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7" r:id="rId2"/>
    <p:sldId id="280" r:id="rId3"/>
    <p:sldId id="259" r:id="rId4"/>
    <p:sldId id="357" r:id="rId5"/>
    <p:sldId id="358" r:id="rId6"/>
    <p:sldId id="362" r:id="rId7"/>
    <p:sldId id="363" r:id="rId8"/>
    <p:sldId id="359" r:id="rId9"/>
    <p:sldId id="364" r:id="rId10"/>
    <p:sldId id="360" r:id="rId11"/>
    <p:sldId id="366" r:id="rId12"/>
    <p:sldId id="367" r:id="rId13"/>
    <p:sldId id="368" r:id="rId14"/>
    <p:sldId id="361" r:id="rId15"/>
    <p:sldId id="369" r:id="rId16"/>
    <p:sldId id="370" r:id="rId17"/>
    <p:sldId id="371" r:id="rId18"/>
    <p:sldId id="372" r:id="rId19"/>
    <p:sldId id="321" r:id="rId20"/>
    <p:sldId id="354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165BC-E468-43B3-BB85-463FA19661CD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6EE5D-37AC-458C-A388-1AF7D236D96C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6EE3D-B30F-4270-B869-62CDF23A8B30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6452D-E9E3-48BD-90C0-CAEE09D66A35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3FF1C-A5BC-4671-A45A-B8B727B1D06C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B76BD-BBDA-4ED4-B9F7-39785F71E863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ABF4E-DA57-41EB-8836-53868F2F1910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E97F-0D1A-42C6-A57F-3F3832A4CA4A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4F90-F06F-4CFB-9161-C5E712BE738C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EB6AF-4B87-4025-9E67-17B8D9D7CF73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88819-0757-451E-8997-627A4DBE23B3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48ED-F468-49E0-A89B-FFCA00E22C77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Process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Methods for Appraising Performance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Sources of Performance Information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Errors in Performance Measurement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Giving Performance Feedback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Finding Solutions to Performance </a:t>
            </a:r>
            <a:r>
              <a:rPr lang="en-US" dirty="0" smtClean="0"/>
              <a:t>Problems</a:t>
            </a:r>
            <a:endParaRPr lang="en-US" dirty="0" smtClean="0"/>
          </a:p>
          <a:p>
            <a:endParaRPr lang="en-US" dirty="0" smtClean="0">
              <a:ea typeface="ＭＳ Ｐゴシック" pitchFamily="34" charset="-128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11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Importance of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Objectives of an Effective Compensation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Nature of Compensation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Components of a Compensation System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Compensation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Compensation System Design Issues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Perceptions of Pay Fairness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of Pay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Pay is a powerful tool for meeting the organization’s goals.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Pay has a large impact on employee attitudes and behaviors.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 influences the kinds of people who are attracted to (or remain with) the organization.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Employees evaluate their relationship with the employer based on their pay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r>
              <a:rPr lang="en-US" dirty="0" smtClean="0"/>
              <a:t>Objectives of an Effective Compensation System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linked to organizational objectives</a:t>
            </a:r>
          </a:p>
          <a:p>
            <a:pPr lvl="1"/>
            <a:r>
              <a:rPr lang="en-US" dirty="0" smtClean="0"/>
              <a:t>Legal compliance with all appropriate laws and regulations</a:t>
            </a:r>
          </a:p>
          <a:p>
            <a:pPr lvl="1"/>
            <a:r>
              <a:rPr lang="en-US" dirty="0" smtClean="0"/>
              <a:t>Cost effectiveness for the organization</a:t>
            </a:r>
          </a:p>
          <a:p>
            <a:pPr lvl="1"/>
            <a:r>
              <a:rPr lang="en-US" dirty="0" smtClean="0"/>
              <a:t>Internal, external, and individual equity for employees</a:t>
            </a:r>
          </a:p>
          <a:p>
            <a:pPr lvl="1"/>
            <a:r>
              <a:rPr lang="en-US" dirty="0" smtClean="0"/>
              <a:t>Performance enhancement for the organization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Compensation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Rewards</a:t>
            </a:r>
          </a:p>
          <a:p>
            <a:pPr lvl="1"/>
            <a:r>
              <a:rPr lang="en-US" dirty="0" smtClean="0"/>
              <a:t>Intrinsic</a:t>
            </a:r>
          </a:p>
          <a:p>
            <a:pPr lvl="2"/>
            <a:r>
              <a:rPr lang="en-US" dirty="0" smtClean="0"/>
              <a:t>Intangible, psychological and social effects of compensation</a:t>
            </a:r>
          </a:p>
          <a:p>
            <a:pPr lvl="2"/>
            <a:r>
              <a:rPr lang="en-US" dirty="0" smtClean="0"/>
              <a:t>Praise for competing a project</a:t>
            </a:r>
          </a:p>
          <a:p>
            <a:pPr lvl="1"/>
            <a:r>
              <a:rPr lang="en-US" dirty="0" smtClean="0"/>
              <a:t>Extrinsic</a:t>
            </a:r>
          </a:p>
          <a:p>
            <a:pPr lvl="2"/>
            <a:r>
              <a:rPr lang="en-US" dirty="0" smtClean="0"/>
              <a:t>Tangible, monetary and nonmonetary effects of compensation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Compensation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90600"/>
          </a:xfrm>
        </p:spPr>
        <p:txBody>
          <a:bodyPr/>
          <a:lstStyle/>
          <a:p>
            <a:r>
              <a:rPr lang="en-US" dirty="0" smtClean="0"/>
              <a:t>Components of a Compensation Program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7" descr="C:\My Documents\PowerPoint Files\Books\South-Western\HRM10e\HRM10e GIFS\12-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438400"/>
            <a:ext cx="7943928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Compensation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2625" y="1401762"/>
          <a:ext cx="7851775" cy="5151438"/>
        </p:xfrm>
        <a:graphic>
          <a:graphicData uri="http://schemas.openxmlformats.org/presentationml/2006/ole">
            <p:oleObj spid="_x0000_s1026" name="Document" r:id="rId3" imgW="5811073" imgH="381046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1502FC80-DAAE-4D7B-98EA-89B5A2813871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36898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838200"/>
          </a:xfrm>
          <a:ln/>
        </p:spPr>
        <p:txBody>
          <a:bodyPr>
            <a:noAutofit/>
          </a:bodyPr>
          <a:lstStyle/>
          <a:p>
            <a:r>
              <a:rPr lang="en-US" sz="3200" dirty="0"/>
              <a:t>Typical Division of HR Responsibilities: Compensation</a:t>
            </a:r>
          </a:p>
        </p:txBody>
      </p:sp>
      <p:pic>
        <p:nvPicPr>
          <p:cNvPr id="336902" name="Picture 6" descr="C:\My Documents\PowerPoint Files\Books\South-Western\HRM10e\HRM10e GIFS\12-0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063" y="1905000"/>
            <a:ext cx="7635875" cy="2689225"/>
          </a:xfrm>
          <a:prstGeom prst="rect">
            <a:avLst/>
          </a:prstGeom>
          <a:noFill/>
          <a:ln w="38100">
            <a:solidFill>
              <a:srgbClr val="996633"/>
            </a:solidFill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Compensation System Design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Compensation decisions must be viewed strategically and be linked to organizational strategy</a:t>
            </a:r>
          </a:p>
          <a:p>
            <a:pPr lvl="1"/>
            <a:r>
              <a:rPr lang="en-US" dirty="0" smtClean="0"/>
              <a:t>Compensation practices of a new organization are different than those of a mature and bureaucratic organization</a:t>
            </a:r>
          </a:p>
          <a:p>
            <a:pPr lvl="1"/>
            <a:r>
              <a:rPr lang="en-US" dirty="0" smtClean="0"/>
              <a:t>A firm that wishes to create an innovative, entrepreneurial culture, it may offer bonus and stock options but sets it base pay and benefits at a modest level</a:t>
            </a:r>
          </a:p>
          <a:p>
            <a:pPr lvl="1"/>
            <a:r>
              <a:rPr lang="en-US" dirty="0" smtClean="0"/>
              <a:t>A firm that sees brand identification as a major objective may want a stable workforce for continuity, so employee retention is important</a:t>
            </a:r>
          </a:p>
          <a:p>
            <a:pPr lvl="1"/>
            <a:r>
              <a:rPr lang="en-US" dirty="0" smtClean="0"/>
              <a:t>A high-tech firm that needs ideas for new product development, would favor recruiting and selecting successful candidates over retention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40E951B7-6F75-4BF9-9FC6-C5681038AEB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3792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3600" dirty="0" smtClean="0"/>
              <a:t>Compensation </a:t>
            </a:r>
            <a:r>
              <a:rPr lang="en-US" sz="3600" dirty="0"/>
              <a:t>Philosophies</a:t>
            </a:r>
          </a:p>
        </p:txBody>
      </p:sp>
      <p:pic>
        <p:nvPicPr>
          <p:cNvPr id="337926" name="Picture 6" descr="C:\My Documents\PowerPoint Files\Books\South-Western\HRM10e\HRM10e GIFS\12-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488" y="2217737"/>
            <a:ext cx="7693025" cy="3116263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3600" dirty="0"/>
              <a:t>Compensation Approaches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>
          <a:xfrm>
            <a:off x="457200" y="3886200"/>
            <a:ext cx="4038600" cy="2239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Focus on jobs, More legally defensible, less complex, viewed as more fair, 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3886200"/>
            <a:ext cx="4038600" cy="2239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Focus on individuals, help retain top performers, more flexible to economic conditions, favored by top performers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F227-3F86-4EA2-BF42-0959CE9E312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4" name="Picture 6" descr="C:\My Documents\PowerPoint Files\Books\South-Western\HRM10e\HRM10e GIFS\12-0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8074025" cy="2593975"/>
          </a:xfrm>
          <a:prstGeom prst="rect">
            <a:avLst/>
          </a:prstGeom>
          <a:noFill/>
        </p:spPr>
      </p:pic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Compensation Levels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9" name="Picture 6" descr="C:\My Documents\PowerPoint Files\Books\South-Western\HRM10e\HRM10e GIFS\12-05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7038762" cy="4629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Competency Based Pay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Most of the compensation programs reward:</a:t>
            </a:r>
          </a:p>
          <a:p>
            <a:r>
              <a:rPr lang="en-US" dirty="0" smtClean="0"/>
              <a:t>Tasks, duties and responsibilities</a:t>
            </a:r>
          </a:p>
          <a:p>
            <a:r>
              <a:rPr lang="en-US" dirty="0" smtClean="0"/>
              <a:t>Employees receive more for doing jobs that require:</a:t>
            </a:r>
          </a:p>
          <a:p>
            <a:pPr>
              <a:buNone/>
            </a:pPr>
            <a:r>
              <a:rPr lang="en-US" dirty="0" smtClean="0"/>
              <a:t>greater variety of tasks, more knowledge and skills, greater physical effort or more demanding working conditions </a:t>
            </a:r>
          </a:p>
          <a:p>
            <a:pPr>
              <a:buNone/>
            </a:pPr>
            <a:r>
              <a:rPr lang="en-US" dirty="0" smtClean="0"/>
              <a:t>Now organizations are paying employees for the competencies they demonstrate rather than just for the specific tasks performed</a:t>
            </a:r>
          </a:p>
          <a:p>
            <a:pPr>
              <a:buNone/>
            </a:pPr>
            <a:r>
              <a:rPr lang="en-US" dirty="0" smtClean="0"/>
              <a:t>This encourages employees to exhibit more versatility and continue to develop their competencies</a:t>
            </a:r>
          </a:p>
          <a:p>
            <a:pPr>
              <a:buNone/>
            </a:pPr>
            <a:r>
              <a:rPr lang="en-US" dirty="0" smtClean="0"/>
              <a:t>Knowledge-based pay or skill-based pay system employed by printing firms</a:t>
            </a:r>
          </a:p>
          <a:p>
            <a:pPr>
              <a:buNone/>
            </a:pPr>
            <a:r>
              <a:rPr lang="en-US" dirty="0" smtClean="0"/>
              <a:t>It focuses on training of supervisors and employees</a:t>
            </a:r>
          </a:p>
          <a:p>
            <a:pPr>
              <a:buNone/>
            </a:pPr>
            <a:r>
              <a:rPr lang="en-US" dirty="0" smtClean="0"/>
              <a:t>The structure and policies of firm should allow employees for training programs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Outcomes of Competency Based Pay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C:\My Documents\PowerPoint Files\Books\South-Western\HRM10e\HRM10e GIFS\12-0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62188"/>
            <a:ext cx="8428117" cy="3071812"/>
          </a:xfrm>
          <a:prstGeom prst="rect">
            <a:avLst/>
          </a:prstGeom>
          <a:noFill/>
          <a:ln w="38100">
            <a:solidFill>
              <a:srgbClr val="996633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</a:t>
            </a:r>
            <a:r>
              <a:rPr lang="en-US" dirty="0" err="1" smtClean="0"/>
              <a:t>vs</a:t>
            </a:r>
            <a:r>
              <a:rPr lang="en-US" dirty="0" smtClean="0"/>
              <a:t> Team Rewards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Shift of Individual work to team work</a:t>
            </a:r>
          </a:p>
          <a:p>
            <a:r>
              <a:rPr lang="en-US" dirty="0" smtClean="0"/>
              <a:t>Now how to develop compensation program </a:t>
            </a:r>
          </a:p>
          <a:p>
            <a:pPr lvl="1"/>
            <a:r>
              <a:rPr lang="en-US" dirty="0" smtClean="0"/>
              <a:t>Use skill based pay to determine base pay</a:t>
            </a:r>
          </a:p>
          <a:p>
            <a:pPr lvl="1"/>
            <a:r>
              <a:rPr lang="en-US" dirty="0" smtClean="0"/>
              <a:t>Use variable pay based on company performance</a:t>
            </a:r>
          </a:p>
          <a:p>
            <a:pPr lvl="1"/>
            <a:r>
              <a:rPr lang="en-US" dirty="0" smtClean="0"/>
              <a:t>Distribute variable rewards at the team level</a:t>
            </a:r>
          </a:p>
          <a:p>
            <a:pPr lvl="1"/>
            <a:r>
              <a:rPr lang="en-US" dirty="0" smtClean="0"/>
              <a:t>Maintain a high degree of employee involvement</a:t>
            </a:r>
          </a:p>
          <a:p>
            <a:pPr lvl="1"/>
            <a:r>
              <a:rPr lang="en-US" dirty="0" smtClean="0"/>
              <a:t>Make the system simple and understandable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08A31D11-51BA-4CB0-AEB7-3D3FD68E871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58402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Perceptions of Pay Fairness</a:t>
            </a:r>
          </a:p>
        </p:txBody>
      </p:sp>
      <p:graphicFrame>
        <p:nvGraphicFramePr>
          <p:cNvPr id="358403" name="Object 3"/>
          <p:cNvGraphicFramePr>
            <a:graphicFrameLocks noChangeAspect="1"/>
          </p:cNvGraphicFramePr>
          <p:nvPr/>
        </p:nvGraphicFramePr>
        <p:xfrm>
          <a:off x="681038" y="1447800"/>
          <a:ext cx="7916862" cy="4997450"/>
        </p:xfrm>
        <a:graphic>
          <a:graphicData uri="http://schemas.openxmlformats.org/presentationml/2006/ole">
            <p:oleObj spid="_x0000_s5122" name="Document" r:id="rId3" imgW="5755680" imgH="3633120" progId="Word.Document.8">
              <p:embed/>
            </p:oleObj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06A68D1A-D317-46A8-B6D0-3E534A5C2F7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4201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3200" dirty="0"/>
              <a:t>Equity Considerations in Compensation</a:t>
            </a:r>
          </a:p>
        </p:txBody>
      </p:sp>
      <p:pic>
        <p:nvPicPr>
          <p:cNvPr id="342022" name="Picture 6" descr="C:\My Documents\PowerPoint Files\Books\South-Western\HRM10e\HRM10e GIFS\12-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84300"/>
            <a:ext cx="8226425" cy="4102100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Importance of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Objectives of an Effective Compensation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Nature of Compensation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Components of a Compensation System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Compensation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Compensation System Design Issues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Perceptions of Pay Fairness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635</Words>
  <Application>Microsoft Office PowerPoint</Application>
  <PresentationFormat>On-screen Show (4:3)</PresentationFormat>
  <Paragraphs>128</Paragraphs>
  <Slides>21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Document</vt:lpstr>
      <vt:lpstr>Advances in Human Resource Development and Management</vt:lpstr>
      <vt:lpstr>Recap of lecture 10</vt:lpstr>
      <vt:lpstr>Learning Objectives: Lecture 11</vt:lpstr>
      <vt:lpstr>Importance of Pay System</vt:lpstr>
      <vt:lpstr>Objectives of an Effective Compensation System</vt:lpstr>
      <vt:lpstr>Nature of Compensation</vt:lpstr>
      <vt:lpstr>Nature of Compensation</vt:lpstr>
      <vt:lpstr>Nature of Compensation</vt:lpstr>
      <vt:lpstr>Typical Division of HR Responsibilities: Compensation</vt:lpstr>
      <vt:lpstr>Compensation System Design Issues</vt:lpstr>
      <vt:lpstr>Compensation Philosophies</vt:lpstr>
      <vt:lpstr>Compensation Approaches</vt:lpstr>
      <vt:lpstr>Compensation Levels</vt:lpstr>
      <vt:lpstr>Competency Based Pay</vt:lpstr>
      <vt:lpstr>Outcomes of Competency Based Pay</vt:lpstr>
      <vt:lpstr>Individual vs Team Rewards</vt:lpstr>
      <vt:lpstr>Perceptions of Pay Fairness</vt:lpstr>
      <vt:lpstr>Equity Considerations in Compensation</vt:lpstr>
      <vt:lpstr>Summary of Lecture 11</vt:lpstr>
      <vt:lpstr>Reference books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82</cp:revision>
  <dcterms:created xsi:type="dcterms:W3CDTF">2013-05-29T05:42:39Z</dcterms:created>
  <dcterms:modified xsi:type="dcterms:W3CDTF">2013-06-08T16:16:01Z</dcterms:modified>
</cp:coreProperties>
</file>