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7" r:id="rId2"/>
    <p:sldId id="280" r:id="rId3"/>
    <p:sldId id="259" r:id="rId4"/>
    <p:sldId id="403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01" r:id="rId24"/>
    <p:sldId id="402" r:id="rId25"/>
    <p:sldId id="321" r:id="rId26"/>
    <p:sldId id="354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6FA8EC-C785-D244-A179-76AFD3446E11}" type="doc">
      <dgm:prSet loTypeId="urn:microsoft.com/office/officeart/2005/8/layout/h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76A278E-D5F9-C645-9493-E727E2F33517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Simple Ranking</a:t>
          </a:r>
          <a:endParaRPr lang="en-US" b="1" dirty="0">
            <a:solidFill>
              <a:schemeClr val="tx1"/>
            </a:solidFill>
          </a:endParaRPr>
        </a:p>
      </dgm:t>
    </dgm:pt>
    <dgm:pt modelId="{FB974CF7-2CD5-8546-A79E-F9F784432EF1}" type="parTrans" cxnId="{866C6109-032D-3B43-AE39-7F9F36E6CDD6}">
      <dgm:prSet/>
      <dgm:spPr/>
      <dgm:t>
        <a:bodyPr/>
        <a:lstStyle/>
        <a:p>
          <a:endParaRPr lang="en-US"/>
        </a:p>
      </dgm:t>
    </dgm:pt>
    <dgm:pt modelId="{6B53A096-C0F2-D24C-B296-9727A2D8453C}" type="sibTrans" cxnId="{866C6109-032D-3B43-AE39-7F9F36E6CDD6}">
      <dgm:prSet/>
      <dgm:spPr/>
      <dgm:t>
        <a:bodyPr/>
        <a:lstStyle/>
        <a:p>
          <a:endParaRPr lang="en-US"/>
        </a:p>
      </dgm:t>
    </dgm:pt>
    <dgm:pt modelId="{FFAB89ED-CFF1-5046-93AF-0C6919B325CA}">
      <dgm:prSet phldrT="[Text]"/>
      <dgm:spPr/>
      <dgm:t>
        <a:bodyPr/>
        <a:lstStyle/>
        <a:p>
          <a:r>
            <a:rPr lang="en-US" dirty="0" smtClean="0"/>
            <a:t>Requires managers to rank employees in their group from the highest performer to the poorest performer.</a:t>
          </a:r>
          <a:endParaRPr lang="en-US" dirty="0"/>
        </a:p>
      </dgm:t>
    </dgm:pt>
    <dgm:pt modelId="{3F4F3735-D869-4142-A279-5E58AE5F91FE}" type="parTrans" cxnId="{2A268138-3955-BD48-A296-A4D8390D7413}">
      <dgm:prSet/>
      <dgm:spPr/>
      <dgm:t>
        <a:bodyPr/>
        <a:lstStyle/>
        <a:p>
          <a:endParaRPr lang="en-US"/>
        </a:p>
      </dgm:t>
    </dgm:pt>
    <dgm:pt modelId="{B8BE9844-7FB9-694D-A4A9-9E149001B82C}" type="sibTrans" cxnId="{2A268138-3955-BD48-A296-A4D8390D7413}">
      <dgm:prSet/>
      <dgm:spPr/>
      <dgm:t>
        <a:bodyPr/>
        <a:lstStyle/>
        <a:p>
          <a:endParaRPr lang="en-US"/>
        </a:p>
      </dgm:t>
    </dgm:pt>
    <dgm:pt modelId="{F1EA6D94-9ABD-F047-A3A7-EA85B80CAF22}">
      <dgm:prSet phldrT="[Text]"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Forced Distribution</a:t>
          </a:r>
          <a:endParaRPr lang="en-US" b="1" dirty="0">
            <a:solidFill>
              <a:srgbClr val="000000"/>
            </a:solidFill>
          </a:endParaRPr>
        </a:p>
      </dgm:t>
    </dgm:pt>
    <dgm:pt modelId="{0E495EFE-6276-4543-8C42-A2F883C2CC48}" type="parTrans" cxnId="{BCF0C0A7-EA10-0242-B2D1-00A63BC9799A}">
      <dgm:prSet/>
      <dgm:spPr/>
      <dgm:t>
        <a:bodyPr/>
        <a:lstStyle/>
        <a:p>
          <a:endParaRPr lang="en-US"/>
        </a:p>
      </dgm:t>
    </dgm:pt>
    <dgm:pt modelId="{15C99A36-364B-4D46-8E98-0CDC25ED79C3}" type="sibTrans" cxnId="{BCF0C0A7-EA10-0242-B2D1-00A63BC9799A}">
      <dgm:prSet/>
      <dgm:spPr/>
      <dgm:t>
        <a:bodyPr/>
        <a:lstStyle/>
        <a:p>
          <a:endParaRPr lang="en-US"/>
        </a:p>
      </dgm:t>
    </dgm:pt>
    <dgm:pt modelId="{F21E4B2F-3793-A742-A92E-029C613BE733}">
      <dgm:prSet phldrT="[Text]"/>
      <dgm:spPr/>
      <dgm:t>
        <a:bodyPr/>
        <a:lstStyle/>
        <a:p>
          <a:r>
            <a:rPr lang="en-US" dirty="0" smtClean="0"/>
            <a:t>Assigns a certain percentage of employees to each category in a set of categories.</a:t>
          </a:r>
          <a:endParaRPr lang="en-US" dirty="0"/>
        </a:p>
      </dgm:t>
    </dgm:pt>
    <dgm:pt modelId="{BE73FA89-F9F6-2441-AB2F-01EA2E0EDC87}" type="parTrans" cxnId="{E1F54ED2-BBBA-3B4B-ADE9-1DBBDAA6C586}">
      <dgm:prSet/>
      <dgm:spPr/>
      <dgm:t>
        <a:bodyPr/>
        <a:lstStyle/>
        <a:p>
          <a:endParaRPr lang="en-US"/>
        </a:p>
      </dgm:t>
    </dgm:pt>
    <dgm:pt modelId="{BB9DEC7B-D6E4-D047-804E-9EAF22C597C0}" type="sibTrans" cxnId="{E1F54ED2-BBBA-3B4B-ADE9-1DBBDAA6C586}">
      <dgm:prSet/>
      <dgm:spPr/>
      <dgm:t>
        <a:bodyPr/>
        <a:lstStyle/>
        <a:p>
          <a:endParaRPr lang="en-US"/>
        </a:p>
      </dgm:t>
    </dgm:pt>
    <dgm:pt modelId="{AC18F295-BAEF-D14D-96BA-6F5CD70AC256}">
      <dgm:prSet phldrT="[Text]"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</a:rPr>
            <a:t>Paired Comparison</a:t>
          </a:r>
          <a:endParaRPr lang="en-US" b="1" dirty="0">
            <a:solidFill>
              <a:srgbClr val="000000"/>
            </a:solidFill>
          </a:endParaRPr>
        </a:p>
      </dgm:t>
    </dgm:pt>
    <dgm:pt modelId="{3F8C990F-FCE7-DD4B-A9FE-0458A25AC85B}" type="parTrans" cxnId="{AF4B81C6-532F-7347-8079-1748DBE4A337}">
      <dgm:prSet/>
      <dgm:spPr/>
      <dgm:t>
        <a:bodyPr/>
        <a:lstStyle/>
        <a:p>
          <a:endParaRPr lang="en-US"/>
        </a:p>
      </dgm:t>
    </dgm:pt>
    <dgm:pt modelId="{DE0C57FF-EB91-4F4D-A7F7-41DE2A887D66}" type="sibTrans" cxnId="{AF4B81C6-532F-7347-8079-1748DBE4A337}">
      <dgm:prSet/>
      <dgm:spPr/>
      <dgm:t>
        <a:bodyPr/>
        <a:lstStyle/>
        <a:p>
          <a:endParaRPr lang="en-US"/>
        </a:p>
      </dgm:t>
    </dgm:pt>
    <dgm:pt modelId="{6CBC1051-9A59-8E4E-B83E-B10EA962D35D}">
      <dgm:prSet phldrT="[Text]"/>
      <dgm:spPr/>
      <dgm:t>
        <a:bodyPr/>
        <a:lstStyle/>
        <a:p>
          <a:r>
            <a:rPr lang="en-US" dirty="0" smtClean="0"/>
            <a:t>Compares each employee with each other employee to establish rankings.</a:t>
          </a:r>
          <a:endParaRPr lang="en-US" dirty="0"/>
        </a:p>
      </dgm:t>
    </dgm:pt>
    <dgm:pt modelId="{8271C0ED-6D0F-0B43-A691-B86A15148DCF}" type="parTrans" cxnId="{BA87C434-1224-594C-9111-6A7492F74DE9}">
      <dgm:prSet/>
      <dgm:spPr/>
      <dgm:t>
        <a:bodyPr/>
        <a:lstStyle/>
        <a:p>
          <a:endParaRPr lang="en-US"/>
        </a:p>
      </dgm:t>
    </dgm:pt>
    <dgm:pt modelId="{B02B86F5-E22D-CA4B-92E7-26B7FB110174}" type="sibTrans" cxnId="{BA87C434-1224-594C-9111-6A7492F74DE9}">
      <dgm:prSet/>
      <dgm:spPr/>
      <dgm:t>
        <a:bodyPr/>
        <a:lstStyle/>
        <a:p>
          <a:endParaRPr lang="en-US"/>
        </a:p>
      </dgm:t>
    </dgm:pt>
    <dgm:pt modelId="{E1F128FE-8030-B54A-A5AB-8668018206F8}" type="pres">
      <dgm:prSet presAssocID="{906FA8EC-C785-D244-A179-76AFD3446E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A18512-0F4C-FD40-B507-7ABF93933643}" type="pres">
      <dgm:prSet presAssocID="{876A278E-D5F9-C645-9493-E727E2F33517}" presName="composite" presStyleCnt="0"/>
      <dgm:spPr/>
    </dgm:pt>
    <dgm:pt modelId="{96925EDA-BECD-3F4B-8ECB-5E99293BF154}" type="pres">
      <dgm:prSet presAssocID="{876A278E-D5F9-C645-9493-E727E2F3351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471F7-C2AB-514A-8776-F1188E094B42}" type="pres">
      <dgm:prSet presAssocID="{876A278E-D5F9-C645-9493-E727E2F33517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13D794-B955-2B42-9B6A-174C75FE05AB}" type="pres">
      <dgm:prSet presAssocID="{6B53A096-C0F2-D24C-B296-9727A2D8453C}" presName="space" presStyleCnt="0"/>
      <dgm:spPr/>
    </dgm:pt>
    <dgm:pt modelId="{F634FC19-D826-0649-999A-DB7C282DAB78}" type="pres">
      <dgm:prSet presAssocID="{F1EA6D94-9ABD-F047-A3A7-EA85B80CAF22}" presName="composite" presStyleCnt="0"/>
      <dgm:spPr/>
    </dgm:pt>
    <dgm:pt modelId="{ABBB2661-22F5-9A41-BB8E-B1C7DD7DD082}" type="pres">
      <dgm:prSet presAssocID="{F1EA6D94-9ABD-F047-A3A7-EA85B80CAF2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6214E2-FEBD-7B4E-A75E-17BDC70E0AF9}" type="pres">
      <dgm:prSet presAssocID="{F1EA6D94-9ABD-F047-A3A7-EA85B80CAF2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5BECE-45E5-3D42-94ED-67728CD77D61}" type="pres">
      <dgm:prSet presAssocID="{15C99A36-364B-4D46-8E98-0CDC25ED79C3}" presName="space" presStyleCnt="0"/>
      <dgm:spPr/>
    </dgm:pt>
    <dgm:pt modelId="{A9774B5A-CC07-7543-A8A9-DB36B99044E9}" type="pres">
      <dgm:prSet presAssocID="{AC18F295-BAEF-D14D-96BA-6F5CD70AC256}" presName="composite" presStyleCnt="0"/>
      <dgm:spPr/>
    </dgm:pt>
    <dgm:pt modelId="{6162C024-1C6C-824C-8052-40100D1506E5}" type="pres">
      <dgm:prSet presAssocID="{AC18F295-BAEF-D14D-96BA-6F5CD70AC25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F0870-07E0-2D42-B904-79AFBE70E448}" type="pres">
      <dgm:prSet presAssocID="{AC18F295-BAEF-D14D-96BA-6F5CD70AC25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87C434-1224-594C-9111-6A7492F74DE9}" srcId="{AC18F295-BAEF-D14D-96BA-6F5CD70AC256}" destId="{6CBC1051-9A59-8E4E-B83E-B10EA962D35D}" srcOrd="0" destOrd="0" parTransId="{8271C0ED-6D0F-0B43-A691-B86A15148DCF}" sibTransId="{B02B86F5-E22D-CA4B-92E7-26B7FB110174}"/>
    <dgm:cxn modelId="{837EBFB9-DBB1-4372-9726-10FCD29AA550}" type="presOf" srcId="{F21E4B2F-3793-A742-A92E-029C613BE733}" destId="{D06214E2-FEBD-7B4E-A75E-17BDC70E0AF9}" srcOrd="0" destOrd="0" presId="urn:microsoft.com/office/officeart/2005/8/layout/hList1"/>
    <dgm:cxn modelId="{A8F0BAF5-00CA-423B-9BF1-07E649EDBE82}" type="presOf" srcId="{906FA8EC-C785-D244-A179-76AFD3446E11}" destId="{E1F128FE-8030-B54A-A5AB-8668018206F8}" srcOrd="0" destOrd="0" presId="urn:microsoft.com/office/officeart/2005/8/layout/hList1"/>
    <dgm:cxn modelId="{1699D7ED-6FF6-4856-AB9D-DC3BB5D87938}" type="presOf" srcId="{876A278E-D5F9-C645-9493-E727E2F33517}" destId="{96925EDA-BECD-3F4B-8ECB-5E99293BF154}" srcOrd="0" destOrd="0" presId="urn:microsoft.com/office/officeart/2005/8/layout/hList1"/>
    <dgm:cxn modelId="{AF4B81C6-532F-7347-8079-1748DBE4A337}" srcId="{906FA8EC-C785-D244-A179-76AFD3446E11}" destId="{AC18F295-BAEF-D14D-96BA-6F5CD70AC256}" srcOrd="2" destOrd="0" parTransId="{3F8C990F-FCE7-DD4B-A9FE-0458A25AC85B}" sibTransId="{DE0C57FF-EB91-4F4D-A7F7-41DE2A887D66}"/>
    <dgm:cxn modelId="{EA467B47-0D7C-4425-9ABC-268288EA54C9}" type="presOf" srcId="{6CBC1051-9A59-8E4E-B83E-B10EA962D35D}" destId="{4B1F0870-07E0-2D42-B904-79AFBE70E448}" srcOrd="0" destOrd="0" presId="urn:microsoft.com/office/officeart/2005/8/layout/hList1"/>
    <dgm:cxn modelId="{E1F54ED2-BBBA-3B4B-ADE9-1DBBDAA6C586}" srcId="{F1EA6D94-9ABD-F047-A3A7-EA85B80CAF22}" destId="{F21E4B2F-3793-A742-A92E-029C613BE733}" srcOrd="0" destOrd="0" parTransId="{BE73FA89-F9F6-2441-AB2F-01EA2E0EDC87}" sibTransId="{BB9DEC7B-D6E4-D047-804E-9EAF22C597C0}"/>
    <dgm:cxn modelId="{5560CD1C-3511-4292-87E9-26E76628E4CD}" type="presOf" srcId="{AC18F295-BAEF-D14D-96BA-6F5CD70AC256}" destId="{6162C024-1C6C-824C-8052-40100D1506E5}" srcOrd="0" destOrd="0" presId="urn:microsoft.com/office/officeart/2005/8/layout/hList1"/>
    <dgm:cxn modelId="{2A268138-3955-BD48-A296-A4D8390D7413}" srcId="{876A278E-D5F9-C645-9493-E727E2F33517}" destId="{FFAB89ED-CFF1-5046-93AF-0C6919B325CA}" srcOrd="0" destOrd="0" parTransId="{3F4F3735-D869-4142-A279-5E58AE5F91FE}" sibTransId="{B8BE9844-7FB9-694D-A4A9-9E149001B82C}"/>
    <dgm:cxn modelId="{2182B507-AA28-4ED8-8EB0-BC615DF71FF8}" type="presOf" srcId="{F1EA6D94-9ABD-F047-A3A7-EA85B80CAF22}" destId="{ABBB2661-22F5-9A41-BB8E-B1C7DD7DD082}" srcOrd="0" destOrd="0" presId="urn:microsoft.com/office/officeart/2005/8/layout/hList1"/>
    <dgm:cxn modelId="{866C6109-032D-3B43-AE39-7F9F36E6CDD6}" srcId="{906FA8EC-C785-D244-A179-76AFD3446E11}" destId="{876A278E-D5F9-C645-9493-E727E2F33517}" srcOrd="0" destOrd="0" parTransId="{FB974CF7-2CD5-8546-A79E-F9F784432EF1}" sibTransId="{6B53A096-C0F2-D24C-B296-9727A2D8453C}"/>
    <dgm:cxn modelId="{D613E2F1-4163-476A-9FE7-EB6DC093BBF8}" type="presOf" srcId="{FFAB89ED-CFF1-5046-93AF-0C6919B325CA}" destId="{B62471F7-C2AB-514A-8776-F1188E094B42}" srcOrd="0" destOrd="0" presId="urn:microsoft.com/office/officeart/2005/8/layout/hList1"/>
    <dgm:cxn modelId="{BCF0C0A7-EA10-0242-B2D1-00A63BC9799A}" srcId="{906FA8EC-C785-D244-A179-76AFD3446E11}" destId="{F1EA6D94-9ABD-F047-A3A7-EA85B80CAF22}" srcOrd="1" destOrd="0" parTransId="{0E495EFE-6276-4543-8C42-A2F883C2CC48}" sibTransId="{15C99A36-364B-4D46-8E98-0CDC25ED79C3}"/>
    <dgm:cxn modelId="{B0CE3DBE-3AA2-43DC-B57B-5C56B4315862}" type="presParOf" srcId="{E1F128FE-8030-B54A-A5AB-8668018206F8}" destId="{89A18512-0F4C-FD40-B507-7ABF93933643}" srcOrd="0" destOrd="0" presId="urn:microsoft.com/office/officeart/2005/8/layout/hList1"/>
    <dgm:cxn modelId="{8E7341F5-2363-4608-9F24-51FB6FE3FBCD}" type="presParOf" srcId="{89A18512-0F4C-FD40-B507-7ABF93933643}" destId="{96925EDA-BECD-3F4B-8ECB-5E99293BF154}" srcOrd="0" destOrd="0" presId="urn:microsoft.com/office/officeart/2005/8/layout/hList1"/>
    <dgm:cxn modelId="{3DA8D462-D33A-4417-A6C8-F1ECACD29305}" type="presParOf" srcId="{89A18512-0F4C-FD40-B507-7ABF93933643}" destId="{B62471F7-C2AB-514A-8776-F1188E094B42}" srcOrd="1" destOrd="0" presId="urn:microsoft.com/office/officeart/2005/8/layout/hList1"/>
    <dgm:cxn modelId="{C1027733-1E7F-4D3D-819D-1362B7D27801}" type="presParOf" srcId="{E1F128FE-8030-B54A-A5AB-8668018206F8}" destId="{2B13D794-B955-2B42-9B6A-174C75FE05AB}" srcOrd="1" destOrd="0" presId="urn:microsoft.com/office/officeart/2005/8/layout/hList1"/>
    <dgm:cxn modelId="{B99FD623-3FDA-44BF-A883-2ED7E824C27C}" type="presParOf" srcId="{E1F128FE-8030-B54A-A5AB-8668018206F8}" destId="{F634FC19-D826-0649-999A-DB7C282DAB78}" srcOrd="2" destOrd="0" presId="urn:microsoft.com/office/officeart/2005/8/layout/hList1"/>
    <dgm:cxn modelId="{18EDBEE8-11EC-44D3-9503-E7CC3B08FFD4}" type="presParOf" srcId="{F634FC19-D826-0649-999A-DB7C282DAB78}" destId="{ABBB2661-22F5-9A41-BB8E-B1C7DD7DD082}" srcOrd="0" destOrd="0" presId="urn:microsoft.com/office/officeart/2005/8/layout/hList1"/>
    <dgm:cxn modelId="{F1101A71-CA33-42E5-BB39-ADF469DC8625}" type="presParOf" srcId="{F634FC19-D826-0649-999A-DB7C282DAB78}" destId="{D06214E2-FEBD-7B4E-A75E-17BDC70E0AF9}" srcOrd="1" destOrd="0" presId="urn:microsoft.com/office/officeart/2005/8/layout/hList1"/>
    <dgm:cxn modelId="{D285A168-8BF1-4462-8AD4-92AF112073C5}" type="presParOf" srcId="{E1F128FE-8030-B54A-A5AB-8668018206F8}" destId="{6F75BECE-45E5-3D42-94ED-67728CD77D61}" srcOrd="3" destOrd="0" presId="urn:microsoft.com/office/officeart/2005/8/layout/hList1"/>
    <dgm:cxn modelId="{20EED013-FE43-409F-9E8A-B82526E42D06}" type="presParOf" srcId="{E1F128FE-8030-B54A-A5AB-8668018206F8}" destId="{A9774B5A-CC07-7543-A8A9-DB36B99044E9}" srcOrd="4" destOrd="0" presId="urn:microsoft.com/office/officeart/2005/8/layout/hList1"/>
    <dgm:cxn modelId="{8EEE0FF4-3969-4A43-8193-82CB644C33C1}" type="presParOf" srcId="{A9774B5A-CC07-7543-A8A9-DB36B99044E9}" destId="{6162C024-1C6C-824C-8052-40100D1506E5}" srcOrd="0" destOrd="0" presId="urn:microsoft.com/office/officeart/2005/8/layout/hList1"/>
    <dgm:cxn modelId="{B3BE4EB4-12B1-405C-AB62-D4AE10767B0C}" type="presParOf" srcId="{A9774B5A-CC07-7543-A8A9-DB36B99044E9}" destId="{4B1F0870-07E0-2D42-B904-79AFBE70E448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925EDA-BECD-3F4B-8ECB-5E99293BF154}">
      <dsp:nvSpPr>
        <dsp:cNvPr id="0" name=""/>
        <dsp:cNvSpPr/>
      </dsp:nvSpPr>
      <dsp:spPr>
        <a:xfrm>
          <a:off x="2413" y="118880"/>
          <a:ext cx="2353642" cy="79714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/>
              </a:solidFill>
            </a:rPr>
            <a:t>Simple Ranking</a:t>
          </a:r>
          <a:endParaRPr lang="en-US" sz="2200" b="1" kern="1200" dirty="0">
            <a:solidFill>
              <a:schemeClr val="tx1"/>
            </a:solidFill>
          </a:endParaRPr>
        </a:p>
      </dsp:txBody>
      <dsp:txXfrm>
        <a:off x="2413" y="118880"/>
        <a:ext cx="2353642" cy="797149"/>
      </dsp:txXfrm>
    </dsp:sp>
    <dsp:sp modelId="{B62471F7-C2AB-514A-8776-F1188E094B42}">
      <dsp:nvSpPr>
        <dsp:cNvPr id="0" name=""/>
        <dsp:cNvSpPr/>
      </dsp:nvSpPr>
      <dsp:spPr>
        <a:xfrm>
          <a:off x="2413" y="916029"/>
          <a:ext cx="2353642" cy="307989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Requires managers to rank employees in their group from the highest performer to the poorest performer.</a:t>
          </a:r>
          <a:endParaRPr lang="en-US" sz="2200" kern="1200" dirty="0"/>
        </a:p>
      </dsp:txBody>
      <dsp:txXfrm>
        <a:off x="2413" y="916029"/>
        <a:ext cx="2353642" cy="3079890"/>
      </dsp:txXfrm>
    </dsp:sp>
    <dsp:sp modelId="{ABBB2661-22F5-9A41-BB8E-B1C7DD7DD082}">
      <dsp:nvSpPr>
        <dsp:cNvPr id="0" name=""/>
        <dsp:cNvSpPr/>
      </dsp:nvSpPr>
      <dsp:spPr>
        <a:xfrm>
          <a:off x="2685566" y="118880"/>
          <a:ext cx="2353642" cy="79714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000000"/>
              </a:solidFill>
            </a:rPr>
            <a:t>Forced Distribution</a:t>
          </a:r>
          <a:endParaRPr lang="en-US" sz="2200" b="1" kern="1200" dirty="0">
            <a:solidFill>
              <a:srgbClr val="000000"/>
            </a:solidFill>
          </a:endParaRPr>
        </a:p>
      </dsp:txBody>
      <dsp:txXfrm>
        <a:off x="2685566" y="118880"/>
        <a:ext cx="2353642" cy="797149"/>
      </dsp:txXfrm>
    </dsp:sp>
    <dsp:sp modelId="{D06214E2-FEBD-7B4E-A75E-17BDC70E0AF9}">
      <dsp:nvSpPr>
        <dsp:cNvPr id="0" name=""/>
        <dsp:cNvSpPr/>
      </dsp:nvSpPr>
      <dsp:spPr>
        <a:xfrm>
          <a:off x="2685566" y="916029"/>
          <a:ext cx="2353642" cy="307989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Assigns a certain percentage of employees to each category in a set of categories.</a:t>
          </a:r>
          <a:endParaRPr lang="en-US" sz="2200" kern="1200" dirty="0"/>
        </a:p>
      </dsp:txBody>
      <dsp:txXfrm>
        <a:off x="2685566" y="916029"/>
        <a:ext cx="2353642" cy="3079890"/>
      </dsp:txXfrm>
    </dsp:sp>
    <dsp:sp modelId="{6162C024-1C6C-824C-8052-40100D1506E5}">
      <dsp:nvSpPr>
        <dsp:cNvPr id="0" name=""/>
        <dsp:cNvSpPr/>
      </dsp:nvSpPr>
      <dsp:spPr>
        <a:xfrm>
          <a:off x="5368718" y="118880"/>
          <a:ext cx="2353642" cy="79714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000000"/>
              </a:solidFill>
            </a:rPr>
            <a:t>Paired Comparison</a:t>
          </a:r>
          <a:endParaRPr lang="en-US" sz="2200" b="1" kern="1200" dirty="0">
            <a:solidFill>
              <a:srgbClr val="000000"/>
            </a:solidFill>
          </a:endParaRPr>
        </a:p>
      </dsp:txBody>
      <dsp:txXfrm>
        <a:off x="5368718" y="118880"/>
        <a:ext cx="2353642" cy="797149"/>
      </dsp:txXfrm>
    </dsp:sp>
    <dsp:sp modelId="{4B1F0870-07E0-2D42-B904-79AFBE70E448}">
      <dsp:nvSpPr>
        <dsp:cNvPr id="0" name=""/>
        <dsp:cNvSpPr/>
      </dsp:nvSpPr>
      <dsp:spPr>
        <a:xfrm>
          <a:off x="5368718" y="916029"/>
          <a:ext cx="2353642" cy="307989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Compares each employee with each other employee to establish rankings.</a:t>
          </a:r>
          <a:endParaRPr lang="en-US" sz="2200" kern="1200" dirty="0"/>
        </a:p>
      </dsp:txBody>
      <dsp:txXfrm>
        <a:off x="5368718" y="916029"/>
        <a:ext cx="2353642" cy="3079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A4137F-D58C-4BDD-946E-CBF37ECEADED}" type="slidenum">
              <a:rPr lang="en-US">
                <a:ea typeface="ＭＳ Ｐゴシック" pitchFamily="-110" charset="-128"/>
              </a:rPr>
              <a:pPr/>
              <a:t>4</a:t>
            </a:fld>
            <a:endParaRPr lang="en-US">
              <a:ea typeface="ＭＳ Ｐゴシック" pitchFamily="-110" charset="-128"/>
            </a:endParaRPr>
          </a:p>
        </p:txBody>
      </p:sp>
      <p:sp>
        <p:nvSpPr>
          <p:cNvPr id="30724" name="Notes Placeholder 4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30000"/>
              </a:spcBef>
            </a:pPr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Several kinds of errors and biases commonly influence performance measurements.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D805C6-E106-477A-8DFC-5178145381A7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Sometime raters intentional distort their ratings for personal gain.  One technique to minimize appraisal politics is to hold calibration meetings.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127F27-E467-4EBE-B7AD-4412CAD16DC5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Once the manager and others have measured an employee’s performance, this information must be given to the employee.</a:t>
            </a:r>
          </a:p>
          <a:p>
            <a:r>
              <a:rPr lang="en-US" smtClean="0">
                <a:ea typeface="ＭＳ Ｐゴシック" pitchFamily="34" charset="-128"/>
              </a:rPr>
              <a:t>Only after the employee has received feedback can he or she begin to plan how to correct any shortcomings.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0DF643-21B2-4D19-8378-EF3836C6A25B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06F560-3677-4852-81C6-3C8CFD1FAD4F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BFC1-B9E1-47CC-BDB3-C762BA536D95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4E1C-FF6A-4A61-93F1-485D25D0E3F9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5E3A9-6953-4B9D-9F3F-674EF7EF955B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64BA6-7FB9-4D35-A7AE-3BE458010604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9C5DF-191C-4712-A297-FC1C6E6596E0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80B7B-6EA1-4B08-A101-42813E9E0F80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53A64-1649-4425-8474-3E5D14AEEF6F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11BCF-13F9-42A1-A67D-2F2092968821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FE827-5DF0-4D2B-ACFC-42708B87CF8C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0CED2-2688-4DFA-9576-8015BA4879E0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BA8F-4620-49D3-95C2-405F3765D6C2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9C8D2-216A-483F-8F09-64552714CC3E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purposes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Criteria for Effective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Process of Performance Management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Identifying and Measuring Employee Performance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Appraisal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10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Process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Methods for Appraising Performance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Sources of Performance Information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Errors in Performance Measurement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Giving Performance Feedback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Finding Solutions to Performance Problems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623888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3600" dirty="0" smtClean="0">
                <a:ea typeface="ＭＳ Ｐゴシック" pitchFamily="-110" charset="-128"/>
              </a:rPr>
              <a:t>The Process of Performance Management</a:t>
            </a:r>
          </a:p>
        </p:txBody>
      </p:sp>
      <p:pic>
        <p:nvPicPr>
          <p:cNvPr id="4" name="Content Placeholder 3" descr="noe34255_080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4000"/>
          </a:blip>
          <a:srcRect l="-24107" r="-24107"/>
          <a:stretch>
            <a:fillRect/>
          </a:stretch>
        </p:blipFill>
        <p:spPr bwMode="auto">
          <a:xfrm>
            <a:off x="623888" y="1600200"/>
            <a:ext cx="8229600" cy="4800600"/>
          </a:xfrm>
          <a:solidFill>
            <a:srgbClr val="FFAE37"/>
          </a:solidFill>
          <a:ln cap="sq"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Making comparisons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0" y="4800600"/>
            <a:ext cx="2895600" cy="365125"/>
          </a:xfrm>
        </p:spPr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809625" y="2057400"/>
          <a:ext cx="7724775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Rating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315200" cy="4343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Rating individuals</a:t>
            </a:r>
          </a:p>
          <a:p>
            <a:pPr>
              <a:buNone/>
            </a:pPr>
            <a:r>
              <a:rPr lang="en-US" dirty="0" smtClean="0"/>
              <a:t>	It looks at each employee’s performance relative to a uniform set of standards.</a:t>
            </a:r>
          </a:p>
          <a:p>
            <a:pPr>
              <a:buNone/>
              <a:defRPr/>
            </a:pPr>
            <a:r>
              <a:rPr lang="en-US" dirty="0" smtClean="0"/>
              <a:t>Rating individuals: Attributes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Graphic rating scale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Lists traits and provides a rating scale for each trait.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The employer uses the scale to indicate the extent to which an employee displays each trait.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Rating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62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Rating Attributes: Example of a Graphic Rating Scale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Content Placeholder 4" descr="noe30468_08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09800"/>
            <a:ext cx="8469312" cy="4170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3048000" cy="35051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ea typeface="ＭＳ Ｐゴシック" pitchFamily="34" charset="-128"/>
              </a:rPr>
              <a:t>Rating Attributes:</a:t>
            </a:r>
          </a:p>
          <a:p>
            <a:pPr>
              <a:buNone/>
            </a:pPr>
            <a:r>
              <a:rPr lang="en-US" sz="2400" dirty="0" smtClean="0">
                <a:ea typeface="ＭＳ Ｐゴシック" pitchFamily="34" charset="-128"/>
              </a:rPr>
              <a:t>Mixed standard scale</a:t>
            </a:r>
          </a:p>
          <a:p>
            <a:pPr>
              <a:buNone/>
            </a:pPr>
            <a:r>
              <a:rPr lang="en-US" sz="2000" dirty="0" smtClean="0">
                <a:ea typeface="ＭＳ Ｐゴシック" pitchFamily="34" charset="-128"/>
              </a:rPr>
              <a:t>Uses several statements</a:t>
            </a:r>
          </a:p>
          <a:p>
            <a:pPr>
              <a:buNone/>
            </a:pPr>
            <a:r>
              <a:rPr lang="en-US" sz="2000" dirty="0" smtClean="0">
                <a:ea typeface="ＭＳ Ｐゴシック" pitchFamily="34" charset="-128"/>
              </a:rPr>
              <a:t>describing each trait to</a:t>
            </a:r>
          </a:p>
          <a:p>
            <a:pPr>
              <a:buNone/>
            </a:pPr>
            <a:r>
              <a:rPr lang="en-US" sz="2000" dirty="0" smtClean="0">
                <a:ea typeface="ＭＳ Ｐゴシック" pitchFamily="34" charset="-128"/>
              </a:rPr>
              <a:t>produce a final score for</a:t>
            </a:r>
          </a:p>
          <a:p>
            <a:pPr>
              <a:buNone/>
            </a:pPr>
            <a:r>
              <a:rPr lang="en-US" sz="2000" dirty="0" smtClean="0">
                <a:ea typeface="ＭＳ Ｐゴシック" pitchFamily="34" charset="-128"/>
              </a:rPr>
              <a:t>that trait.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4" descr="noe30468_08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9612" y="1524000"/>
            <a:ext cx="5741988" cy="52578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Rating individuals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Rating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Rating behaviors</a:t>
            </a:r>
          </a:p>
          <a:p>
            <a:r>
              <a:rPr lang="en-US" dirty="0" smtClean="0"/>
              <a:t>Critical incident method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Based on managers’ records of specific examples of the employee acting in ways that are either effective or ineffective.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Employees receive feedback about what they do well and what they do poorly and how they are helping the organization achieve its goals.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</a:t>
            </a:r>
            <a:br>
              <a:rPr lang="en-US" dirty="0" smtClean="0"/>
            </a:br>
            <a:r>
              <a:rPr lang="en-US" dirty="0" smtClean="0"/>
              <a:t>Rating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Rating behaviors</a:t>
            </a:r>
          </a:p>
          <a:p>
            <a:r>
              <a:rPr lang="en-US" dirty="0" smtClean="0">
                <a:ea typeface="ＭＳ Ｐゴシック" pitchFamily="34" charset="-128"/>
              </a:rPr>
              <a:t>Organizational behavior modification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	A plan for managing the behavior of employees through a formal system of feedback and reinforcement.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Define a set of key behaviors necessary for job performance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Use a measurement system to assess those key behaviors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Inform employees in terms of goals for how often to exhibit the behaviors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Provide feedback and reinforcement based on employees’ behavior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 Measuring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194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Management by objectives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people at each level of the organization set goals in a process that flows from top to bottom, so that all levels are contributing to the organization’s overall goals.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These goals become the standards for evaluating each employee’s performance.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Goals are specific, difficult, and objective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Managers and subordinates work together to set the goals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The manager gives objective feedback through the rating period to monitor progress toward the goals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Content Placeholder 4" descr="noe30468_tb08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4383197"/>
            <a:ext cx="6739475" cy="2014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 Measuring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lt</a:t>
            </a:r>
            <a:r>
              <a:rPr lang="en-US" dirty="0" smtClean="0"/>
              <a:t> involves employees in setting goals- effectively links the individual employee performance with organization’s overall performance</a:t>
            </a:r>
          </a:p>
          <a:p>
            <a:r>
              <a:rPr lang="en-US" dirty="0" smtClean="0"/>
              <a:t>Evaluation of results is less subjective – easy to accept for management and employees</a:t>
            </a:r>
          </a:p>
          <a:p>
            <a:r>
              <a:rPr lang="en-US" dirty="0" smtClean="0"/>
              <a:t>A result oriented approach is easy to link to organization’s goals</a:t>
            </a:r>
          </a:p>
          <a:p>
            <a:r>
              <a:rPr lang="en-US" dirty="0" smtClean="0"/>
              <a:t>Problems with the validity of MBO:</a:t>
            </a:r>
          </a:p>
          <a:p>
            <a:pPr lvl="1"/>
            <a:r>
              <a:rPr lang="en-US" dirty="0" smtClean="0"/>
              <a:t>Results may adversely be affected by the circumstances beyond each employee’s performance</a:t>
            </a:r>
          </a:p>
          <a:p>
            <a:pPr lvl="1"/>
            <a:r>
              <a:rPr lang="en-US" dirty="0" smtClean="0"/>
              <a:t>If organization measures only final results, may fail to measure significant aspects of performance</a:t>
            </a:r>
          </a:p>
          <a:p>
            <a:pPr lvl="1"/>
            <a:r>
              <a:rPr lang="en-US" dirty="0" smtClean="0"/>
              <a:t>Employees may significant aspects of performance that are not being measured- may result in high efficiency with low effectiveness</a:t>
            </a:r>
          </a:p>
          <a:p>
            <a:pPr lvl="1"/>
            <a:r>
              <a:rPr lang="en-US" dirty="0" smtClean="0"/>
              <a:t>Focus on results only does not guide on how to improve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Appraising Performance: Total Quality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principles of total quality management (TQM), provide methods for performance measurement and management.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It assesses both performance of individual and the system within which the individual works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Employees and their customers work together to set standards and measure performance, with the overall goal being to improve customer satisfaction.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This continuous focus on improving customer satisfaction intends to avoid the pitfall of rating individuals on outcomes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With TQM, performance measurement combines measurements on: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3300" dirty="0" smtClean="0">
                <a:ea typeface="ＭＳ Ｐゴシック" pitchFamily="34" charset="-128"/>
              </a:rPr>
              <a:t>Subjective feedback on employee’s personal qualities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3300" dirty="0" smtClean="0">
                <a:ea typeface="ＭＳ Ｐゴシック" pitchFamily="34" charset="-128"/>
              </a:rPr>
              <a:t>Objective feedback based on work processes through statistical quality control methods</a:t>
            </a:r>
          </a:p>
          <a:p>
            <a:pPr>
              <a:buClr>
                <a:srgbClr val="10224E"/>
              </a:buClr>
              <a:defRPr/>
            </a:pPr>
            <a:r>
              <a:rPr lang="en-US" dirty="0" smtClean="0">
                <a:ea typeface="ＭＳ Ｐゴシック" pitchFamily="34" charset="-128"/>
              </a:rPr>
              <a:t>Now employees are responsible to tracking these measures to identify areas where they can avoid or correct problems</a:t>
            </a:r>
          </a:p>
          <a:p>
            <a:pPr>
              <a:buClr>
                <a:srgbClr val="10224E"/>
              </a:buClr>
              <a:defRPr/>
            </a:pPr>
            <a:r>
              <a:rPr lang="en-US" dirty="0" smtClean="0">
                <a:ea typeface="ＭＳ Ｐゴシック" pitchFamily="34" charset="-128"/>
              </a:rPr>
              <a:t>Because of the focus on systems, feedback may result in changes to work process rather than employee areas</a:t>
            </a:r>
          </a:p>
          <a:p>
            <a:pPr>
              <a:buClr>
                <a:srgbClr val="10224E"/>
              </a:buClr>
              <a:defRPr/>
            </a:pPr>
            <a:r>
              <a:rPr lang="en-US" dirty="0" smtClean="0">
                <a:ea typeface="ＭＳ Ｐゴシック" pitchFamily="34" charset="-128"/>
              </a:rPr>
              <a:t>TQM does not support decisions about work assignments, training or compensation.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Who will collect and analyze performance information</a:t>
            </a:r>
          </a:p>
          <a:p>
            <a:pPr lvl="1"/>
            <a:r>
              <a:rPr lang="en-US" dirty="0" smtClean="0"/>
              <a:t>Person have understanding of job requirements and opportunity to see the employee doing the job</a:t>
            </a:r>
          </a:p>
          <a:p>
            <a:r>
              <a:rPr lang="en-US" dirty="0" smtClean="0"/>
              <a:t>Supervisors who rate their subordinates</a:t>
            </a:r>
          </a:p>
          <a:p>
            <a:r>
              <a:rPr lang="en-US" dirty="0" smtClean="0"/>
              <a:t>Employees who rate their supervisors</a:t>
            </a:r>
          </a:p>
          <a:p>
            <a:r>
              <a:rPr lang="en-US" dirty="0" smtClean="0"/>
              <a:t>Employees’ self-appraisal</a:t>
            </a:r>
          </a:p>
          <a:p>
            <a:r>
              <a:rPr lang="en-US" dirty="0" smtClean="0"/>
              <a:t>Outside sources rating employees</a:t>
            </a:r>
          </a:p>
          <a:p>
            <a:r>
              <a:rPr lang="en-US" dirty="0" smtClean="0"/>
              <a:t>Multisource (360° feedback) appraisal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Performance measurement that combines information from the employees, Managers, Peers, Subordinates, Self, and Customers.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/>
              <a:t>Managers/ Supervisors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most used source of information</a:t>
            </a:r>
          </a:p>
          <a:p>
            <a:r>
              <a:rPr lang="en-US" dirty="0" smtClean="0"/>
              <a:t>Extensive knowledge of job requirements</a:t>
            </a:r>
          </a:p>
          <a:p>
            <a:r>
              <a:rPr lang="en-US" dirty="0" smtClean="0"/>
              <a:t>Opportunity  to observe</a:t>
            </a:r>
          </a:p>
          <a:p>
            <a:r>
              <a:rPr lang="en-US" dirty="0" smtClean="0"/>
              <a:t>Have an incentive to provide accurate and helpful feedback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Less chance to observe for certain jobs</a:t>
            </a:r>
          </a:p>
          <a:p>
            <a:r>
              <a:rPr lang="en-US" dirty="0" smtClean="0"/>
              <a:t>Subjectivity may be there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/>
              <a:t>Peers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Supervisor is unable to observe – law enforcing agencies</a:t>
            </a:r>
          </a:p>
          <a:p>
            <a:r>
              <a:rPr lang="en-US" dirty="0" smtClean="0"/>
              <a:t>Expert knowledge of job requirements</a:t>
            </a:r>
          </a:p>
          <a:p>
            <a:r>
              <a:rPr lang="en-US" dirty="0" smtClean="0"/>
              <a:t>Bring different perspectives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Friendship may lead to biased rating</a:t>
            </a:r>
          </a:p>
          <a:p>
            <a:r>
              <a:rPr lang="en-US" dirty="0" smtClean="0"/>
              <a:t>Can be used for developmental purpose and not for administrative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/>
              <a:t>Subordinates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Best chance to see how well manager performs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Potential problems because of power relationships involved </a:t>
            </a:r>
          </a:p>
          <a:p>
            <a:r>
              <a:rPr lang="en-US" dirty="0" smtClean="0"/>
              <a:t>Reluctant to give negative feedback- they prefer to be anonymous</a:t>
            </a:r>
          </a:p>
          <a:p>
            <a:r>
              <a:rPr lang="en-US" dirty="0" smtClean="0"/>
              <a:t>Managers may tend to emphasize employee satisfaction </a:t>
            </a:r>
          </a:p>
          <a:p>
            <a:r>
              <a:rPr lang="en-US" dirty="0" smtClean="0"/>
              <a:t>Can be used for developmental purpose and not for administrative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/>
              <a:t>Self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 their performance to the best</a:t>
            </a:r>
          </a:p>
          <a:p>
            <a:r>
              <a:rPr lang="en-US" dirty="0" smtClean="0"/>
              <a:t>Induces employees to think about their performance</a:t>
            </a:r>
          </a:p>
          <a:p>
            <a:r>
              <a:rPr lang="en-US" dirty="0" smtClean="0"/>
              <a:t>Extensive knowledge of job requirements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Tendency to inflate their performance – if used for administrative purpose</a:t>
            </a:r>
          </a:p>
          <a:p>
            <a:r>
              <a:rPr lang="en-US" dirty="0" smtClean="0"/>
              <a:t>People tend to blame others for failures while take credit for success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pitchFamily="34" charset="-128"/>
              </a:rPr>
              <a:t>Sources of Performance Information: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/>
              <a:t>Customers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Applicable for service firms – customer service cards</a:t>
            </a:r>
          </a:p>
          <a:p>
            <a:r>
              <a:rPr lang="en-US" dirty="0" smtClean="0"/>
              <a:t>Employee job requires direct service to the customer</a:t>
            </a:r>
          </a:p>
          <a:p>
            <a:r>
              <a:rPr lang="en-US" dirty="0" smtClean="0"/>
              <a:t>Helps to determine what products and services customer wants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It is an expensive approach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ea typeface="ＭＳ Ｐゴシック" pitchFamily="34" charset="-128"/>
              </a:rPr>
              <a:t>Errors in Performance Measurement:</a:t>
            </a:r>
            <a:br>
              <a:rPr lang="en-US" sz="3600" dirty="0" smtClean="0">
                <a:ea typeface="ＭＳ Ｐゴシック" pitchFamily="34" charset="-128"/>
              </a:rPr>
            </a:br>
            <a:r>
              <a:rPr lang="en-US" sz="3600" dirty="0" smtClean="0">
                <a:ea typeface="ＭＳ Ｐゴシック" pitchFamily="34" charset="-128"/>
              </a:rPr>
              <a:t>Types of Rating Errors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Contrast errors 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The rater compares an individual, not against an objective standard, but against other employees.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Distributional errors 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The rater tends to use only one part of a rating scale – leniency, strictness, and central tendency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Difficult to differentiate among performance of employees rated by same person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Difficult to compare the performance of employees rated by different persons</a:t>
            </a:r>
          </a:p>
          <a:p>
            <a:pPr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Rater bias</a:t>
            </a:r>
          </a:p>
          <a:p>
            <a:pPr>
              <a:buNone/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	Raters often fail to distinguish among different aspects of performance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Halo error: when the bias is in a favorable direction. This can mistakenly tell employees they don’t need to improve in any area.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Horns error: when the bias involves negative ratings. This can cause employees to feel frustrated and defensive.</a:t>
            </a:r>
          </a:p>
          <a:p>
            <a:pPr>
              <a:buClr>
                <a:srgbClr val="10224E"/>
              </a:buClr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Similar to me</a:t>
            </a:r>
          </a:p>
          <a:p>
            <a:pPr>
              <a:buClr>
                <a:srgbClr val="10224E"/>
              </a:buClr>
              <a:buNone/>
              <a:defRPr/>
            </a:pPr>
            <a:r>
              <a:rPr lang="en-US" dirty="0" smtClean="0">
                <a:latin typeface="+mj-lt"/>
                <a:ea typeface="ＭＳ Ｐゴシック" pitchFamily="34" charset="-128"/>
              </a:rPr>
              <a:t>	Rating error of giving a higher evaluation to people who seem similar to oneself.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ln>
            <a:headEnd/>
            <a:tailEnd/>
          </a:ln>
        </p:spPr>
        <p:txBody>
          <a:bodyPr anchor="t">
            <a:normAutofit fontScale="90000"/>
          </a:bodyPr>
          <a:lstStyle/>
          <a:p>
            <a:r>
              <a:rPr lang="en-US" sz="3600" dirty="0" smtClean="0">
                <a:ea typeface="ＭＳ Ｐゴシック" pitchFamily="34" charset="-128"/>
              </a:rPr>
              <a:t>Political Behavior in Performance Appraisals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Distorting a performance evaluation on purpose to advance one’s personal goals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High performing employees rated lower may feel frustrated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Low performing employees rated higher will be rewarded but will  not focus on performance improvement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/>
          <a:lstStyle/>
          <a:p>
            <a:r>
              <a:rPr lang="en-US" dirty="0" smtClean="0">
                <a:ea typeface="ＭＳ Ｐゴシック" pitchFamily="34" charset="-128"/>
              </a:rPr>
              <a:t>Giving Performance Feedback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62500" lnSpcReduction="20000"/>
          </a:bodyPr>
          <a:lstStyle/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Once performance is measured, it must be given to the employee - It is difficult to pass on negative feedback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Scheduling Performance Feedback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Performance feedback should be a regular, and expected management activity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Annual feedback is not enough - Managers are responsible for correcting performance deficiencies as they occur</a:t>
            </a:r>
          </a:p>
          <a:p>
            <a:pPr lvl="1">
              <a:buClr>
                <a:srgbClr val="10224E"/>
              </a:buClr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Feedback is most effective when it does not surprise the person - they know what the manager will say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Preparing for a Feedback Session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2900" dirty="0" smtClean="0">
                <a:latin typeface="Arial Narrow" pitchFamily="34" charset="0"/>
                <a:ea typeface="ＭＳ Ｐゴシック" pitchFamily="34" charset="-128"/>
              </a:rPr>
              <a:t>Managers should be prepared for each formal feedback session.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2900" dirty="0" smtClean="0">
                <a:latin typeface="Arial Narrow" pitchFamily="34" charset="0"/>
                <a:ea typeface="ＭＳ Ｐゴシック" pitchFamily="34" charset="-128"/>
              </a:rPr>
              <a:t>Right context of the meeting is needed – neutral location, </a:t>
            </a:r>
            <a:r>
              <a:rPr lang="en-US" sz="2900" dirty="0" smtClean="0">
                <a:ea typeface="ＭＳ Ｐゴシック" pitchFamily="34" charset="-128"/>
              </a:rPr>
              <a:t>free of distractions.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2900" dirty="0" smtClean="0">
                <a:ea typeface="ＭＳ Ｐゴシック" pitchFamily="34" charset="-128"/>
              </a:rPr>
              <a:t>Should be a chance to discuss the roles of manager and subordinate in an open dialogue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2900" dirty="0" smtClean="0">
                <a:ea typeface="ＭＳ Ｐゴシック" pitchFamily="34" charset="-128"/>
              </a:rPr>
              <a:t>Enable employees to be well prepared</a:t>
            </a:r>
          </a:p>
          <a:p>
            <a:pPr lvl="1">
              <a:buClr>
                <a:srgbClr val="10224E"/>
              </a:buClr>
              <a:defRPr/>
            </a:pPr>
            <a:r>
              <a:rPr lang="en-US" sz="2900" dirty="0" smtClean="0">
                <a:ea typeface="ＭＳ Ｐゴシック" pitchFamily="34" charset="-128"/>
              </a:rPr>
              <a:t>Self assessment can help identify areas for discussion - areas for improvement/development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646113" y="457200"/>
            <a:ext cx="8229600" cy="1143000"/>
          </a:xfrm>
          <a:ln>
            <a:headEnd/>
            <a:tailEnd/>
          </a:ln>
        </p:spPr>
        <p:txBody>
          <a:bodyPr anchor="t">
            <a:normAutofit/>
          </a:bodyPr>
          <a:lstStyle/>
          <a:p>
            <a:r>
              <a:rPr lang="en-US" dirty="0" smtClean="0">
                <a:ea typeface="ＭＳ Ｐゴシック" pitchFamily="34" charset="-128"/>
              </a:rPr>
              <a:t>Giving Performance Feedback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Conducting the Feedback Session</a:t>
            </a:r>
          </a:p>
          <a:p>
            <a:pPr lvl="1">
              <a:buClr>
                <a:srgbClr val="10224E"/>
              </a:buClr>
              <a:buNone/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“Tell-and-Sell” – managers tell employees their ratings and then justify those ratings.</a:t>
            </a:r>
          </a:p>
          <a:p>
            <a:pPr lvl="1">
              <a:buClr>
                <a:srgbClr val="10224E"/>
              </a:buClr>
              <a:buNone/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“Tell-and-Listen” – managers tell employees their ratings and then let the employees explain their side of the story.</a:t>
            </a:r>
          </a:p>
          <a:p>
            <a:pPr lvl="1">
              <a:buClr>
                <a:srgbClr val="10224E"/>
              </a:buClr>
              <a:buNone/>
              <a:defRPr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“Problem-Solving” – managers and employees work together to solve performance problems in an atmosphere of respect and encouragement</a:t>
            </a:r>
          </a:p>
          <a:p>
            <a:pPr lvl="1">
              <a:buClr>
                <a:srgbClr val="10224E"/>
              </a:buClr>
              <a:buNone/>
              <a:defRPr/>
            </a:pPr>
            <a:endParaRPr lang="en-US" dirty="0" smtClean="0">
              <a:latin typeface="Arial Narrow" pitchFamily="34" charset="0"/>
              <a:ea typeface="ＭＳ Ｐゴシック" pitchFamily="34" charset="-128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Solutions to Performance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828801"/>
            <a:ext cx="3352800" cy="4724399"/>
          </a:xfrm>
        </p:spPr>
        <p:txBody>
          <a:bodyPr>
            <a:noAutofit/>
          </a:bodyPr>
          <a:lstStyle/>
          <a:p>
            <a:r>
              <a:rPr lang="en-US" sz="2000" dirty="0" smtClean="0"/>
              <a:t>If employee performance is below – feedback session should launch an effort to correct the problem</a:t>
            </a:r>
          </a:p>
          <a:p>
            <a:r>
              <a:rPr lang="en-US" sz="2000" dirty="0" smtClean="0"/>
              <a:t>Even when employee is meeting the current standards – feedback session may identify the areas for improvement</a:t>
            </a:r>
            <a:endParaRPr lang="en-US" sz="2000" dirty="0"/>
          </a:p>
        </p:txBody>
      </p:sp>
      <p:pic>
        <p:nvPicPr>
          <p:cNvPr id="8" name="Content Placeholder 4" descr="noe30468_08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4616" y="1456932"/>
            <a:ext cx="5739384" cy="5020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Process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Methods for Appraising Performance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ea typeface="ＭＳ Ｐゴシック" pitchFamily="34" charset="-128"/>
              </a:rPr>
              <a:t>Sources of Performance Information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ea typeface="ＭＳ Ｐゴシック" pitchFamily="34" charset="-128"/>
              </a:rPr>
              <a:t>Errors in Performance Measurement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ea typeface="ＭＳ Ｐゴシック" pitchFamily="34" charset="-128"/>
              </a:rPr>
              <a:t>Giving Performance Feedback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Finding Solutions to Performance Problems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  <a:p>
            <a:endParaRPr lang="en-US" sz="2800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1341</Words>
  <Application>Microsoft Office PowerPoint</Application>
  <PresentationFormat>On-screen Show (4:3)</PresentationFormat>
  <Paragraphs>243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Advances in Human Resource Development and Management</vt:lpstr>
      <vt:lpstr>Recap of lecture 9</vt:lpstr>
      <vt:lpstr>Learning Objectives: Lecture 10</vt:lpstr>
      <vt:lpstr>The Process of Performance Management</vt:lpstr>
      <vt:lpstr>Methods for Appraising Performance: Making comparisons</vt:lpstr>
      <vt:lpstr>Methods for Appraising Performance: Rating individuals</vt:lpstr>
      <vt:lpstr>Methods for Appraising Performance: Rating individuals</vt:lpstr>
      <vt:lpstr>Methods for Appraising Performance: Rating individuals</vt:lpstr>
      <vt:lpstr>Methods for Appraising Performance: Rating individuals</vt:lpstr>
      <vt:lpstr>Methods for Appraising Performance: Rating individuals</vt:lpstr>
      <vt:lpstr>Methods for Appraising Performance: Measuring Results</vt:lpstr>
      <vt:lpstr>Methods for Appraising Performance: Measuring Results</vt:lpstr>
      <vt:lpstr>Methods for Appraising Performance: Total Quality Management</vt:lpstr>
      <vt:lpstr>Sources of Performance Information</vt:lpstr>
      <vt:lpstr>Sources of Performance Information: Managers/ Supervisors </vt:lpstr>
      <vt:lpstr>Sources of Performance Information: Peers</vt:lpstr>
      <vt:lpstr>Sources of Performance Information: Subordinates</vt:lpstr>
      <vt:lpstr>Sources of Performance Information: Self</vt:lpstr>
      <vt:lpstr>Sources of Performance Information: Customers</vt:lpstr>
      <vt:lpstr>Errors in Performance Measurement: Types of Rating Errors</vt:lpstr>
      <vt:lpstr>Political Behavior in Performance Appraisals</vt:lpstr>
      <vt:lpstr>Giving Performance Feedback</vt:lpstr>
      <vt:lpstr>Giving Performance Feedback</vt:lpstr>
      <vt:lpstr>Finding Solutions to Performance Problems</vt:lpstr>
      <vt:lpstr>Summary of Lecture 10</vt:lpstr>
      <vt:lpstr>Reference books</vt:lpstr>
      <vt:lpstr>Slide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117</cp:revision>
  <dcterms:created xsi:type="dcterms:W3CDTF">2013-05-29T05:42:39Z</dcterms:created>
  <dcterms:modified xsi:type="dcterms:W3CDTF">2013-06-08T14:42:36Z</dcterms:modified>
</cp:coreProperties>
</file>