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6" r:id="rId3"/>
    <p:sldId id="292" r:id="rId4"/>
    <p:sldId id="293" r:id="rId5"/>
    <p:sldId id="294" r:id="rId6"/>
    <p:sldId id="295" r:id="rId7"/>
    <p:sldId id="282" r:id="rId8"/>
    <p:sldId id="283" r:id="rId9"/>
    <p:sldId id="284" r:id="rId10"/>
    <p:sldId id="285" r:id="rId11"/>
    <p:sldId id="286" r:id="rId12"/>
    <p:sldId id="287" r:id="rId13"/>
    <p:sldId id="288" r:id="rId14"/>
    <p:sldId id="289" r:id="rId15"/>
    <p:sldId id="290" r:id="rId16"/>
    <p:sldId id="291" r:id="rId17"/>
    <p:sldId id="257" r:id="rId18"/>
    <p:sldId id="258" r:id="rId19"/>
    <p:sldId id="259" r:id="rId20"/>
    <p:sldId id="260" r:id="rId21"/>
    <p:sldId id="261" r:id="rId22"/>
    <p:sldId id="262" r:id="rId23"/>
    <p:sldId id="263"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40" d="100"/>
          <a:sy n="40" d="100"/>
        </p:scale>
        <p:origin x="-1555" y="-86"/>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8B0C58CB-8BFC-4999-98A0-2C0CDA32C29F}" type="datetimeFigureOut">
              <a:rPr lang="en-GB" smtClean="0"/>
              <a:pPr/>
              <a:t>09/05/2013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7A18BCD-FA6F-4C5D-BCAD-4E52610B4D5B}" type="slidenum">
              <a:rPr lang="en-GB" smtClean="0"/>
              <a:pPr/>
              <a:t>‹#›</a:t>
            </a:fld>
            <a:endParaRPr lang="en-GB"/>
          </a:p>
        </p:txBody>
      </p:sp>
    </p:spTree>
    <p:extLst>
      <p:ext uri="{BB962C8B-B14F-4D97-AF65-F5344CB8AC3E}">
        <p14:creationId xmlns:p14="http://schemas.microsoft.com/office/powerpoint/2010/main" xmlns="" val="11844010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8B0C58CB-8BFC-4999-98A0-2C0CDA32C29F}" type="datetimeFigureOut">
              <a:rPr lang="en-GB" smtClean="0"/>
              <a:pPr/>
              <a:t>09/05/2013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7A18BCD-FA6F-4C5D-BCAD-4E52610B4D5B}" type="slidenum">
              <a:rPr lang="en-GB" smtClean="0"/>
              <a:pPr/>
              <a:t>‹#›</a:t>
            </a:fld>
            <a:endParaRPr lang="en-GB"/>
          </a:p>
        </p:txBody>
      </p:sp>
    </p:spTree>
    <p:extLst>
      <p:ext uri="{BB962C8B-B14F-4D97-AF65-F5344CB8AC3E}">
        <p14:creationId xmlns:p14="http://schemas.microsoft.com/office/powerpoint/2010/main" xmlns="" val="35688763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B0C58CB-8BFC-4999-98A0-2C0CDA32C29F}" type="datetimeFigureOut">
              <a:rPr lang="en-GB" smtClean="0"/>
              <a:pPr/>
              <a:t>09/05/2013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7A18BCD-FA6F-4C5D-BCAD-4E52610B4D5B}" type="slidenum">
              <a:rPr lang="en-GB" smtClean="0"/>
              <a:pPr/>
              <a:t>‹#›</a:t>
            </a:fld>
            <a:endParaRPr lang="en-GB"/>
          </a:p>
        </p:txBody>
      </p:sp>
    </p:spTree>
    <p:extLst>
      <p:ext uri="{BB962C8B-B14F-4D97-AF65-F5344CB8AC3E}">
        <p14:creationId xmlns:p14="http://schemas.microsoft.com/office/powerpoint/2010/main" xmlns="" val="34786887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8B0C58CB-8BFC-4999-98A0-2C0CDA32C29F}" type="datetimeFigureOut">
              <a:rPr lang="en-GB" smtClean="0"/>
              <a:pPr/>
              <a:t>09/05/2013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7A18BCD-FA6F-4C5D-BCAD-4E52610B4D5B}" type="slidenum">
              <a:rPr lang="en-GB" smtClean="0"/>
              <a:pPr/>
              <a:t>‹#›</a:t>
            </a:fld>
            <a:endParaRPr lang="en-GB"/>
          </a:p>
        </p:txBody>
      </p:sp>
    </p:spTree>
    <p:extLst>
      <p:ext uri="{BB962C8B-B14F-4D97-AF65-F5344CB8AC3E}">
        <p14:creationId xmlns:p14="http://schemas.microsoft.com/office/powerpoint/2010/main" xmlns="" val="40354784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8B0C58CB-8BFC-4999-98A0-2C0CDA32C29F}" type="datetimeFigureOut">
              <a:rPr lang="en-GB" smtClean="0"/>
              <a:pPr/>
              <a:t>09/05/2013</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7A18BCD-FA6F-4C5D-BCAD-4E52610B4D5B}" type="slidenum">
              <a:rPr lang="en-GB" smtClean="0"/>
              <a:pPr/>
              <a:t>‹#›</a:t>
            </a:fld>
            <a:endParaRPr lang="en-GB"/>
          </a:p>
        </p:txBody>
      </p:sp>
    </p:spTree>
    <p:extLst>
      <p:ext uri="{BB962C8B-B14F-4D97-AF65-F5344CB8AC3E}">
        <p14:creationId xmlns:p14="http://schemas.microsoft.com/office/powerpoint/2010/main" xmlns="" val="12563220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8B0C58CB-8BFC-4999-98A0-2C0CDA32C29F}" type="datetimeFigureOut">
              <a:rPr lang="en-GB" smtClean="0"/>
              <a:pPr/>
              <a:t>09/05/2013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7A18BCD-FA6F-4C5D-BCAD-4E52610B4D5B}" type="slidenum">
              <a:rPr lang="en-GB" smtClean="0"/>
              <a:pPr/>
              <a:t>‹#›</a:t>
            </a:fld>
            <a:endParaRPr lang="en-GB"/>
          </a:p>
        </p:txBody>
      </p:sp>
    </p:spTree>
    <p:extLst>
      <p:ext uri="{BB962C8B-B14F-4D97-AF65-F5344CB8AC3E}">
        <p14:creationId xmlns:p14="http://schemas.microsoft.com/office/powerpoint/2010/main" xmlns="" val="26348227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B0C58CB-8BFC-4999-98A0-2C0CDA32C29F}" type="datetimeFigureOut">
              <a:rPr lang="en-GB" smtClean="0"/>
              <a:pPr/>
              <a:t>09/05/2013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7A18BCD-FA6F-4C5D-BCAD-4E52610B4D5B}" type="slidenum">
              <a:rPr lang="en-GB" smtClean="0"/>
              <a:pPr/>
              <a:t>‹#›</a:t>
            </a:fld>
            <a:endParaRPr lang="en-GB"/>
          </a:p>
        </p:txBody>
      </p:sp>
    </p:spTree>
    <p:extLst>
      <p:ext uri="{BB962C8B-B14F-4D97-AF65-F5344CB8AC3E}">
        <p14:creationId xmlns:p14="http://schemas.microsoft.com/office/powerpoint/2010/main" xmlns="" val="1155497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B0C58CB-8BFC-4999-98A0-2C0CDA32C29F}" type="datetimeFigureOut">
              <a:rPr lang="en-GB" smtClean="0"/>
              <a:pPr/>
              <a:t>09/05/2013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7A18BCD-FA6F-4C5D-BCAD-4E52610B4D5B}" type="slidenum">
              <a:rPr lang="en-GB" smtClean="0"/>
              <a:pPr/>
              <a:t>‹#›</a:t>
            </a:fld>
            <a:endParaRPr lang="en-GB"/>
          </a:p>
        </p:txBody>
      </p:sp>
    </p:spTree>
    <p:extLst>
      <p:ext uri="{BB962C8B-B14F-4D97-AF65-F5344CB8AC3E}">
        <p14:creationId xmlns:p14="http://schemas.microsoft.com/office/powerpoint/2010/main" xmlns="" val="41656893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B0C58CB-8BFC-4999-98A0-2C0CDA32C29F}" type="datetimeFigureOut">
              <a:rPr lang="en-GB" smtClean="0"/>
              <a:pPr/>
              <a:t>09/05/2013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7A18BCD-FA6F-4C5D-BCAD-4E52610B4D5B}" type="slidenum">
              <a:rPr lang="en-GB" smtClean="0"/>
              <a:pPr/>
              <a:t>‹#›</a:t>
            </a:fld>
            <a:endParaRPr lang="en-GB"/>
          </a:p>
        </p:txBody>
      </p:sp>
    </p:spTree>
    <p:extLst>
      <p:ext uri="{BB962C8B-B14F-4D97-AF65-F5344CB8AC3E}">
        <p14:creationId xmlns:p14="http://schemas.microsoft.com/office/powerpoint/2010/main" xmlns="" val="10403097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8B0C58CB-8BFC-4999-98A0-2C0CDA32C29F}" type="datetimeFigureOut">
              <a:rPr lang="en-GB" smtClean="0"/>
              <a:pPr/>
              <a:t>09/05/2013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7A18BCD-FA6F-4C5D-BCAD-4E52610B4D5B}" type="slidenum">
              <a:rPr lang="en-GB" smtClean="0"/>
              <a:pPr/>
              <a:t>‹#›</a:t>
            </a:fld>
            <a:endParaRPr lang="en-GB"/>
          </a:p>
        </p:txBody>
      </p:sp>
    </p:spTree>
    <p:extLst>
      <p:ext uri="{BB962C8B-B14F-4D97-AF65-F5344CB8AC3E}">
        <p14:creationId xmlns:p14="http://schemas.microsoft.com/office/powerpoint/2010/main" xmlns="" val="567049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8B0C58CB-8BFC-4999-98A0-2C0CDA32C29F}" type="datetimeFigureOut">
              <a:rPr lang="en-GB" smtClean="0"/>
              <a:pPr/>
              <a:t>09/05/2013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7A18BCD-FA6F-4C5D-BCAD-4E52610B4D5B}" type="slidenum">
              <a:rPr lang="en-GB" smtClean="0"/>
              <a:pPr/>
              <a:t>‹#›</a:t>
            </a:fld>
            <a:endParaRPr lang="en-GB"/>
          </a:p>
        </p:txBody>
      </p:sp>
    </p:spTree>
    <p:extLst>
      <p:ext uri="{BB962C8B-B14F-4D97-AF65-F5344CB8AC3E}">
        <p14:creationId xmlns:p14="http://schemas.microsoft.com/office/powerpoint/2010/main" xmlns="" val="2474649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B0C58CB-8BFC-4999-98A0-2C0CDA32C29F}" type="datetimeFigureOut">
              <a:rPr lang="en-GB" smtClean="0"/>
              <a:pPr/>
              <a:t>09/05/2013</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7A18BCD-FA6F-4C5D-BCAD-4E52610B4D5B}" type="slidenum">
              <a:rPr lang="en-GB" smtClean="0"/>
              <a:pPr/>
              <a:t>‹#›</a:t>
            </a:fld>
            <a:endParaRPr lang="en-GB"/>
          </a:p>
        </p:txBody>
      </p:sp>
    </p:spTree>
    <p:extLst>
      <p:ext uri="{BB962C8B-B14F-4D97-AF65-F5344CB8AC3E}">
        <p14:creationId xmlns:p14="http://schemas.microsoft.com/office/powerpoint/2010/main" xmlns="" val="37155503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vmlDrawing" Target="../drawings/vmlDrawing1.v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RECAPE LECTURE 8</a:t>
            </a:r>
            <a:endParaRPr lang="en-GB" dirty="0"/>
          </a:p>
        </p:txBody>
      </p:sp>
      <p:sp>
        <p:nvSpPr>
          <p:cNvPr id="3" name="Subtitle 2"/>
          <p:cNvSpPr>
            <a:spLocks noGrp="1"/>
          </p:cNvSpPr>
          <p:nvPr>
            <p:ph type="subTitle" idx="1"/>
          </p:nvPr>
        </p:nvSpPr>
        <p:spPr/>
        <p:txBody>
          <a:bodyPr/>
          <a:lstStyle/>
          <a:p>
            <a:endParaRPr lang="en-GB"/>
          </a:p>
        </p:txBody>
      </p:sp>
    </p:spTree>
    <p:extLst>
      <p:ext uri="{BB962C8B-B14F-4D97-AF65-F5344CB8AC3E}">
        <p14:creationId xmlns:p14="http://schemas.microsoft.com/office/powerpoint/2010/main" xmlns="" val="402358269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RECAPE LECTURE 8</a:t>
            </a:r>
            <a:endParaRPr lang="en-GB" dirty="0"/>
          </a:p>
        </p:txBody>
      </p:sp>
      <p:sp>
        <p:nvSpPr>
          <p:cNvPr id="3" name="Content Placeholder 2"/>
          <p:cNvSpPr>
            <a:spLocks noGrp="1"/>
          </p:cNvSpPr>
          <p:nvPr>
            <p:ph idx="1"/>
          </p:nvPr>
        </p:nvSpPr>
        <p:spPr/>
        <p:txBody>
          <a:bodyPr/>
          <a:lstStyle/>
          <a:p>
            <a:r>
              <a:rPr lang="en-GB" dirty="0" smtClean="0"/>
              <a:t>A REVIEW OF FINANCIAL ACCOUNTING</a:t>
            </a:r>
          </a:p>
          <a:p>
            <a:endParaRPr lang="en-GB" dirty="0"/>
          </a:p>
          <a:p>
            <a:r>
              <a:rPr lang="en-GB" dirty="0" smtClean="0"/>
              <a:t>A FIELDS OF ACCOUNTING?</a:t>
            </a:r>
            <a:endParaRPr lang="en-GB" dirty="0"/>
          </a:p>
        </p:txBody>
      </p:sp>
    </p:spTree>
    <p:extLst>
      <p:ext uri="{BB962C8B-B14F-4D97-AF65-F5344CB8AC3E}">
        <p14:creationId xmlns:p14="http://schemas.microsoft.com/office/powerpoint/2010/main" xmlns="" val="102619357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RECAPE LECTURE 8</a:t>
            </a:r>
            <a:endParaRPr lang="en-GB" dirty="0"/>
          </a:p>
        </p:txBody>
      </p:sp>
      <p:sp>
        <p:nvSpPr>
          <p:cNvPr id="3" name="Content Placeholder 2"/>
          <p:cNvSpPr>
            <a:spLocks noGrp="1"/>
          </p:cNvSpPr>
          <p:nvPr>
            <p:ph idx="1"/>
          </p:nvPr>
        </p:nvSpPr>
        <p:spPr/>
        <p:txBody>
          <a:bodyPr/>
          <a:lstStyle/>
          <a:p>
            <a:endParaRPr lang="en-GB" dirty="0" smtClean="0"/>
          </a:p>
          <a:p>
            <a:pPr marL="514350" indent="-514350">
              <a:buFont typeface="+mj-lt"/>
              <a:buAutoNum type="arabicPeriod"/>
            </a:pPr>
            <a:r>
              <a:rPr lang="en-GB" dirty="0" smtClean="0"/>
              <a:t>FINANCIAL ACCOUNTING</a:t>
            </a:r>
          </a:p>
          <a:p>
            <a:pPr marL="514350" indent="-514350">
              <a:buFont typeface="+mj-lt"/>
              <a:buAutoNum type="arabicPeriod"/>
            </a:pPr>
            <a:r>
              <a:rPr lang="en-GB" dirty="0" smtClean="0"/>
              <a:t>MANAGEMENT ACCOUNTING</a:t>
            </a:r>
          </a:p>
          <a:p>
            <a:pPr marL="514350" indent="-514350">
              <a:buFont typeface="+mj-lt"/>
              <a:buAutoNum type="arabicPeriod"/>
            </a:pPr>
            <a:r>
              <a:rPr lang="en-GB" dirty="0" smtClean="0"/>
              <a:t>COST ACCOUNTING</a:t>
            </a:r>
          </a:p>
          <a:p>
            <a:pPr marL="514350" indent="-514350">
              <a:buFont typeface="+mj-lt"/>
              <a:buAutoNum type="arabicPeriod"/>
            </a:pPr>
            <a:r>
              <a:rPr lang="en-GB" dirty="0" smtClean="0"/>
              <a:t>AUDITING</a:t>
            </a:r>
            <a:endParaRPr lang="en-GB" dirty="0"/>
          </a:p>
        </p:txBody>
      </p:sp>
    </p:spTree>
    <p:extLst>
      <p:ext uri="{BB962C8B-B14F-4D97-AF65-F5344CB8AC3E}">
        <p14:creationId xmlns:p14="http://schemas.microsoft.com/office/powerpoint/2010/main" xmlns="" val="173585081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RECAPE LECTURE 8</a:t>
            </a:r>
            <a:endParaRPr lang="en-GB" dirty="0"/>
          </a:p>
        </p:txBody>
      </p:sp>
      <p:sp>
        <p:nvSpPr>
          <p:cNvPr id="3" name="Content Placeholder 2"/>
          <p:cNvSpPr>
            <a:spLocks noGrp="1"/>
          </p:cNvSpPr>
          <p:nvPr>
            <p:ph idx="1"/>
          </p:nvPr>
        </p:nvSpPr>
        <p:spPr/>
        <p:txBody>
          <a:bodyPr/>
          <a:lstStyle/>
          <a:p>
            <a:pPr marL="0" indent="0">
              <a:buNone/>
            </a:pPr>
            <a:endParaRPr lang="en-GB" dirty="0" smtClean="0"/>
          </a:p>
          <a:p>
            <a:pPr marL="0" indent="0">
              <a:buNone/>
            </a:pPr>
            <a:r>
              <a:rPr lang="en-GB" dirty="0" smtClean="0"/>
              <a:t> </a:t>
            </a:r>
          </a:p>
          <a:p>
            <a:endParaRPr lang="en-GB" dirty="0"/>
          </a:p>
          <a:p>
            <a:r>
              <a:rPr lang="en-GB" dirty="0" smtClean="0"/>
              <a:t>WHO INTERNAL AND EXTERNAL AUDITORS?</a:t>
            </a:r>
            <a:endParaRPr lang="en-GB" dirty="0"/>
          </a:p>
        </p:txBody>
      </p:sp>
    </p:spTree>
    <p:extLst>
      <p:ext uri="{BB962C8B-B14F-4D97-AF65-F5344CB8AC3E}">
        <p14:creationId xmlns:p14="http://schemas.microsoft.com/office/powerpoint/2010/main" xmlns="" val="332019939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RECAPE LECTURE 8</a:t>
            </a:r>
            <a:endParaRPr lang="en-GB" dirty="0"/>
          </a:p>
        </p:txBody>
      </p:sp>
      <p:sp>
        <p:nvSpPr>
          <p:cNvPr id="3" name="Content Placeholder 2"/>
          <p:cNvSpPr>
            <a:spLocks noGrp="1"/>
          </p:cNvSpPr>
          <p:nvPr>
            <p:ph idx="1"/>
          </p:nvPr>
        </p:nvSpPr>
        <p:spPr/>
        <p:txBody>
          <a:bodyPr/>
          <a:lstStyle/>
          <a:p>
            <a:r>
              <a:rPr lang="en-GB" dirty="0" smtClean="0"/>
              <a:t>WHAT IS GAAP?</a:t>
            </a:r>
          </a:p>
          <a:p>
            <a:endParaRPr lang="en-GB" dirty="0"/>
          </a:p>
          <a:p>
            <a:r>
              <a:rPr lang="en-GB" dirty="0" smtClean="0"/>
              <a:t>GAPP MOST IMPORTANT PRINCIPLES?</a:t>
            </a:r>
            <a:endParaRPr lang="en-GB" dirty="0"/>
          </a:p>
        </p:txBody>
      </p:sp>
    </p:spTree>
    <p:extLst>
      <p:ext uri="{BB962C8B-B14F-4D97-AF65-F5344CB8AC3E}">
        <p14:creationId xmlns:p14="http://schemas.microsoft.com/office/powerpoint/2010/main" xmlns="" val="17247189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RECAPE LECTURE 8</a:t>
            </a:r>
            <a:endParaRPr lang="en-GB" dirty="0"/>
          </a:p>
        </p:txBody>
      </p:sp>
      <p:sp>
        <p:nvSpPr>
          <p:cNvPr id="3" name="Content Placeholder 2"/>
          <p:cNvSpPr>
            <a:spLocks noGrp="1"/>
          </p:cNvSpPr>
          <p:nvPr>
            <p:ph idx="1"/>
          </p:nvPr>
        </p:nvSpPr>
        <p:spPr/>
        <p:txBody>
          <a:bodyPr/>
          <a:lstStyle/>
          <a:p>
            <a:endParaRPr lang="en-GB" dirty="0" smtClean="0"/>
          </a:p>
          <a:p>
            <a:pPr marL="514350" indent="-514350">
              <a:buFont typeface="+mj-lt"/>
              <a:buAutoNum type="arabicPeriod"/>
            </a:pPr>
            <a:r>
              <a:rPr lang="en-GB" dirty="0" smtClean="0"/>
              <a:t>BUSINESS ENTITY</a:t>
            </a:r>
          </a:p>
          <a:p>
            <a:pPr marL="514350" indent="-514350">
              <a:buFont typeface="+mj-lt"/>
              <a:buAutoNum type="arabicPeriod"/>
            </a:pPr>
            <a:r>
              <a:rPr lang="en-GB" dirty="0" smtClean="0"/>
              <a:t>GOING CONCERN</a:t>
            </a:r>
          </a:p>
          <a:p>
            <a:pPr marL="514350" indent="-514350">
              <a:buFont typeface="+mj-lt"/>
              <a:buAutoNum type="arabicPeriod"/>
            </a:pPr>
            <a:r>
              <a:rPr lang="en-GB" dirty="0" smtClean="0"/>
              <a:t>CONSISTENCY</a:t>
            </a:r>
          </a:p>
          <a:p>
            <a:pPr marL="514350" indent="-514350">
              <a:buFont typeface="+mj-lt"/>
              <a:buAutoNum type="arabicPeriod"/>
            </a:pPr>
            <a:r>
              <a:rPr lang="en-GB" dirty="0" smtClean="0"/>
              <a:t>MATERIALITY</a:t>
            </a:r>
          </a:p>
          <a:p>
            <a:pPr marL="514350" indent="-514350">
              <a:buFont typeface="+mj-lt"/>
              <a:buAutoNum type="arabicPeriod"/>
            </a:pPr>
            <a:r>
              <a:rPr lang="en-GB" dirty="0" smtClean="0"/>
              <a:t>PRUDENCE</a:t>
            </a:r>
            <a:endParaRPr lang="en-GB" dirty="0"/>
          </a:p>
        </p:txBody>
      </p:sp>
    </p:spTree>
    <p:extLst>
      <p:ext uri="{BB962C8B-B14F-4D97-AF65-F5344CB8AC3E}">
        <p14:creationId xmlns:p14="http://schemas.microsoft.com/office/powerpoint/2010/main" xmlns="" val="355784610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A REVIEW OF FINANCIAL ACCOUNTING</a:t>
            </a:r>
          </a:p>
        </p:txBody>
      </p:sp>
      <p:sp>
        <p:nvSpPr>
          <p:cNvPr id="3" name="Content Placeholder 2"/>
          <p:cNvSpPr>
            <a:spLocks noGrp="1"/>
          </p:cNvSpPr>
          <p:nvPr>
            <p:ph idx="1"/>
          </p:nvPr>
        </p:nvSpPr>
        <p:spPr/>
        <p:txBody>
          <a:bodyPr>
            <a:normAutofit fontScale="92500"/>
          </a:bodyPr>
          <a:lstStyle/>
          <a:p>
            <a:pPr marL="0" indent="0">
              <a:buNone/>
            </a:pPr>
            <a:r>
              <a:rPr lang="en-GB" dirty="0" smtClean="0"/>
              <a:t>                       </a:t>
            </a:r>
            <a:r>
              <a:rPr lang="en-GB" b="1" u="sng" dirty="0" smtClean="0"/>
              <a:t>BUSINESS ENTITY</a:t>
            </a:r>
          </a:p>
          <a:p>
            <a:pPr marL="0" indent="0">
              <a:buNone/>
            </a:pPr>
            <a:endParaRPr lang="en-GB" b="1" u="sng" dirty="0" smtClean="0"/>
          </a:p>
          <a:p>
            <a:r>
              <a:rPr lang="en-GB" dirty="0" smtClean="0"/>
              <a:t>WHEN ACCOUNTING TRANSACTIONS ARE RECORDED, EVERY BUSINESS OR ORGANIZATION IS TREATED AS A SEPARATE ENTITY. A SOLE TRADERSHIP HAS BUSINESS RECORD SEPARATE FROM THE OWNER’S PERSONAL RECORDS JUST AS A CORPORATION HAS RECORDS SEPARATE FROM ITS SHAREHOLDERS.</a:t>
            </a:r>
            <a:endParaRPr lang="en-GB" dirty="0"/>
          </a:p>
        </p:txBody>
      </p:sp>
    </p:spTree>
    <p:extLst>
      <p:ext uri="{BB962C8B-B14F-4D97-AF65-F5344CB8AC3E}">
        <p14:creationId xmlns="" xmlns:p14="http://schemas.microsoft.com/office/powerpoint/2010/main" val="266537654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A REVIEW OF FINANCIAL ACCOUNTING</a:t>
            </a:r>
          </a:p>
        </p:txBody>
      </p:sp>
      <p:sp>
        <p:nvSpPr>
          <p:cNvPr id="3" name="Content Placeholder 2"/>
          <p:cNvSpPr>
            <a:spLocks noGrp="1"/>
          </p:cNvSpPr>
          <p:nvPr>
            <p:ph idx="1"/>
          </p:nvPr>
        </p:nvSpPr>
        <p:spPr/>
        <p:txBody>
          <a:bodyPr>
            <a:normAutofit fontScale="92500" lnSpcReduction="20000"/>
          </a:bodyPr>
          <a:lstStyle/>
          <a:p>
            <a:pPr marL="0" indent="0">
              <a:buNone/>
            </a:pPr>
            <a:r>
              <a:rPr lang="en-GB" dirty="0" smtClean="0"/>
              <a:t>                       </a:t>
            </a:r>
            <a:r>
              <a:rPr lang="en-GB" b="1" u="sng" dirty="0" smtClean="0"/>
              <a:t>GOING CONCERN</a:t>
            </a:r>
          </a:p>
          <a:p>
            <a:pPr marL="0" indent="0">
              <a:buNone/>
            </a:pPr>
            <a:endParaRPr lang="en-GB" b="1" u="sng" dirty="0" smtClean="0"/>
          </a:p>
          <a:p>
            <a:r>
              <a:rPr lang="en-GB" dirty="0" smtClean="0"/>
              <a:t>A GOING CONCERN IS A BUSINESS THAT IS EXPECTED TO OPERATE FOR AN INDEFINITE PERIOD OF TIME. </a:t>
            </a:r>
          </a:p>
          <a:p>
            <a:endParaRPr lang="en-GB" dirty="0" smtClean="0"/>
          </a:p>
          <a:p>
            <a:r>
              <a:rPr lang="en-GB" dirty="0" smtClean="0"/>
              <a:t>THIS PRINCIPLE IS FOLLOWED IN PREPARING ACCOUNTING RECORDS UNLESS THERE IS EVIDENCE THAT THE BUSINESS IS EXPERIENCING DIFFICULTIES AND MAY CEASE OPERATING</a:t>
            </a:r>
            <a:endParaRPr lang="en-GB" dirty="0"/>
          </a:p>
        </p:txBody>
      </p:sp>
    </p:spTree>
    <p:extLst>
      <p:ext uri="{BB962C8B-B14F-4D97-AF65-F5344CB8AC3E}">
        <p14:creationId xmlns="" xmlns:p14="http://schemas.microsoft.com/office/powerpoint/2010/main" val="225833258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A REVIEW OF FINANCIAL ACCOUNTING</a:t>
            </a:r>
          </a:p>
        </p:txBody>
      </p:sp>
      <p:sp>
        <p:nvSpPr>
          <p:cNvPr id="3" name="Content Placeholder 2"/>
          <p:cNvSpPr>
            <a:spLocks noGrp="1"/>
          </p:cNvSpPr>
          <p:nvPr>
            <p:ph idx="1"/>
          </p:nvPr>
        </p:nvSpPr>
        <p:spPr/>
        <p:txBody>
          <a:bodyPr/>
          <a:lstStyle/>
          <a:p>
            <a:pPr marL="0" indent="0">
              <a:buNone/>
            </a:pPr>
            <a:r>
              <a:rPr lang="en-GB" dirty="0" smtClean="0"/>
              <a:t>                       </a:t>
            </a:r>
            <a:r>
              <a:rPr lang="en-GB" b="1" u="sng" dirty="0" smtClean="0"/>
              <a:t>GOING CONCERN</a:t>
            </a:r>
          </a:p>
          <a:p>
            <a:pPr marL="0" indent="0">
              <a:buNone/>
            </a:pPr>
            <a:endParaRPr lang="en-GB" b="1" u="sng" dirty="0" smtClean="0"/>
          </a:p>
          <a:p>
            <a:r>
              <a:rPr lang="en-GB" dirty="0" smtClean="0"/>
              <a:t>A BASIC PRINCIPLE IN ACCOUNTING THAT ASSUMES A COMPANY WILL CONTINUE TO OPERATE IN THE FORSEEABLE FUTURE</a:t>
            </a:r>
          </a:p>
          <a:p>
            <a:endParaRPr lang="en-GB" dirty="0"/>
          </a:p>
          <a:p>
            <a:r>
              <a:rPr lang="en-GB" dirty="0" smtClean="0"/>
              <a:t>HOW WE WILL FIND THAT COMPANY HAS GOING CONCERN PROBLEM?</a:t>
            </a:r>
            <a:endParaRPr lang="en-GB" dirty="0"/>
          </a:p>
        </p:txBody>
      </p:sp>
    </p:spTree>
    <p:extLst>
      <p:ext uri="{BB962C8B-B14F-4D97-AF65-F5344CB8AC3E}">
        <p14:creationId xmlns="" xmlns:p14="http://schemas.microsoft.com/office/powerpoint/2010/main" val="423806903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A REVIEW OF FINANCIAL ACCOUNTING</a:t>
            </a:r>
          </a:p>
        </p:txBody>
      </p:sp>
      <p:sp>
        <p:nvSpPr>
          <p:cNvPr id="3" name="Content Placeholder 2"/>
          <p:cNvSpPr>
            <a:spLocks noGrp="1"/>
          </p:cNvSpPr>
          <p:nvPr>
            <p:ph idx="1"/>
          </p:nvPr>
        </p:nvSpPr>
        <p:spPr/>
        <p:txBody>
          <a:bodyPr/>
          <a:lstStyle/>
          <a:p>
            <a:pPr marL="0" indent="0">
              <a:buNone/>
            </a:pPr>
            <a:r>
              <a:rPr lang="en-GB" dirty="0" smtClean="0"/>
              <a:t>                      </a:t>
            </a:r>
            <a:r>
              <a:rPr lang="en-GB" b="1" u="sng" dirty="0" smtClean="0"/>
              <a:t>GOING CONCERN</a:t>
            </a:r>
          </a:p>
          <a:p>
            <a:r>
              <a:rPr lang="en-GB" b="1" dirty="0" smtClean="0"/>
              <a:t>EXAMPLES:</a:t>
            </a:r>
          </a:p>
          <a:p>
            <a:pPr marL="514350" indent="-514350">
              <a:buFont typeface="+mj-lt"/>
              <a:buAutoNum type="arabicPeriod"/>
            </a:pPr>
            <a:r>
              <a:rPr lang="en-GB" dirty="0" smtClean="0"/>
              <a:t>DECISIONS IN BOD MEETING TO WIND UP MAJOR PROJEST OR PRODUCT LINE</a:t>
            </a:r>
          </a:p>
          <a:p>
            <a:pPr marL="514350" indent="-514350">
              <a:buFont typeface="+mj-lt"/>
              <a:buAutoNum type="arabicPeriod"/>
            </a:pPr>
            <a:r>
              <a:rPr lang="en-GB" dirty="0" smtClean="0"/>
              <a:t>EMPLOYEE WHO KNOW THE BUSINESS AND WHO HAVE DEVELOPED STRONG BUSINESS RELATIONSHIPS WITH CUSTOMERS AND VENDORS</a:t>
            </a:r>
            <a:endParaRPr lang="en-GB" dirty="0"/>
          </a:p>
        </p:txBody>
      </p:sp>
    </p:spTree>
    <p:extLst>
      <p:ext uri="{BB962C8B-B14F-4D97-AF65-F5344CB8AC3E}">
        <p14:creationId xmlns="" xmlns:p14="http://schemas.microsoft.com/office/powerpoint/2010/main" val="410674774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A REVIEW OF FINANCIAL ACCOUNTING</a:t>
            </a:r>
          </a:p>
        </p:txBody>
      </p:sp>
      <p:sp>
        <p:nvSpPr>
          <p:cNvPr id="3" name="Content Placeholder 2"/>
          <p:cNvSpPr>
            <a:spLocks noGrp="1"/>
          </p:cNvSpPr>
          <p:nvPr>
            <p:ph idx="1"/>
          </p:nvPr>
        </p:nvSpPr>
        <p:spPr/>
        <p:txBody>
          <a:bodyPr/>
          <a:lstStyle/>
          <a:p>
            <a:pPr marL="0" indent="0">
              <a:buNone/>
            </a:pPr>
            <a:r>
              <a:rPr lang="en-GB" dirty="0" smtClean="0"/>
              <a:t>                          </a:t>
            </a:r>
            <a:r>
              <a:rPr lang="en-GB" b="1" u="sng" dirty="0" smtClean="0"/>
              <a:t>GOING </a:t>
            </a:r>
            <a:r>
              <a:rPr lang="en-GB" b="1" u="sng" dirty="0"/>
              <a:t>CONCERN</a:t>
            </a:r>
          </a:p>
          <a:p>
            <a:r>
              <a:rPr lang="en-GB" dirty="0" smtClean="0"/>
              <a:t>    </a:t>
            </a:r>
            <a:r>
              <a:rPr lang="en-GB" b="1" dirty="0" smtClean="0"/>
              <a:t>EXAMPLES:</a:t>
            </a:r>
          </a:p>
          <a:p>
            <a:endParaRPr lang="en-GB" b="1" dirty="0" smtClean="0"/>
          </a:p>
          <a:p>
            <a:pPr marL="514350" indent="-514350">
              <a:buFont typeface="+mj-lt"/>
              <a:buAutoNum type="arabicPeriod"/>
            </a:pPr>
            <a:r>
              <a:rPr lang="en-GB" dirty="0" smtClean="0"/>
              <a:t>FIXED ASSETS – ON COST USUALLY</a:t>
            </a:r>
          </a:p>
          <a:p>
            <a:pPr marL="514350" indent="-514350">
              <a:buFont typeface="+mj-lt"/>
              <a:buAutoNum type="arabicPeriod"/>
            </a:pPr>
            <a:endParaRPr lang="en-GB" dirty="0" smtClean="0"/>
          </a:p>
          <a:p>
            <a:pPr marL="514350" indent="-514350">
              <a:buFont typeface="+mj-lt"/>
              <a:buAutoNum type="arabicPeriod"/>
            </a:pPr>
            <a:r>
              <a:rPr lang="en-GB" dirty="0" smtClean="0"/>
              <a:t>BUT IF PUT ON MARKET VALUE, THEN IT’S THE SIGN OF SELLING OR WINDING UP THE BUSINESS</a:t>
            </a:r>
            <a:endParaRPr lang="en-GB" dirty="0"/>
          </a:p>
          <a:p>
            <a:pPr marL="514350" indent="-514350">
              <a:buFont typeface="+mj-lt"/>
              <a:buAutoNum type="arabicPeriod"/>
            </a:pPr>
            <a:endParaRPr lang="en-GB" dirty="0"/>
          </a:p>
        </p:txBody>
      </p:sp>
    </p:spTree>
    <p:extLst>
      <p:ext uri="{BB962C8B-B14F-4D97-AF65-F5344CB8AC3E}">
        <p14:creationId xmlns="" xmlns:p14="http://schemas.microsoft.com/office/powerpoint/2010/main" val="196080485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A REVIEW OF FINANCIAL ACCOUNTING</a:t>
            </a:r>
          </a:p>
        </p:txBody>
      </p:sp>
      <p:sp>
        <p:nvSpPr>
          <p:cNvPr id="3" name="Content Placeholder 2"/>
          <p:cNvSpPr>
            <a:spLocks noGrp="1"/>
          </p:cNvSpPr>
          <p:nvPr>
            <p:ph idx="1"/>
          </p:nvPr>
        </p:nvSpPr>
        <p:spPr/>
        <p:txBody>
          <a:bodyPr>
            <a:normAutofit fontScale="85000" lnSpcReduction="10000"/>
          </a:bodyPr>
          <a:lstStyle/>
          <a:p>
            <a:pPr marL="0" indent="0">
              <a:buNone/>
            </a:pPr>
            <a:r>
              <a:rPr lang="en-GB" dirty="0" smtClean="0"/>
              <a:t>                          </a:t>
            </a:r>
            <a:r>
              <a:rPr lang="en-GB" b="1" u="sng" dirty="0" smtClean="0"/>
              <a:t>GOING CONCERN</a:t>
            </a:r>
          </a:p>
          <a:p>
            <a:pPr marL="0" indent="0">
              <a:buNone/>
            </a:pPr>
            <a:endParaRPr lang="en-GB" b="1" u="sng" dirty="0" smtClean="0"/>
          </a:p>
          <a:p>
            <a:r>
              <a:rPr lang="en-GB" dirty="0" smtClean="0"/>
              <a:t>FINANCIAL STATEMENTS ARE PREPARED ASSUMING THAT THE COMPANY IS A GOING CONCERN WHICH MEANS THAT THE COMPANY INTENDS TO CONTINUE ITS BUSINESS AND IS ABLE TO DO SO</a:t>
            </a:r>
          </a:p>
          <a:p>
            <a:endParaRPr lang="en-GB" dirty="0" smtClean="0"/>
          </a:p>
          <a:p>
            <a:r>
              <a:rPr lang="en-GB" dirty="0" smtClean="0"/>
              <a:t>THE AUDITORS OF THE COMPANY DETERMINE WHETHER THE COMPANY IS A GOING CONCERN OR NOT AT THE DATE OF THE FINANCIAL STATEMENT</a:t>
            </a:r>
            <a:endParaRPr lang="en-GB" dirty="0"/>
          </a:p>
        </p:txBody>
      </p:sp>
    </p:spTree>
    <p:extLst>
      <p:ext uri="{BB962C8B-B14F-4D97-AF65-F5344CB8AC3E}">
        <p14:creationId xmlns="" xmlns:p14="http://schemas.microsoft.com/office/powerpoint/2010/main" val="74658437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A REVIEW OF FINANCIAL ACCOUNTING</a:t>
            </a:r>
          </a:p>
        </p:txBody>
      </p:sp>
      <p:sp>
        <p:nvSpPr>
          <p:cNvPr id="3" name="Content Placeholder 2"/>
          <p:cNvSpPr>
            <a:spLocks noGrp="1"/>
          </p:cNvSpPr>
          <p:nvPr>
            <p:ph idx="1"/>
          </p:nvPr>
        </p:nvSpPr>
        <p:spPr/>
        <p:txBody>
          <a:bodyPr/>
          <a:lstStyle/>
          <a:p>
            <a:pPr marL="0" indent="0">
              <a:buNone/>
            </a:pPr>
            <a:r>
              <a:rPr lang="en-GB" dirty="0" smtClean="0"/>
              <a:t>                            </a:t>
            </a:r>
            <a:r>
              <a:rPr lang="en-GB" b="1" u="sng" dirty="0" smtClean="0"/>
              <a:t>CONSISTENCY</a:t>
            </a:r>
          </a:p>
          <a:p>
            <a:pPr marL="0" indent="0">
              <a:buNone/>
            </a:pPr>
            <a:endParaRPr lang="en-GB" b="1" u="sng" dirty="0" smtClean="0"/>
          </a:p>
          <a:p>
            <a:r>
              <a:rPr lang="en-GB" dirty="0" smtClean="0"/>
              <a:t>THE CONCEPT CONSISTENCY MEANS THAT ACCOUNTING METHODS ONCE ADOPTED MUST BE APPLIED CONSISTENTLY IN FUTURE.</a:t>
            </a:r>
          </a:p>
          <a:p>
            <a:endParaRPr lang="en-GB" dirty="0" smtClean="0"/>
          </a:p>
          <a:p>
            <a:r>
              <a:rPr lang="en-GB" dirty="0" smtClean="0"/>
              <a:t>ALSO SAME METHODS AND TECHNIQUES MUST BE USED FOR SIMILAR SITUATIONS</a:t>
            </a:r>
          </a:p>
          <a:p>
            <a:endParaRPr lang="en-GB" dirty="0"/>
          </a:p>
        </p:txBody>
      </p:sp>
    </p:spTree>
    <p:extLst>
      <p:ext uri="{BB962C8B-B14F-4D97-AF65-F5344CB8AC3E}">
        <p14:creationId xmlns="" xmlns:p14="http://schemas.microsoft.com/office/powerpoint/2010/main" val="330620113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A REVIEW OF FINANCIAL ACCOUNTING</a:t>
            </a:r>
          </a:p>
        </p:txBody>
      </p:sp>
      <p:sp>
        <p:nvSpPr>
          <p:cNvPr id="3" name="Content Placeholder 2"/>
          <p:cNvSpPr>
            <a:spLocks noGrp="1"/>
          </p:cNvSpPr>
          <p:nvPr>
            <p:ph idx="1"/>
          </p:nvPr>
        </p:nvSpPr>
        <p:spPr/>
        <p:txBody>
          <a:bodyPr>
            <a:normAutofit fontScale="92500" lnSpcReduction="20000"/>
          </a:bodyPr>
          <a:lstStyle/>
          <a:p>
            <a:pPr marL="0" indent="0">
              <a:buNone/>
            </a:pPr>
            <a:r>
              <a:rPr lang="en-GB" dirty="0" smtClean="0"/>
              <a:t>                              </a:t>
            </a:r>
            <a:r>
              <a:rPr lang="en-GB" b="1" u="sng" dirty="0" smtClean="0"/>
              <a:t>CONSISTENCY</a:t>
            </a:r>
          </a:p>
          <a:p>
            <a:pPr marL="0" indent="0">
              <a:buNone/>
            </a:pPr>
            <a:endParaRPr lang="en-GB" b="1" u="sng" dirty="0" smtClean="0"/>
          </a:p>
          <a:p>
            <a:r>
              <a:rPr lang="en-GB" dirty="0" smtClean="0"/>
              <a:t>IT IMPLIES THAT A BUSINESS MUST REFRAIN FROM CHANGING ITS ACCOUNTING POLICY UNLESS ON REASONABLE GROUNDS.</a:t>
            </a:r>
          </a:p>
          <a:p>
            <a:endParaRPr lang="en-GB" dirty="0"/>
          </a:p>
          <a:p>
            <a:r>
              <a:rPr lang="en-GB" dirty="0" smtClean="0"/>
              <a:t>IF FOR ANY VALID REASONS THE ACCOUNTING POLICY IS CHANGED, A BUSINESS MUST DISCLOSE THE NATURE OF CHANGE, THE REASON FOR THE CHANGE AND ITS EFFECTS ON THE ITEMS OF FINANCIAL STATEMENTS</a:t>
            </a:r>
            <a:endParaRPr lang="en-GB" dirty="0"/>
          </a:p>
        </p:txBody>
      </p:sp>
    </p:spTree>
    <p:extLst>
      <p:ext uri="{BB962C8B-B14F-4D97-AF65-F5344CB8AC3E}">
        <p14:creationId xmlns="" xmlns:p14="http://schemas.microsoft.com/office/powerpoint/2010/main" val="124439917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A REVIEW OF FINANCIAL ACCOUNTING</a:t>
            </a:r>
          </a:p>
        </p:txBody>
      </p:sp>
      <p:sp>
        <p:nvSpPr>
          <p:cNvPr id="3" name="Content Placeholder 2"/>
          <p:cNvSpPr>
            <a:spLocks noGrp="1"/>
          </p:cNvSpPr>
          <p:nvPr>
            <p:ph idx="1"/>
          </p:nvPr>
        </p:nvSpPr>
        <p:spPr/>
        <p:txBody>
          <a:bodyPr/>
          <a:lstStyle/>
          <a:p>
            <a:pPr marL="0" indent="0">
              <a:buNone/>
            </a:pPr>
            <a:r>
              <a:rPr lang="en-GB" dirty="0" smtClean="0"/>
              <a:t>                            </a:t>
            </a:r>
            <a:r>
              <a:rPr lang="en-GB" b="1" u="sng" dirty="0" smtClean="0"/>
              <a:t>CONSISTENCY</a:t>
            </a:r>
          </a:p>
          <a:p>
            <a:pPr marL="0" indent="0">
              <a:buNone/>
            </a:pPr>
            <a:endParaRPr lang="en-GB" b="1" u="sng" dirty="0" smtClean="0"/>
          </a:p>
          <a:p>
            <a:r>
              <a:rPr lang="en-GB" dirty="0" smtClean="0"/>
              <a:t>CONSISTENCY CONCEPT IS IMPORTANT BECAUSE OF THE NEED FOR COMPARAABILITY THAT IS, IT ENABLES INVESTORS AND OTHER USERS OF FS TO EASILY AND CORRECTLY COMPARE THE FS OF A COMPANY </a:t>
            </a:r>
            <a:endParaRPr lang="en-GB" dirty="0"/>
          </a:p>
        </p:txBody>
      </p:sp>
    </p:spTree>
    <p:extLst>
      <p:ext uri="{BB962C8B-B14F-4D97-AF65-F5344CB8AC3E}">
        <p14:creationId xmlns="" xmlns:p14="http://schemas.microsoft.com/office/powerpoint/2010/main" val="2034371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A REVIEW OF FINANCIAL ACCOUNTING</a:t>
            </a:r>
          </a:p>
        </p:txBody>
      </p:sp>
      <p:sp>
        <p:nvSpPr>
          <p:cNvPr id="3" name="Content Placeholder 2"/>
          <p:cNvSpPr>
            <a:spLocks noGrp="1"/>
          </p:cNvSpPr>
          <p:nvPr>
            <p:ph idx="1"/>
          </p:nvPr>
        </p:nvSpPr>
        <p:spPr/>
        <p:txBody>
          <a:bodyPr>
            <a:normAutofit fontScale="92500"/>
          </a:bodyPr>
          <a:lstStyle/>
          <a:p>
            <a:pPr marL="0" indent="0">
              <a:buNone/>
            </a:pPr>
            <a:r>
              <a:rPr lang="en-GB" dirty="0" smtClean="0"/>
              <a:t>                              </a:t>
            </a:r>
            <a:r>
              <a:rPr lang="en-GB" b="1" u="sng" dirty="0" smtClean="0"/>
              <a:t>CONSISTENCY</a:t>
            </a:r>
          </a:p>
          <a:p>
            <a:r>
              <a:rPr lang="en-GB" b="1" dirty="0" smtClean="0"/>
              <a:t>EXAMPLES:</a:t>
            </a:r>
          </a:p>
          <a:p>
            <a:pPr marL="514350" indent="-514350">
              <a:buFont typeface="+mj-lt"/>
              <a:buAutoNum type="arabicPeriod"/>
            </a:pPr>
            <a:r>
              <a:rPr lang="en-GB" dirty="0" smtClean="0"/>
              <a:t>DEPRECIATION</a:t>
            </a:r>
          </a:p>
          <a:p>
            <a:pPr marL="514350" indent="-514350">
              <a:buFont typeface="+mj-lt"/>
              <a:buAutoNum type="arabicPeriod"/>
            </a:pPr>
            <a:r>
              <a:rPr lang="en-GB" dirty="0" smtClean="0"/>
              <a:t>BUILDINGS – REDUCING BALANCE METHOD/ STRAIGHT LINE METHOD</a:t>
            </a:r>
          </a:p>
          <a:p>
            <a:pPr marL="514350" indent="-514350">
              <a:buFont typeface="+mj-lt"/>
              <a:buAutoNum type="arabicPeriod"/>
            </a:pPr>
            <a:r>
              <a:rPr lang="en-GB" dirty="0" smtClean="0"/>
              <a:t>VALUATION OF STOCK – DIFFERENT PRODUCTS</a:t>
            </a:r>
          </a:p>
          <a:p>
            <a:pPr marL="514350" indent="-514350">
              <a:buFont typeface="+mj-lt"/>
              <a:buAutoNum type="arabicPeriod"/>
            </a:pPr>
            <a:r>
              <a:rPr lang="en-GB" dirty="0" smtClean="0"/>
              <a:t>FIFO METHOD, LIFO METHOD, WEIGHTED AVERAGE METHOD</a:t>
            </a:r>
            <a:endParaRPr lang="en-GB" dirty="0"/>
          </a:p>
        </p:txBody>
      </p:sp>
    </p:spTree>
    <p:extLst>
      <p:ext uri="{BB962C8B-B14F-4D97-AF65-F5344CB8AC3E}">
        <p14:creationId xmlns="" xmlns:p14="http://schemas.microsoft.com/office/powerpoint/2010/main" val="214650722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A REVIEW OF FINANCIAL ACCOUNTING</a:t>
            </a:r>
            <a:endParaRPr lang="en-GB" dirty="0"/>
          </a:p>
        </p:txBody>
      </p:sp>
      <p:sp>
        <p:nvSpPr>
          <p:cNvPr id="3" name="Content Placeholder 2"/>
          <p:cNvSpPr>
            <a:spLocks noGrp="1"/>
          </p:cNvSpPr>
          <p:nvPr>
            <p:ph idx="1"/>
          </p:nvPr>
        </p:nvSpPr>
        <p:spPr/>
        <p:txBody>
          <a:bodyPr/>
          <a:lstStyle/>
          <a:p>
            <a:pPr marL="0" indent="0">
              <a:buNone/>
            </a:pPr>
            <a:r>
              <a:rPr lang="en-GB" dirty="0" smtClean="0"/>
              <a:t>                          </a:t>
            </a:r>
            <a:r>
              <a:rPr lang="en-GB" b="1" u="sng" dirty="0" smtClean="0"/>
              <a:t>MATERIALITY</a:t>
            </a:r>
          </a:p>
          <a:p>
            <a:endParaRPr lang="en-GB" dirty="0" smtClean="0"/>
          </a:p>
          <a:p>
            <a:r>
              <a:rPr lang="en-GB" dirty="0" smtClean="0"/>
              <a:t>INFORMATION IS MATERIAL IF ITS OMISSION OR MISSTATEMENT COULD INFLUENCE THE ECONOMIC DECISIONS OF USERS TAKEN ON THE BASIS OF THE FINANCIAL STATEMENT</a:t>
            </a:r>
            <a:endParaRPr lang="en-GB" dirty="0"/>
          </a:p>
        </p:txBody>
      </p:sp>
    </p:spTree>
    <p:extLst>
      <p:ext uri="{BB962C8B-B14F-4D97-AF65-F5344CB8AC3E}">
        <p14:creationId xmlns:p14="http://schemas.microsoft.com/office/powerpoint/2010/main" xmlns="" val="371117873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A REVIEW OF FINANCIAL ACCOUNTING</a:t>
            </a:r>
            <a:endParaRPr lang="en-GB" dirty="0"/>
          </a:p>
        </p:txBody>
      </p:sp>
      <p:sp>
        <p:nvSpPr>
          <p:cNvPr id="3" name="Content Placeholder 2"/>
          <p:cNvSpPr>
            <a:spLocks noGrp="1"/>
          </p:cNvSpPr>
          <p:nvPr>
            <p:ph idx="1"/>
          </p:nvPr>
        </p:nvSpPr>
        <p:spPr/>
        <p:txBody>
          <a:bodyPr>
            <a:normAutofit lnSpcReduction="10000"/>
          </a:bodyPr>
          <a:lstStyle/>
          <a:p>
            <a:pPr marL="0" indent="0">
              <a:buNone/>
            </a:pPr>
            <a:r>
              <a:rPr lang="en-GB" dirty="0" smtClean="0"/>
              <a:t>                           </a:t>
            </a:r>
            <a:r>
              <a:rPr lang="en-GB" b="1" u="sng" dirty="0" smtClean="0"/>
              <a:t>MATERIALITY</a:t>
            </a:r>
          </a:p>
          <a:p>
            <a:r>
              <a:rPr lang="en-GB" dirty="0" smtClean="0"/>
              <a:t>INFORMATION CONTAINED IN THE FS MUST THEREFORE BE COMPLETE IN ALL MATERIAL ASPECTS IN ORDER FOR THEM TO PRESENT A TRUE AND FAIR VIEW OF THE AFFAIRS OF THE ENTITY</a:t>
            </a:r>
          </a:p>
          <a:p>
            <a:r>
              <a:rPr lang="en-GB" dirty="0" smtClean="0"/>
              <a:t>MATERIALTY IS RELATIVE TO THE SIZE AND PARTICULAR CIRCUMSTANCES OF INDIVIDUAL COMPANIES</a:t>
            </a:r>
            <a:endParaRPr lang="en-GB" dirty="0"/>
          </a:p>
        </p:txBody>
      </p:sp>
    </p:spTree>
    <p:extLst>
      <p:ext uri="{BB962C8B-B14F-4D97-AF65-F5344CB8AC3E}">
        <p14:creationId xmlns:p14="http://schemas.microsoft.com/office/powerpoint/2010/main" xmlns="" val="36229658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A REVIEW OF FINANCIAL ACCOUNTING</a:t>
            </a:r>
            <a:endParaRPr lang="en-GB" dirty="0"/>
          </a:p>
        </p:txBody>
      </p:sp>
      <p:sp>
        <p:nvSpPr>
          <p:cNvPr id="3" name="Content Placeholder 2"/>
          <p:cNvSpPr>
            <a:spLocks noGrp="1"/>
          </p:cNvSpPr>
          <p:nvPr>
            <p:ph idx="1"/>
          </p:nvPr>
        </p:nvSpPr>
        <p:spPr/>
        <p:txBody>
          <a:bodyPr>
            <a:normAutofit fontScale="85000" lnSpcReduction="10000"/>
          </a:bodyPr>
          <a:lstStyle/>
          <a:p>
            <a:pPr marL="0" indent="0">
              <a:buNone/>
            </a:pPr>
            <a:r>
              <a:rPr lang="en-GB" dirty="0" smtClean="0"/>
              <a:t>                              </a:t>
            </a:r>
            <a:r>
              <a:rPr lang="en-GB" b="1" u="sng" dirty="0" smtClean="0"/>
              <a:t>MATERIALITY</a:t>
            </a:r>
          </a:p>
          <a:p>
            <a:r>
              <a:rPr lang="en-GB" dirty="0" smtClean="0"/>
              <a:t>EXAMPLE</a:t>
            </a:r>
          </a:p>
          <a:p>
            <a:endParaRPr lang="en-GB" dirty="0" smtClean="0"/>
          </a:p>
          <a:p>
            <a:r>
              <a:rPr lang="en-GB" dirty="0" smtClean="0"/>
              <a:t>A DEFAULT BY A CUSTOMER WHO OWES ONLY RS 1000 TO A COMPANY HAVING NET ASSETS OF WORTH RS 10 MILLIONS IS IMMATERIAL TO THE FS OF THE COMPANY.</a:t>
            </a:r>
          </a:p>
          <a:p>
            <a:r>
              <a:rPr lang="en-GB" dirty="0" smtClean="0"/>
              <a:t>HOWEVER IF THE AMOUNT OF DEFAULT WAS 2 MILLION, THE INFORMATION WOULD HAVE BEEN MATERIAL TO THE FS, OMISSION OF WHICH COULD CAUSE USERS TO MAKE INCORRECT BUSINESS DECISIONS</a:t>
            </a:r>
            <a:endParaRPr lang="en-GB" dirty="0"/>
          </a:p>
        </p:txBody>
      </p:sp>
    </p:spTree>
    <p:extLst>
      <p:ext uri="{BB962C8B-B14F-4D97-AF65-F5344CB8AC3E}">
        <p14:creationId xmlns:p14="http://schemas.microsoft.com/office/powerpoint/2010/main" xmlns="" val="379335950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A REVIEW OF FINANCIAL ACCOUNTING</a:t>
            </a:r>
            <a:endParaRPr lang="en-GB" dirty="0"/>
          </a:p>
        </p:txBody>
      </p:sp>
      <p:sp>
        <p:nvSpPr>
          <p:cNvPr id="3" name="Content Placeholder 2"/>
          <p:cNvSpPr>
            <a:spLocks noGrp="1"/>
          </p:cNvSpPr>
          <p:nvPr>
            <p:ph idx="1"/>
          </p:nvPr>
        </p:nvSpPr>
        <p:spPr/>
        <p:txBody>
          <a:bodyPr>
            <a:normAutofit fontScale="92500" lnSpcReduction="20000"/>
          </a:bodyPr>
          <a:lstStyle/>
          <a:p>
            <a:pPr marL="0" indent="0">
              <a:buNone/>
            </a:pPr>
            <a:r>
              <a:rPr lang="en-GB" dirty="0" smtClean="0"/>
              <a:t>                                 </a:t>
            </a:r>
            <a:r>
              <a:rPr lang="en-GB" b="1" u="sng" dirty="0" smtClean="0"/>
              <a:t>MATERIALITY</a:t>
            </a:r>
          </a:p>
          <a:p>
            <a:r>
              <a:rPr lang="en-GB" dirty="0" smtClean="0"/>
              <a:t>EXAMPLE</a:t>
            </a:r>
          </a:p>
          <a:p>
            <a:endParaRPr lang="en-GB" dirty="0" smtClean="0"/>
          </a:p>
          <a:p>
            <a:r>
              <a:rPr lang="en-GB" dirty="0" smtClean="0"/>
              <a:t>IF A COMPANY IS PLANNING TO CURTAIL ITS OPERATIONS IN A GEOGRAPHIC SEGMENT WHICH HAS TRADIONALLY BEEN A MAJOR SOURCE OF REVENUE FOR THE COMPANY IN THE PAST, THEN THIS INFORMATION SHOULD BE DISCLOSED IN THE FS AS IT IS BY ITS NATURE MATERIAL TO UNDERSTANDING THE ENTITY’S SCOPE OF OPERATION IN THE FUTURE</a:t>
            </a:r>
          </a:p>
          <a:p>
            <a:endParaRPr lang="en-GB" dirty="0"/>
          </a:p>
        </p:txBody>
      </p:sp>
    </p:spTree>
    <p:extLst>
      <p:ext uri="{BB962C8B-B14F-4D97-AF65-F5344CB8AC3E}">
        <p14:creationId xmlns:p14="http://schemas.microsoft.com/office/powerpoint/2010/main" xmlns="" val="285423336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A REVIEW OF FINANCIAL ACCOUNTING</a:t>
            </a:r>
            <a:endParaRPr lang="en-GB" dirty="0"/>
          </a:p>
        </p:txBody>
      </p:sp>
      <p:sp>
        <p:nvSpPr>
          <p:cNvPr id="3" name="Content Placeholder 2"/>
          <p:cNvSpPr>
            <a:spLocks noGrp="1"/>
          </p:cNvSpPr>
          <p:nvPr>
            <p:ph idx="1"/>
          </p:nvPr>
        </p:nvSpPr>
        <p:spPr/>
        <p:txBody>
          <a:bodyPr>
            <a:normAutofit lnSpcReduction="10000"/>
          </a:bodyPr>
          <a:lstStyle/>
          <a:p>
            <a:pPr marL="0" indent="0">
              <a:buNone/>
            </a:pPr>
            <a:r>
              <a:rPr lang="en-GB" dirty="0" smtClean="0"/>
              <a:t>                                </a:t>
            </a:r>
            <a:r>
              <a:rPr lang="en-GB" b="1" u="sng" dirty="0" smtClean="0"/>
              <a:t>PRUDENCE</a:t>
            </a:r>
          </a:p>
          <a:p>
            <a:pPr marL="0" indent="0">
              <a:buNone/>
            </a:pPr>
            <a:endParaRPr lang="en-GB" b="1" u="sng" dirty="0" smtClean="0"/>
          </a:p>
          <a:p>
            <a:r>
              <a:rPr lang="en-GB" dirty="0" smtClean="0"/>
              <a:t>MEANS THAT NORMALLY ACCOUNTANT WILL TAKE THE FIGURE WHICH WILL UNDERSTATE RATHER THAN OVERSTATE THE PROFITS</a:t>
            </a:r>
          </a:p>
          <a:p>
            <a:endParaRPr lang="en-GB" dirty="0" smtClean="0"/>
          </a:p>
          <a:p>
            <a:r>
              <a:rPr lang="en-GB" dirty="0" smtClean="0"/>
              <a:t>VERY OFTEN AN ACCOUNTANT HAS TO MAKE A CHOICE AS TO WHICH FIGURE HE WILL TAKE FOR A GIVEN ITEM.</a:t>
            </a:r>
            <a:endParaRPr lang="en-GB" dirty="0"/>
          </a:p>
        </p:txBody>
      </p:sp>
    </p:spTree>
    <p:extLst>
      <p:ext uri="{BB962C8B-B14F-4D97-AF65-F5344CB8AC3E}">
        <p14:creationId xmlns:p14="http://schemas.microsoft.com/office/powerpoint/2010/main" xmlns="" val="350552379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A REVIEW OF FINANCIAL ACCOUNTING</a:t>
            </a:r>
            <a:endParaRPr lang="en-GB" dirty="0"/>
          </a:p>
        </p:txBody>
      </p:sp>
      <p:sp>
        <p:nvSpPr>
          <p:cNvPr id="3" name="Content Placeholder 2"/>
          <p:cNvSpPr>
            <a:spLocks noGrp="1"/>
          </p:cNvSpPr>
          <p:nvPr>
            <p:ph idx="1"/>
          </p:nvPr>
        </p:nvSpPr>
        <p:spPr/>
        <p:txBody>
          <a:bodyPr>
            <a:normAutofit fontScale="92500" lnSpcReduction="10000"/>
          </a:bodyPr>
          <a:lstStyle/>
          <a:p>
            <a:pPr marL="0" indent="0">
              <a:buNone/>
            </a:pPr>
            <a:r>
              <a:rPr lang="en-GB" dirty="0" smtClean="0"/>
              <a:t>                              </a:t>
            </a:r>
            <a:r>
              <a:rPr lang="en-GB" b="1" u="sng" dirty="0" smtClean="0"/>
              <a:t>PRUDENCE</a:t>
            </a:r>
          </a:p>
          <a:p>
            <a:pPr marL="0" indent="0">
              <a:buNone/>
            </a:pPr>
            <a:endParaRPr lang="en-GB" b="1" u="sng" dirty="0" smtClean="0"/>
          </a:p>
          <a:p>
            <a:r>
              <a:rPr lang="en-GB" dirty="0" smtClean="0"/>
              <a:t>THE PRUDENCE CONCEPT MEANS THAT NORMALLY HE WILL TAKE THE FIGURE WHICH WILL UNDERSTATE RATHER THAN OVERSTATE THE PROFIT.</a:t>
            </a:r>
          </a:p>
          <a:p>
            <a:r>
              <a:rPr lang="en-GB" dirty="0" smtClean="0"/>
              <a:t>ACCOUNT FOR ALL FUTURE LOSSES</a:t>
            </a:r>
          </a:p>
          <a:p>
            <a:pPr marL="0" indent="0">
              <a:buNone/>
            </a:pPr>
            <a:r>
              <a:rPr lang="en-GB" dirty="0" smtClean="0"/>
              <a:t>                                 AND</a:t>
            </a:r>
          </a:p>
          <a:p>
            <a:r>
              <a:rPr lang="en-GB" dirty="0" smtClean="0"/>
              <a:t>DO NOT ACCOUNT FUTURE GAINS</a:t>
            </a:r>
            <a:endParaRPr lang="en-GB" dirty="0"/>
          </a:p>
        </p:txBody>
      </p:sp>
    </p:spTree>
    <p:extLst>
      <p:ext uri="{BB962C8B-B14F-4D97-AF65-F5344CB8AC3E}">
        <p14:creationId xmlns:p14="http://schemas.microsoft.com/office/powerpoint/2010/main" xmlns="" val="111127242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A REVIEW OF FINANCIAL ACCOUNTING</a:t>
            </a:r>
            <a:endParaRPr lang="en-GB" dirty="0"/>
          </a:p>
        </p:txBody>
      </p:sp>
      <p:sp>
        <p:nvSpPr>
          <p:cNvPr id="3" name="Content Placeholder 2"/>
          <p:cNvSpPr>
            <a:spLocks noGrp="1"/>
          </p:cNvSpPr>
          <p:nvPr>
            <p:ph idx="1"/>
          </p:nvPr>
        </p:nvSpPr>
        <p:spPr/>
        <p:txBody>
          <a:bodyPr/>
          <a:lstStyle/>
          <a:p>
            <a:pPr marL="0" indent="0">
              <a:buNone/>
            </a:pPr>
            <a:r>
              <a:rPr lang="en-GB" dirty="0" smtClean="0"/>
              <a:t>                             </a:t>
            </a:r>
            <a:r>
              <a:rPr lang="en-GB" b="1" u="sng" dirty="0" smtClean="0"/>
              <a:t>PRUDENCE</a:t>
            </a:r>
          </a:p>
          <a:p>
            <a:r>
              <a:rPr lang="en-GB" dirty="0" smtClean="0"/>
              <a:t>EXAMPLES</a:t>
            </a:r>
          </a:p>
          <a:p>
            <a:r>
              <a:rPr lang="en-GB" dirty="0" smtClean="0"/>
              <a:t>LAW CASE IN A COURT, LEGAL ADVISOR VIEW 60% CHANCES TO LOOSE – MAKE A PROVISION</a:t>
            </a:r>
          </a:p>
          <a:p>
            <a:endParaRPr lang="en-GB" dirty="0" smtClean="0"/>
          </a:p>
          <a:p>
            <a:r>
              <a:rPr lang="en-GB" dirty="0" smtClean="0"/>
              <a:t>BOOKING IN A HOTEL (WEEDING HALLS)</a:t>
            </a:r>
          </a:p>
          <a:p>
            <a:endParaRPr lang="en-GB" dirty="0"/>
          </a:p>
        </p:txBody>
      </p:sp>
    </p:spTree>
    <p:extLst>
      <p:ext uri="{BB962C8B-B14F-4D97-AF65-F5344CB8AC3E}">
        <p14:creationId xmlns:p14="http://schemas.microsoft.com/office/powerpoint/2010/main" xmlns="" val="359332828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138</TotalTime>
  <Words>813</Words>
  <Application>Microsoft Office PowerPoint</Application>
  <PresentationFormat>On-screen Show (4:3)</PresentationFormat>
  <Paragraphs>122</Paragraphs>
  <Slides>23</Slides>
  <Notes>0</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Office Theme</vt:lpstr>
      <vt:lpstr>RECAPE LECTURE 8</vt:lpstr>
      <vt:lpstr>RECAPE LECTURE 8</vt:lpstr>
      <vt:lpstr>RECAPE LECTURE 8</vt:lpstr>
      <vt:lpstr>RECAPE LECTURE 8</vt:lpstr>
      <vt:lpstr>RECAPE LECTURE 8</vt:lpstr>
      <vt:lpstr>RECAPE LECTURE 8</vt:lpstr>
      <vt:lpstr>A REVIEW OF FINANCIAL ACCOUNTING</vt:lpstr>
      <vt:lpstr>A REVIEW OF FINANCIAL ACCOUNTING</vt:lpstr>
      <vt:lpstr>A REVIEW OF FINANCIAL ACCOUNTING</vt:lpstr>
      <vt:lpstr>A REVIEW OF FINANCIAL ACCOUNTING</vt:lpstr>
      <vt:lpstr>A REVIEW OF FINANCIAL ACCOUNTING</vt:lpstr>
      <vt:lpstr>A REVIEW OF FINANCIAL ACCOUNTING</vt:lpstr>
      <vt:lpstr>A REVIEW OF FINANCIAL ACCOUNTING</vt:lpstr>
      <vt:lpstr>A REVIEW OF FINANCIAL ACCOUNTING</vt:lpstr>
      <vt:lpstr>A REVIEW OF FINANCIAL ACCOUNTING</vt:lpstr>
      <vt:lpstr>A REVIEW OF FINANCIAL ACCOUNTING</vt:lpstr>
      <vt:lpstr>A REVIEW OF FINANCIAL ACCOUNTING</vt:lpstr>
      <vt:lpstr>A REVIEW OF FINANCIAL ACCOUNTING</vt:lpstr>
      <vt:lpstr>A REVIEW OF FINANCIAL ACCOUNTING</vt:lpstr>
      <vt:lpstr>A REVIEW OF FINANCIAL ACCOUNTING</vt:lpstr>
      <vt:lpstr>A REVIEW OF FINANCIAL ACCOUNTING</vt:lpstr>
      <vt:lpstr>A REVIEW OF FINANCIAL ACCOUNTING</vt:lpstr>
      <vt:lpstr>A REVIEW OF FINANCIAL ACCOUNTING</vt:lpstr>
    </vt:vector>
  </TitlesOfParts>
  <Company>MyCompanyName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RECAPE LECTURE 8</dc:title>
  <dc:creator>MyUserName</dc:creator>
  <cp:lastModifiedBy>NTS</cp:lastModifiedBy>
  <cp:revision>11</cp:revision>
  <dcterms:created xsi:type="dcterms:W3CDTF">2013-05-09T06:38:14Z</dcterms:created>
  <dcterms:modified xsi:type="dcterms:W3CDTF">2013-05-09T11:29:52Z</dcterms:modified>
</cp:coreProperties>
</file>