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80" r:id="rId3"/>
    <p:sldId id="281" r:id="rId4"/>
    <p:sldId id="282" r:id="rId5"/>
    <p:sldId id="257" r:id="rId6"/>
    <p:sldId id="258" r:id="rId7"/>
    <p:sldId id="259" r:id="rId8"/>
    <p:sldId id="266" r:id="rId9"/>
    <p:sldId id="260" r:id="rId10"/>
    <p:sldId id="261" r:id="rId11"/>
    <p:sldId id="262" r:id="rId12"/>
    <p:sldId id="263" r:id="rId13"/>
    <p:sldId id="264" r:id="rId14"/>
    <p:sldId id="265"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40" d="100"/>
          <a:sy n="40" d="100"/>
        </p:scale>
        <p:origin x="-1555" y="-86"/>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7EFFC01C-EADC-4A39-8DD6-7D94F9944A98}" type="datetimeFigureOut">
              <a:rPr lang="en-GB" smtClean="0"/>
              <a:pPr/>
              <a:t>08/05/2013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AB6827C-E03E-4990-BA2A-B2352B935371}" type="slidenum">
              <a:rPr lang="en-GB" smtClean="0"/>
              <a:pPr/>
              <a:t>‹#›</a:t>
            </a:fld>
            <a:endParaRPr lang="en-GB"/>
          </a:p>
        </p:txBody>
      </p:sp>
    </p:spTree>
    <p:extLst>
      <p:ext uri="{BB962C8B-B14F-4D97-AF65-F5344CB8AC3E}">
        <p14:creationId xmlns:p14="http://schemas.microsoft.com/office/powerpoint/2010/main" xmlns="" val="27977881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7EFFC01C-EADC-4A39-8DD6-7D94F9944A98}" type="datetimeFigureOut">
              <a:rPr lang="en-GB" smtClean="0"/>
              <a:pPr/>
              <a:t>08/05/2013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AB6827C-E03E-4990-BA2A-B2352B935371}" type="slidenum">
              <a:rPr lang="en-GB" smtClean="0"/>
              <a:pPr/>
              <a:t>‹#›</a:t>
            </a:fld>
            <a:endParaRPr lang="en-GB"/>
          </a:p>
        </p:txBody>
      </p:sp>
    </p:spTree>
    <p:extLst>
      <p:ext uri="{BB962C8B-B14F-4D97-AF65-F5344CB8AC3E}">
        <p14:creationId xmlns:p14="http://schemas.microsoft.com/office/powerpoint/2010/main" xmlns="" val="21363831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EFFC01C-EADC-4A39-8DD6-7D94F9944A98}" type="datetimeFigureOut">
              <a:rPr lang="en-GB" smtClean="0"/>
              <a:pPr/>
              <a:t>08/05/2013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AB6827C-E03E-4990-BA2A-B2352B935371}" type="slidenum">
              <a:rPr lang="en-GB" smtClean="0"/>
              <a:pPr/>
              <a:t>‹#›</a:t>
            </a:fld>
            <a:endParaRPr lang="en-GB"/>
          </a:p>
        </p:txBody>
      </p:sp>
    </p:spTree>
    <p:extLst>
      <p:ext uri="{BB962C8B-B14F-4D97-AF65-F5344CB8AC3E}">
        <p14:creationId xmlns:p14="http://schemas.microsoft.com/office/powerpoint/2010/main" xmlns="" val="4437223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7EFFC01C-EADC-4A39-8DD6-7D94F9944A98}" type="datetimeFigureOut">
              <a:rPr lang="en-GB" smtClean="0"/>
              <a:pPr/>
              <a:t>08/05/2013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AB6827C-E03E-4990-BA2A-B2352B935371}" type="slidenum">
              <a:rPr lang="en-GB" smtClean="0"/>
              <a:pPr/>
              <a:t>‹#›</a:t>
            </a:fld>
            <a:endParaRPr lang="en-GB"/>
          </a:p>
        </p:txBody>
      </p:sp>
    </p:spTree>
    <p:extLst>
      <p:ext uri="{BB962C8B-B14F-4D97-AF65-F5344CB8AC3E}">
        <p14:creationId xmlns:p14="http://schemas.microsoft.com/office/powerpoint/2010/main" xmlns="" val="10210750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7EFFC01C-EADC-4A39-8DD6-7D94F9944A98}" type="datetimeFigureOut">
              <a:rPr lang="en-GB" smtClean="0"/>
              <a:pPr/>
              <a:t>08/05/2013</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6AB6827C-E03E-4990-BA2A-B2352B935371}" type="slidenum">
              <a:rPr lang="en-GB" smtClean="0"/>
              <a:pPr/>
              <a:t>‹#›</a:t>
            </a:fld>
            <a:endParaRPr lang="en-GB"/>
          </a:p>
        </p:txBody>
      </p:sp>
    </p:spTree>
    <p:extLst>
      <p:ext uri="{BB962C8B-B14F-4D97-AF65-F5344CB8AC3E}">
        <p14:creationId xmlns:p14="http://schemas.microsoft.com/office/powerpoint/2010/main" xmlns="" val="36204723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7EFFC01C-EADC-4A39-8DD6-7D94F9944A98}" type="datetimeFigureOut">
              <a:rPr lang="en-GB" smtClean="0"/>
              <a:pPr/>
              <a:t>08/05/2013</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AB6827C-E03E-4990-BA2A-B2352B935371}" type="slidenum">
              <a:rPr lang="en-GB" smtClean="0"/>
              <a:pPr/>
              <a:t>‹#›</a:t>
            </a:fld>
            <a:endParaRPr lang="en-GB"/>
          </a:p>
        </p:txBody>
      </p:sp>
    </p:spTree>
    <p:extLst>
      <p:ext uri="{BB962C8B-B14F-4D97-AF65-F5344CB8AC3E}">
        <p14:creationId xmlns:p14="http://schemas.microsoft.com/office/powerpoint/2010/main" xmlns="" val="33326176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EFFC01C-EADC-4A39-8DD6-7D94F9944A98}" type="datetimeFigureOut">
              <a:rPr lang="en-GB" smtClean="0"/>
              <a:pPr/>
              <a:t>08/05/2013</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6AB6827C-E03E-4990-BA2A-B2352B935371}" type="slidenum">
              <a:rPr lang="en-GB" smtClean="0"/>
              <a:pPr/>
              <a:t>‹#›</a:t>
            </a:fld>
            <a:endParaRPr lang="en-GB"/>
          </a:p>
        </p:txBody>
      </p:sp>
    </p:spTree>
    <p:extLst>
      <p:ext uri="{BB962C8B-B14F-4D97-AF65-F5344CB8AC3E}">
        <p14:creationId xmlns:p14="http://schemas.microsoft.com/office/powerpoint/2010/main" xmlns="" val="11254742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EFFC01C-EADC-4A39-8DD6-7D94F9944A98}" type="datetimeFigureOut">
              <a:rPr lang="en-GB" smtClean="0"/>
              <a:pPr/>
              <a:t>08/05/2013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AB6827C-E03E-4990-BA2A-B2352B935371}" type="slidenum">
              <a:rPr lang="en-GB" smtClean="0"/>
              <a:pPr/>
              <a:t>‹#›</a:t>
            </a:fld>
            <a:endParaRPr lang="en-GB"/>
          </a:p>
        </p:txBody>
      </p:sp>
    </p:spTree>
    <p:extLst>
      <p:ext uri="{BB962C8B-B14F-4D97-AF65-F5344CB8AC3E}">
        <p14:creationId xmlns:p14="http://schemas.microsoft.com/office/powerpoint/2010/main" xmlns="" val="24135382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EFFC01C-EADC-4A39-8DD6-7D94F9944A98}" type="datetimeFigureOut">
              <a:rPr lang="en-GB" smtClean="0"/>
              <a:pPr/>
              <a:t>08/05/2013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AB6827C-E03E-4990-BA2A-B2352B935371}" type="slidenum">
              <a:rPr lang="en-GB" smtClean="0"/>
              <a:pPr/>
              <a:t>‹#›</a:t>
            </a:fld>
            <a:endParaRPr lang="en-GB"/>
          </a:p>
        </p:txBody>
      </p:sp>
    </p:spTree>
    <p:extLst>
      <p:ext uri="{BB962C8B-B14F-4D97-AF65-F5344CB8AC3E}">
        <p14:creationId xmlns:p14="http://schemas.microsoft.com/office/powerpoint/2010/main" xmlns="" val="35148912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7EFFC01C-EADC-4A39-8DD6-7D94F9944A98}" type="datetimeFigureOut">
              <a:rPr lang="en-GB" smtClean="0"/>
              <a:pPr/>
              <a:t>08/05/2013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AB6827C-E03E-4990-BA2A-B2352B935371}" type="slidenum">
              <a:rPr lang="en-GB" smtClean="0"/>
              <a:pPr/>
              <a:t>‹#›</a:t>
            </a:fld>
            <a:endParaRPr lang="en-GB"/>
          </a:p>
        </p:txBody>
      </p:sp>
    </p:spTree>
    <p:extLst>
      <p:ext uri="{BB962C8B-B14F-4D97-AF65-F5344CB8AC3E}">
        <p14:creationId xmlns:p14="http://schemas.microsoft.com/office/powerpoint/2010/main" xmlns="" val="23092224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7EFFC01C-EADC-4A39-8DD6-7D94F9944A98}" type="datetimeFigureOut">
              <a:rPr lang="en-GB" smtClean="0"/>
              <a:pPr/>
              <a:t>08/05/2013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AB6827C-E03E-4990-BA2A-B2352B935371}" type="slidenum">
              <a:rPr lang="en-GB" smtClean="0"/>
              <a:pPr/>
              <a:t>‹#›</a:t>
            </a:fld>
            <a:endParaRPr lang="en-GB"/>
          </a:p>
        </p:txBody>
      </p:sp>
    </p:spTree>
    <p:extLst>
      <p:ext uri="{BB962C8B-B14F-4D97-AF65-F5344CB8AC3E}">
        <p14:creationId xmlns:p14="http://schemas.microsoft.com/office/powerpoint/2010/main" xmlns="" val="8015658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EFFC01C-EADC-4A39-8DD6-7D94F9944A98}" type="datetimeFigureOut">
              <a:rPr lang="en-GB" smtClean="0"/>
              <a:pPr/>
              <a:t>08/05/2013</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AB6827C-E03E-4990-BA2A-B2352B935371}" type="slidenum">
              <a:rPr lang="en-GB" smtClean="0"/>
              <a:pPr/>
              <a:t>‹#›</a:t>
            </a:fld>
            <a:endParaRPr lang="en-GB"/>
          </a:p>
        </p:txBody>
      </p:sp>
    </p:spTree>
    <p:extLst>
      <p:ext uri="{BB962C8B-B14F-4D97-AF65-F5344CB8AC3E}">
        <p14:creationId xmlns:p14="http://schemas.microsoft.com/office/powerpoint/2010/main" xmlns="" val="249755870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RECAP LECTURE 6</a:t>
            </a:r>
            <a:endParaRPr lang="en-GB" dirty="0"/>
          </a:p>
        </p:txBody>
      </p:sp>
      <p:sp>
        <p:nvSpPr>
          <p:cNvPr id="3" name="Subtitle 2"/>
          <p:cNvSpPr>
            <a:spLocks noGrp="1"/>
          </p:cNvSpPr>
          <p:nvPr>
            <p:ph type="subTitle" idx="1"/>
          </p:nvPr>
        </p:nvSpPr>
        <p:spPr/>
        <p:txBody>
          <a:bodyPr/>
          <a:lstStyle/>
          <a:p>
            <a:endParaRPr lang="en-GB"/>
          </a:p>
        </p:txBody>
      </p:sp>
    </p:spTree>
    <p:extLst>
      <p:ext uri="{BB962C8B-B14F-4D97-AF65-F5344CB8AC3E}">
        <p14:creationId xmlns:p14="http://schemas.microsoft.com/office/powerpoint/2010/main" xmlns="" val="414109212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RECAP LECTURE 6</a:t>
            </a:r>
          </a:p>
        </p:txBody>
      </p:sp>
      <p:sp>
        <p:nvSpPr>
          <p:cNvPr id="3" name="Content Placeholder 2"/>
          <p:cNvSpPr>
            <a:spLocks noGrp="1"/>
          </p:cNvSpPr>
          <p:nvPr>
            <p:ph idx="1"/>
          </p:nvPr>
        </p:nvSpPr>
        <p:spPr/>
        <p:txBody>
          <a:bodyPr/>
          <a:lstStyle/>
          <a:p>
            <a:endParaRPr lang="en-GB" dirty="0" smtClean="0"/>
          </a:p>
          <a:p>
            <a:r>
              <a:rPr lang="en-GB" dirty="0" smtClean="0"/>
              <a:t>WHAT IS CAPITAL MARKET?</a:t>
            </a:r>
          </a:p>
          <a:p>
            <a:endParaRPr lang="en-GB" dirty="0"/>
          </a:p>
          <a:p>
            <a:r>
              <a:rPr lang="en-GB" dirty="0" smtClean="0"/>
              <a:t>WHAT IS PRIMARY MARKET?</a:t>
            </a:r>
          </a:p>
          <a:p>
            <a:endParaRPr lang="en-GB" dirty="0"/>
          </a:p>
          <a:p>
            <a:r>
              <a:rPr lang="en-GB" dirty="0" smtClean="0"/>
              <a:t>WHAT IS SECONDARY MARKET?</a:t>
            </a:r>
            <a:endParaRPr lang="en-GB" dirty="0"/>
          </a:p>
        </p:txBody>
      </p:sp>
    </p:spTree>
    <p:extLst>
      <p:ext uri="{BB962C8B-B14F-4D97-AF65-F5344CB8AC3E}">
        <p14:creationId xmlns:p14="http://schemas.microsoft.com/office/powerpoint/2010/main" xmlns="" val="79167141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RECAP LECTURE 6</a:t>
            </a:r>
          </a:p>
        </p:txBody>
      </p:sp>
      <p:sp>
        <p:nvSpPr>
          <p:cNvPr id="3" name="Content Placeholder 2"/>
          <p:cNvSpPr>
            <a:spLocks noGrp="1"/>
          </p:cNvSpPr>
          <p:nvPr>
            <p:ph idx="1"/>
          </p:nvPr>
        </p:nvSpPr>
        <p:spPr/>
        <p:txBody>
          <a:bodyPr/>
          <a:lstStyle/>
          <a:p>
            <a:endParaRPr lang="en-GB" dirty="0" smtClean="0"/>
          </a:p>
          <a:p>
            <a:r>
              <a:rPr lang="en-GB" dirty="0" smtClean="0"/>
              <a:t>WHAT IS WNDERWRITER?</a:t>
            </a:r>
          </a:p>
          <a:p>
            <a:endParaRPr lang="en-GB" dirty="0" smtClean="0"/>
          </a:p>
          <a:p>
            <a:endParaRPr lang="en-GB" dirty="0"/>
          </a:p>
          <a:p>
            <a:r>
              <a:rPr lang="en-GB" dirty="0" smtClean="0"/>
              <a:t>WHAT IS IPO’s?</a:t>
            </a:r>
            <a:endParaRPr lang="en-GB" dirty="0"/>
          </a:p>
        </p:txBody>
      </p:sp>
    </p:spTree>
    <p:extLst>
      <p:ext uri="{BB962C8B-B14F-4D97-AF65-F5344CB8AC3E}">
        <p14:creationId xmlns:p14="http://schemas.microsoft.com/office/powerpoint/2010/main" xmlns="" val="402306804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RECAP LECTURE 6</a:t>
            </a:r>
          </a:p>
        </p:txBody>
      </p:sp>
      <p:sp>
        <p:nvSpPr>
          <p:cNvPr id="3" name="Content Placeholder 2"/>
          <p:cNvSpPr>
            <a:spLocks noGrp="1"/>
          </p:cNvSpPr>
          <p:nvPr>
            <p:ph idx="1"/>
          </p:nvPr>
        </p:nvSpPr>
        <p:spPr/>
        <p:txBody>
          <a:bodyPr/>
          <a:lstStyle/>
          <a:p>
            <a:endParaRPr lang="en-GB" dirty="0" smtClean="0"/>
          </a:p>
          <a:p>
            <a:r>
              <a:rPr lang="en-GB" dirty="0" smtClean="0"/>
              <a:t>DEALERS AND BROKERS?</a:t>
            </a:r>
          </a:p>
          <a:p>
            <a:endParaRPr lang="en-GB" dirty="0"/>
          </a:p>
          <a:p>
            <a:r>
              <a:rPr lang="en-GB" dirty="0" smtClean="0"/>
              <a:t>OVER THE COUNTER MARKET?</a:t>
            </a:r>
          </a:p>
          <a:p>
            <a:endParaRPr lang="en-GB" dirty="0"/>
          </a:p>
          <a:p>
            <a:r>
              <a:rPr lang="en-GB" dirty="0" smtClean="0"/>
              <a:t>ROLE OF STOCK EXCHANGE AND SECP?</a:t>
            </a:r>
            <a:endParaRPr lang="en-GB" dirty="0"/>
          </a:p>
        </p:txBody>
      </p:sp>
    </p:spTree>
    <p:extLst>
      <p:ext uri="{BB962C8B-B14F-4D97-AF65-F5344CB8AC3E}">
        <p14:creationId xmlns:p14="http://schemas.microsoft.com/office/powerpoint/2010/main" xmlns="" val="369858067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CAPITAL STRUCTURE</a:t>
            </a:r>
            <a:endParaRPr lang="en-GB" dirty="0"/>
          </a:p>
        </p:txBody>
      </p:sp>
      <p:sp>
        <p:nvSpPr>
          <p:cNvPr id="3" name="Content Placeholder 2"/>
          <p:cNvSpPr>
            <a:spLocks noGrp="1"/>
          </p:cNvSpPr>
          <p:nvPr>
            <p:ph idx="1"/>
          </p:nvPr>
        </p:nvSpPr>
        <p:spPr/>
        <p:txBody>
          <a:bodyPr/>
          <a:lstStyle/>
          <a:p>
            <a:r>
              <a:rPr lang="en-GB" dirty="0" smtClean="0"/>
              <a:t>CAPITAL STRUCTURE IS THE COMPOSITION OF DEBT AND EQUITY SECURITIES THAT COMPRISE A FIRM’S FINANCING OF ITS ASSETS.</a:t>
            </a:r>
          </a:p>
          <a:p>
            <a:r>
              <a:rPr lang="en-GB" dirty="0" smtClean="0"/>
              <a:t>BOTH DEBT AND EQUITY SECURITIES ARE USED IN MOST LARGE CORPORATIONS.</a:t>
            </a:r>
          </a:p>
          <a:p>
            <a:endParaRPr lang="en-GB" dirty="0"/>
          </a:p>
        </p:txBody>
      </p:sp>
    </p:spTree>
    <p:extLst>
      <p:ext uri="{BB962C8B-B14F-4D97-AF65-F5344CB8AC3E}">
        <p14:creationId xmlns:p14="http://schemas.microsoft.com/office/powerpoint/2010/main" xmlns="" val="208392418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CAPITAL STRUCTURE</a:t>
            </a:r>
            <a:endParaRPr lang="en-GB" dirty="0"/>
          </a:p>
        </p:txBody>
      </p:sp>
      <p:sp>
        <p:nvSpPr>
          <p:cNvPr id="3" name="Content Placeholder 2"/>
          <p:cNvSpPr>
            <a:spLocks noGrp="1"/>
          </p:cNvSpPr>
          <p:nvPr>
            <p:ph idx="1"/>
          </p:nvPr>
        </p:nvSpPr>
        <p:spPr/>
        <p:txBody>
          <a:bodyPr/>
          <a:lstStyle/>
          <a:p>
            <a:r>
              <a:rPr lang="en-GB" dirty="0" smtClean="0"/>
              <a:t>THE CHOICE OF THE AMOUNT OF DEBT AND EQUITY IS MADE AFTER A COMPARISION OF CERTAIN CHARACTERISTICS OF EACH KIND OF SECURITY, OF INTERNAL FACTORS RELATED TO THE FIRM’S OPERATIONS, AND OF EXTERNAL FACTORS THAT CAN AFFECT THE FIRM</a:t>
            </a:r>
          </a:p>
          <a:p>
            <a:endParaRPr lang="en-GB" dirty="0"/>
          </a:p>
        </p:txBody>
      </p:sp>
    </p:spTree>
    <p:extLst>
      <p:ext uri="{BB962C8B-B14F-4D97-AF65-F5344CB8AC3E}">
        <p14:creationId xmlns:p14="http://schemas.microsoft.com/office/powerpoint/2010/main" xmlns="" val="393994111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CAPITAL STRUCTURE</a:t>
            </a:r>
            <a:endParaRPr lang="en-GB" dirty="0"/>
          </a:p>
        </p:txBody>
      </p:sp>
      <p:sp>
        <p:nvSpPr>
          <p:cNvPr id="3" name="Content Placeholder 2"/>
          <p:cNvSpPr>
            <a:spLocks noGrp="1"/>
          </p:cNvSpPr>
          <p:nvPr>
            <p:ph idx="1"/>
          </p:nvPr>
        </p:nvSpPr>
        <p:spPr/>
        <p:txBody>
          <a:bodyPr/>
          <a:lstStyle/>
          <a:p>
            <a:pPr marL="0" indent="0">
              <a:buNone/>
            </a:pPr>
            <a:r>
              <a:rPr lang="en-GB" dirty="0" smtClean="0"/>
              <a:t>       </a:t>
            </a:r>
            <a:r>
              <a:rPr lang="en-GB" u="sng" dirty="0" smtClean="0"/>
              <a:t>SECURITYCHARACTERISTICS THAT AFFECT  </a:t>
            </a:r>
          </a:p>
          <a:p>
            <a:pPr marL="0" indent="0">
              <a:buNone/>
            </a:pPr>
            <a:r>
              <a:rPr lang="en-GB" dirty="0"/>
              <a:t> </a:t>
            </a:r>
            <a:r>
              <a:rPr lang="en-GB" dirty="0" smtClean="0"/>
              <a:t>      </a:t>
            </a:r>
            <a:r>
              <a:rPr lang="en-GB" u="sng" dirty="0" smtClean="0"/>
              <a:t>CAPITAL STRUCTURE</a:t>
            </a:r>
          </a:p>
          <a:p>
            <a:endParaRPr lang="en-GB" dirty="0"/>
          </a:p>
          <a:p>
            <a:r>
              <a:rPr lang="en-GB" dirty="0" smtClean="0"/>
              <a:t>SECURITY CHARACTERISTICS THAT AFFECT THE FIRM’S CAPITAL STRUCTURE FALL UNDER 4 CLASSIFICATION</a:t>
            </a:r>
            <a:endParaRPr lang="en-GB" dirty="0"/>
          </a:p>
        </p:txBody>
      </p:sp>
    </p:spTree>
    <p:extLst>
      <p:ext uri="{BB962C8B-B14F-4D97-AF65-F5344CB8AC3E}">
        <p14:creationId xmlns:p14="http://schemas.microsoft.com/office/powerpoint/2010/main" xmlns="" val="363078852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CAPITAL STRUCTURE</a:t>
            </a:r>
            <a:endParaRPr lang="en-GB" dirty="0"/>
          </a:p>
        </p:txBody>
      </p:sp>
      <p:sp>
        <p:nvSpPr>
          <p:cNvPr id="3" name="Content Placeholder 2"/>
          <p:cNvSpPr>
            <a:spLocks noGrp="1"/>
          </p:cNvSpPr>
          <p:nvPr>
            <p:ph idx="1"/>
          </p:nvPr>
        </p:nvSpPr>
        <p:spPr/>
        <p:txBody>
          <a:bodyPr/>
          <a:lstStyle/>
          <a:p>
            <a:endParaRPr lang="en-GB" dirty="0" smtClean="0"/>
          </a:p>
          <a:p>
            <a:pPr marL="514350" indent="-514350">
              <a:buFont typeface="+mj-lt"/>
              <a:buAutoNum type="arabicPeriod"/>
            </a:pPr>
            <a:r>
              <a:rPr lang="en-GB" dirty="0" smtClean="0"/>
              <a:t>OWNERSHIP RIGHTS</a:t>
            </a:r>
          </a:p>
          <a:p>
            <a:pPr marL="514350" indent="-514350">
              <a:buFont typeface="+mj-lt"/>
              <a:buAutoNum type="arabicPeriod"/>
            </a:pPr>
            <a:r>
              <a:rPr lang="en-GB" dirty="0" smtClean="0"/>
              <a:t>REPAYMENT REQUIREMENTS</a:t>
            </a:r>
          </a:p>
          <a:p>
            <a:pPr marL="514350" indent="-514350">
              <a:buFont typeface="+mj-lt"/>
              <a:buAutoNum type="arabicPeriod"/>
            </a:pPr>
            <a:r>
              <a:rPr lang="en-GB" dirty="0" smtClean="0"/>
              <a:t>CLAIM ON ASSETS</a:t>
            </a:r>
          </a:p>
          <a:p>
            <a:pPr marL="514350" indent="-514350">
              <a:buFont typeface="+mj-lt"/>
              <a:buAutoNum type="arabicPeriod"/>
            </a:pPr>
            <a:r>
              <a:rPr lang="en-GB" dirty="0" smtClean="0"/>
              <a:t>CLAIM ON PROFITS</a:t>
            </a:r>
            <a:endParaRPr lang="en-GB" dirty="0"/>
          </a:p>
        </p:txBody>
      </p:sp>
    </p:spTree>
    <p:extLst>
      <p:ext uri="{BB962C8B-B14F-4D97-AF65-F5344CB8AC3E}">
        <p14:creationId xmlns:p14="http://schemas.microsoft.com/office/powerpoint/2010/main" xmlns="" val="332395861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CAPITAL STRUCTURE</a:t>
            </a:r>
            <a:endParaRPr lang="en-GB" dirty="0"/>
          </a:p>
        </p:txBody>
      </p:sp>
      <p:sp>
        <p:nvSpPr>
          <p:cNvPr id="3" name="Content Placeholder 2"/>
          <p:cNvSpPr>
            <a:spLocks noGrp="1"/>
          </p:cNvSpPr>
          <p:nvPr>
            <p:ph idx="1"/>
          </p:nvPr>
        </p:nvSpPr>
        <p:spPr/>
        <p:txBody>
          <a:bodyPr>
            <a:normAutofit/>
          </a:bodyPr>
          <a:lstStyle/>
          <a:p>
            <a:pPr marL="0" indent="0">
              <a:buNone/>
            </a:pPr>
            <a:r>
              <a:rPr lang="en-GB" dirty="0"/>
              <a:t> </a:t>
            </a:r>
            <a:r>
              <a:rPr lang="en-GB" dirty="0" smtClean="0"/>
              <a:t>                      </a:t>
            </a:r>
            <a:r>
              <a:rPr lang="en-GB" b="1" u="sng" dirty="0" smtClean="0"/>
              <a:t>OWNERSHIP RIGHTS </a:t>
            </a:r>
          </a:p>
          <a:p>
            <a:r>
              <a:rPr lang="en-GB" dirty="0" smtClean="0"/>
              <a:t>THE ISSUANCE OF NEW SECURITIES INVOLVES THE QUESTION OF EXTENDING THE OWNERSHIP RIGHTS TO THE NEW SECURITY HOLDERS</a:t>
            </a:r>
          </a:p>
          <a:p>
            <a:r>
              <a:rPr lang="en-GB" dirty="0" smtClean="0"/>
              <a:t>CREDITORS EXERCISE NO OWNERSHIP CONTROL DURING ROUTINE PERIODS OF OPERATION</a:t>
            </a:r>
            <a:endParaRPr lang="en-GB" dirty="0"/>
          </a:p>
        </p:txBody>
      </p:sp>
    </p:spTree>
    <p:extLst>
      <p:ext uri="{BB962C8B-B14F-4D97-AF65-F5344CB8AC3E}">
        <p14:creationId xmlns:p14="http://schemas.microsoft.com/office/powerpoint/2010/main" xmlns="" val="290386446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CAPITAL STRUCTURE</a:t>
            </a:r>
            <a:endParaRPr lang="en-GB" dirty="0"/>
          </a:p>
        </p:txBody>
      </p:sp>
      <p:sp>
        <p:nvSpPr>
          <p:cNvPr id="3" name="Content Placeholder 2"/>
          <p:cNvSpPr>
            <a:spLocks noGrp="1"/>
          </p:cNvSpPr>
          <p:nvPr>
            <p:ph idx="1"/>
          </p:nvPr>
        </p:nvSpPr>
        <p:spPr/>
        <p:txBody>
          <a:bodyPr>
            <a:normAutofit fontScale="92500" lnSpcReduction="10000"/>
          </a:bodyPr>
          <a:lstStyle/>
          <a:p>
            <a:pPr marL="0" indent="0">
              <a:buNone/>
            </a:pPr>
            <a:r>
              <a:rPr lang="en-GB" dirty="0" smtClean="0"/>
              <a:t>                      </a:t>
            </a:r>
            <a:r>
              <a:rPr lang="en-GB" b="1" u="sng" dirty="0" smtClean="0"/>
              <a:t>OWNERSHIP RIGHTS</a:t>
            </a:r>
          </a:p>
          <a:p>
            <a:r>
              <a:rPr lang="en-GB" dirty="0" smtClean="0"/>
              <a:t>IN SOME CASES, THE DEBT AGREEMENT MIGHT PLACE RESTRICTIONS ON MANAGEMENT ACTIVITIES, SUCH AS PROHIBITION OF PAYING DIVIDENDS</a:t>
            </a:r>
          </a:p>
          <a:p>
            <a:endParaRPr lang="en-GB" dirty="0"/>
          </a:p>
          <a:p>
            <a:r>
              <a:rPr lang="en-GB" dirty="0" smtClean="0"/>
              <a:t>THE HOLDERS OF PREFERRED STOCK MAY OR MAY NOT HAVE ANY OWNERSHIP RIGHTS, DEPENDING ON WHETHER THE STOCK IS VOTING OR NON VOTING</a:t>
            </a:r>
            <a:endParaRPr lang="en-GB" dirty="0"/>
          </a:p>
        </p:txBody>
      </p:sp>
    </p:spTree>
    <p:extLst>
      <p:ext uri="{BB962C8B-B14F-4D97-AF65-F5344CB8AC3E}">
        <p14:creationId xmlns:p14="http://schemas.microsoft.com/office/powerpoint/2010/main" xmlns="" val="183773272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CAPITAL STRUCTURE</a:t>
            </a:r>
            <a:endParaRPr lang="en-GB" dirty="0"/>
          </a:p>
        </p:txBody>
      </p:sp>
      <p:sp>
        <p:nvSpPr>
          <p:cNvPr id="3" name="Content Placeholder 2"/>
          <p:cNvSpPr>
            <a:spLocks noGrp="1"/>
          </p:cNvSpPr>
          <p:nvPr>
            <p:ph idx="1"/>
          </p:nvPr>
        </p:nvSpPr>
        <p:spPr/>
        <p:txBody>
          <a:bodyPr>
            <a:normAutofit lnSpcReduction="10000"/>
          </a:bodyPr>
          <a:lstStyle/>
          <a:p>
            <a:pPr marL="0" indent="0">
              <a:buNone/>
            </a:pPr>
            <a:r>
              <a:rPr lang="en-GB" dirty="0" smtClean="0"/>
              <a:t>                 </a:t>
            </a:r>
            <a:r>
              <a:rPr lang="en-GB" b="1" u="sng" dirty="0" smtClean="0"/>
              <a:t>REPAYMENT REQUIREMENTS</a:t>
            </a:r>
          </a:p>
          <a:p>
            <a:endParaRPr lang="en-GB" dirty="0"/>
          </a:p>
          <a:p>
            <a:r>
              <a:rPr lang="en-GB" dirty="0" smtClean="0"/>
              <a:t>DEBT MATURES AND MUST BE REPAID ACCORDING THE CONDITIONS IN THE BOND INDENTURE OR OTHER AGREEMENT</a:t>
            </a:r>
          </a:p>
          <a:p>
            <a:r>
              <a:rPr lang="en-GB" dirty="0" smtClean="0"/>
              <a:t>PREFERRED STOCK ORDINARILY HAS NO MATURITY DATE</a:t>
            </a:r>
          </a:p>
          <a:p>
            <a:r>
              <a:rPr lang="en-GB" dirty="0" smtClean="0"/>
              <a:t>COMMON STOCK INVOLVES NO REPAYMENT REQUIREMENTS</a:t>
            </a:r>
            <a:endParaRPr lang="en-GB" dirty="0"/>
          </a:p>
        </p:txBody>
      </p:sp>
    </p:spTree>
    <p:extLst>
      <p:ext uri="{BB962C8B-B14F-4D97-AF65-F5344CB8AC3E}">
        <p14:creationId xmlns:p14="http://schemas.microsoft.com/office/powerpoint/2010/main" xmlns="" val="230212574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CAPITAL STRUCTURE</a:t>
            </a:r>
            <a:endParaRPr lang="en-GB" dirty="0"/>
          </a:p>
        </p:txBody>
      </p:sp>
      <p:sp>
        <p:nvSpPr>
          <p:cNvPr id="3" name="Content Placeholder 2"/>
          <p:cNvSpPr>
            <a:spLocks noGrp="1"/>
          </p:cNvSpPr>
          <p:nvPr>
            <p:ph idx="1"/>
          </p:nvPr>
        </p:nvSpPr>
        <p:spPr/>
        <p:txBody>
          <a:bodyPr/>
          <a:lstStyle/>
          <a:p>
            <a:pPr marL="0" indent="0">
              <a:buNone/>
            </a:pPr>
            <a:r>
              <a:rPr lang="en-GB" dirty="0" smtClean="0"/>
              <a:t>                      </a:t>
            </a:r>
            <a:r>
              <a:rPr lang="en-GB" b="1" u="sng" dirty="0" smtClean="0"/>
              <a:t>CLAIMS ON ASSETS</a:t>
            </a:r>
          </a:p>
          <a:p>
            <a:pPr marL="0" indent="0">
              <a:buNone/>
            </a:pPr>
            <a:endParaRPr lang="en-GB" dirty="0" smtClean="0"/>
          </a:p>
          <a:p>
            <a:pPr marL="0" indent="0">
              <a:buNone/>
            </a:pPr>
            <a:r>
              <a:rPr lang="en-GB" dirty="0" smtClean="0"/>
              <a:t>THE BONDHOLDERS HAVE THE FIRST CLAIM ON ASSETS IN THE EVENT OF LIQUIDATION, THE PREFERRED SHAREHOLDERS THE NEXT CLAIM AND THE COMMON SHAREHOLDERS THE RESIDUAL CLAIM</a:t>
            </a:r>
            <a:endParaRPr lang="en-GB" dirty="0"/>
          </a:p>
        </p:txBody>
      </p:sp>
    </p:spTree>
    <p:extLst>
      <p:ext uri="{BB962C8B-B14F-4D97-AF65-F5344CB8AC3E}">
        <p14:creationId xmlns:p14="http://schemas.microsoft.com/office/powerpoint/2010/main" xmlns="" val="322315820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CAPITAL STRUCTURE</a:t>
            </a:r>
            <a:endParaRPr lang="en-GB" dirty="0"/>
          </a:p>
        </p:txBody>
      </p:sp>
      <p:sp>
        <p:nvSpPr>
          <p:cNvPr id="3" name="Content Placeholder 2"/>
          <p:cNvSpPr>
            <a:spLocks noGrp="1"/>
          </p:cNvSpPr>
          <p:nvPr>
            <p:ph idx="1"/>
          </p:nvPr>
        </p:nvSpPr>
        <p:spPr/>
        <p:txBody>
          <a:bodyPr/>
          <a:lstStyle/>
          <a:p>
            <a:pPr marL="0" indent="0">
              <a:buNone/>
            </a:pPr>
            <a:r>
              <a:rPr lang="en-GB" dirty="0" smtClean="0"/>
              <a:t>                      </a:t>
            </a:r>
            <a:r>
              <a:rPr lang="en-GB" b="1" u="sng" dirty="0" smtClean="0"/>
              <a:t>CLAIMS ON PROFITS</a:t>
            </a:r>
          </a:p>
          <a:p>
            <a:r>
              <a:rPr lang="en-GB" dirty="0" smtClean="0"/>
              <a:t>INTEREST MUST BE PAID ON BONDS REGARDLESS OF THE LEVEL OF PROFITS. ALTHOUGH BONDHOLDERS HAVE NO RIGHT TO SHARE IN PROFITS, THEY HAVE A LEGALLY ENFORCEABLE RIGHT TO THE PAYMENT OF THE STIPULATED INTEREST</a:t>
            </a:r>
            <a:endParaRPr lang="en-GB" dirty="0"/>
          </a:p>
        </p:txBody>
      </p:sp>
    </p:spTree>
    <p:extLst>
      <p:ext uri="{BB962C8B-B14F-4D97-AF65-F5344CB8AC3E}">
        <p14:creationId xmlns:p14="http://schemas.microsoft.com/office/powerpoint/2010/main" xmlns="" val="353486042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CAPITAL STRUCTURE</a:t>
            </a:r>
            <a:endParaRPr lang="en-GB" dirty="0"/>
          </a:p>
        </p:txBody>
      </p:sp>
      <p:sp>
        <p:nvSpPr>
          <p:cNvPr id="3" name="Content Placeholder 2"/>
          <p:cNvSpPr>
            <a:spLocks noGrp="1"/>
          </p:cNvSpPr>
          <p:nvPr>
            <p:ph idx="1"/>
          </p:nvPr>
        </p:nvSpPr>
        <p:spPr/>
        <p:txBody>
          <a:bodyPr>
            <a:normAutofit fontScale="85000" lnSpcReduction="20000"/>
          </a:bodyPr>
          <a:lstStyle/>
          <a:p>
            <a:endParaRPr lang="en-GB" dirty="0" smtClean="0"/>
          </a:p>
          <a:p>
            <a:pPr marL="0" indent="0">
              <a:buNone/>
            </a:pPr>
            <a:r>
              <a:rPr lang="en-GB" b="1" dirty="0" smtClean="0"/>
              <a:t>                              </a:t>
            </a:r>
            <a:r>
              <a:rPr lang="en-GB" b="1" u="sng" dirty="0" smtClean="0"/>
              <a:t>CLAIMS ON PROFITS</a:t>
            </a:r>
          </a:p>
          <a:p>
            <a:endParaRPr lang="en-GB" dirty="0"/>
          </a:p>
          <a:p>
            <a:r>
              <a:rPr lang="en-GB" dirty="0" smtClean="0"/>
              <a:t>THE PREFERRED SHAREHOLDERS HAVE THE FIRST RIGHT TO SHARE IN THE PROFITS BUT ONLY UP TO A SPECIFIED LIMIT</a:t>
            </a:r>
          </a:p>
          <a:p>
            <a:r>
              <a:rPr lang="en-GB" dirty="0" smtClean="0"/>
              <a:t>THE COMMON SHAREHOLDERS HAVE THE ABSOLUTE RIGHT TO SHARE IN THE PROFITS OF THE FIRM</a:t>
            </a:r>
          </a:p>
          <a:p>
            <a:r>
              <a:rPr lang="en-GB" dirty="0" smtClean="0"/>
              <a:t>IF THE FIRM WANTS TO RESTRICT THE RIGHT OF NEW INVESTORS TO SHARE IN THE FIRM’S PROFITS, DEBT OR PREFERRED STOCK IS DESIRABLE</a:t>
            </a:r>
            <a:endParaRPr lang="en-GB" dirty="0"/>
          </a:p>
        </p:txBody>
      </p:sp>
    </p:spTree>
    <p:extLst>
      <p:ext uri="{BB962C8B-B14F-4D97-AF65-F5344CB8AC3E}">
        <p14:creationId xmlns:p14="http://schemas.microsoft.com/office/powerpoint/2010/main" xmlns="" val="96173213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CAPITAL STRUCTURE</a:t>
            </a:r>
            <a:endParaRPr lang="en-GB" dirty="0"/>
          </a:p>
        </p:txBody>
      </p:sp>
      <p:sp>
        <p:nvSpPr>
          <p:cNvPr id="3" name="Content Placeholder 2"/>
          <p:cNvSpPr>
            <a:spLocks noGrp="1"/>
          </p:cNvSpPr>
          <p:nvPr>
            <p:ph idx="1"/>
          </p:nvPr>
        </p:nvSpPr>
        <p:spPr/>
        <p:txBody>
          <a:bodyPr>
            <a:normAutofit/>
          </a:bodyPr>
          <a:lstStyle/>
          <a:p>
            <a:pPr marL="0" indent="0">
              <a:buNone/>
            </a:pPr>
            <a:r>
              <a:rPr lang="en-GB" sz="2800" b="1" u="sng" dirty="0" smtClean="0"/>
              <a:t>INTERNAL FACTORS THAT AFFECT CAPITAL STRUCTURE</a:t>
            </a:r>
          </a:p>
          <a:p>
            <a:pPr marL="0" indent="0">
              <a:buNone/>
            </a:pPr>
            <a:endParaRPr lang="en-GB" sz="2800" b="1" u="sng" dirty="0"/>
          </a:p>
          <a:p>
            <a:pPr marL="514350" indent="-514350">
              <a:buFont typeface="+mj-lt"/>
              <a:buAutoNum type="arabicPeriod"/>
            </a:pPr>
            <a:r>
              <a:rPr lang="en-GB" sz="2800" dirty="0" smtClean="0"/>
              <a:t>MATCHING FLUCTUATING NEEDS AGAINST SHORT-TERM SOURCES</a:t>
            </a:r>
          </a:p>
          <a:p>
            <a:pPr marL="514350" indent="-514350">
              <a:buFont typeface="+mj-lt"/>
              <a:buAutoNum type="arabicPeriod"/>
            </a:pPr>
            <a:r>
              <a:rPr lang="en-GB" sz="2800" dirty="0" smtClean="0"/>
              <a:t>DEGREE OF RISK</a:t>
            </a:r>
          </a:p>
          <a:p>
            <a:pPr marL="514350" indent="-514350">
              <a:buFont typeface="+mj-lt"/>
              <a:buAutoNum type="arabicPeriod"/>
            </a:pPr>
            <a:r>
              <a:rPr lang="en-GB" sz="2800" dirty="0" smtClean="0"/>
              <a:t>INCREASING OWNER’S PROFITS</a:t>
            </a:r>
          </a:p>
          <a:p>
            <a:pPr marL="514350" indent="-514350">
              <a:buFont typeface="+mj-lt"/>
              <a:buAutoNum type="arabicPeriod"/>
            </a:pPr>
            <a:r>
              <a:rPr lang="en-GB" sz="2800" dirty="0" smtClean="0"/>
              <a:t>SURRENDERING OPERATIONAL CONTROL</a:t>
            </a:r>
          </a:p>
          <a:p>
            <a:pPr marL="514350" indent="-514350">
              <a:buFont typeface="+mj-lt"/>
              <a:buAutoNum type="arabicPeriod"/>
            </a:pPr>
            <a:r>
              <a:rPr lang="en-GB" sz="2800" dirty="0" smtClean="0"/>
              <a:t>FUTURE FLEXIBILITY</a:t>
            </a:r>
            <a:endParaRPr lang="en-GB" sz="2800" dirty="0"/>
          </a:p>
        </p:txBody>
      </p:sp>
    </p:spTree>
    <p:extLst>
      <p:ext uri="{BB962C8B-B14F-4D97-AF65-F5344CB8AC3E}">
        <p14:creationId xmlns:p14="http://schemas.microsoft.com/office/powerpoint/2010/main" xmlns="" val="99308678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CAPITAL STRUCTURE</a:t>
            </a:r>
            <a:endParaRPr lang="en-GB" dirty="0"/>
          </a:p>
        </p:txBody>
      </p:sp>
      <p:sp>
        <p:nvSpPr>
          <p:cNvPr id="3" name="Content Placeholder 2"/>
          <p:cNvSpPr>
            <a:spLocks noGrp="1"/>
          </p:cNvSpPr>
          <p:nvPr>
            <p:ph idx="1"/>
          </p:nvPr>
        </p:nvSpPr>
        <p:spPr/>
        <p:txBody>
          <a:bodyPr>
            <a:normAutofit lnSpcReduction="10000"/>
          </a:bodyPr>
          <a:lstStyle/>
          <a:p>
            <a:pPr marL="0" indent="0">
              <a:buNone/>
            </a:pPr>
            <a:r>
              <a:rPr lang="en-GB" sz="2800" b="1" u="sng" dirty="0" smtClean="0"/>
              <a:t>INTERNAL FACTORS THAT AFFECT CAPITAL STRUCTURE</a:t>
            </a:r>
          </a:p>
          <a:p>
            <a:pPr marL="0" indent="0">
              <a:buNone/>
            </a:pPr>
            <a:r>
              <a:rPr lang="en-GB" dirty="0" smtClean="0"/>
              <a:t>1. MATCHING FLUCTUATING NEEDS AGAINST SHORT-TERM SOURCES:</a:t>
            </a:r>
          </a:p>
          <a:p>
            <a:pPr marL="0" indent="0">
              <a:buNone/>
            </a:pPr>
            <a:r>
              <a:rPr lang="en-GB" dirty="0" smtClean="0"/>
              <a:t>A FIRM MAY HAVE A BUSY SEASON JUST BEFORE EID AND MAY NEED EXTRA MONEY DURING THAT PERIOD. SINCE THE NEED IS ONLY FOR THAT PERIOD, IT WOULD BE EXPENSIVE TO USE LONG-TERM FINANCING THAT REQUIRES INTEREST OR DIVIDEND ON AN ANNUAL BASIS.</a:t>
            </a:r>
          </a:p>
          <a:p>
            <a:pPr marL="0" indent="0">
              <a:buNone/>
            </a:pPr>
            <a:endParaRPr lang="en-GB" b="1" u="sng" dirty="0" smtClean="0"/>
          </a:p>
          <a:p>
            <a:endParaRPr lang="en-GB" dirty="0"/>
          </a:p>
        </p:txBody>
      </p:sp>
    </p:spTree>
    <p:extLst>
      <p:ext uri="{BB962C8B-B14F-4D97-AF65-F5344CB8AC3E}">
        <p14:creationId xmlns:p14="http://schemas.microsoft.com/office/powerpoint/2010/main" xmlns="" val="330839947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CAPITAL STRUCTURE</a:t>
            </a:r>
            <a:endParaRPr lang="en-GB" dirty="0"/>
          </a:p>
        </p:txBody>
      </p:sp>
      <p:sp>
        <p:nvSpPr>
          <p:cNvPr id="3" name="Content Placeholder 2"/>
          <p:cNvSpPr>
            <a:spLocks noGrp="1"/>
          </p:cNvSpPr>
          <p:nvPr>
            <p:ph idx="1"/>
          </p:nvPr>
        </p:nvSpPr>
        <p:spPr/>
        <p:txBody>
          <a:bodyPr/>
          <a:lstStyle/>
          <a:p>
            <a:pPr marL="0" indent="0">
              <a:buNone/>
            </a:pPr>
            <a:r>
              <a:rPr lang="en-GB" sz="2800" b="1" u="sng" dirty="0" smtClean="0"/>
              <a:t>INTERNAL FACTORS THAT AFFECT CAPITAL STRUCTURE</a:t>
            </a:r>
          </a:p>
          <a:p>
            <a:pPr marL="0" indent="0">
              <a:buNone/>
            </a:pPr>
            <a:endParaRPr lang="en-GB" dirty="0" smtClean="0"/>
          </a:p>
          <a:p>
            <a:pPr marL="514350" indent="-514350">
              <a:buAutoNum type="arabicPeriod"/>
            </a:pPr>
            <a:r>
              <a:rPr lang="en-GB" b="1" dirty="0" smtClean="0"/>
              <a:t>MATCHING FLUCTUATING NEEDS AGAINST SHORT-TERM SOURCES:</a:t>
            </a:r>
          </a:p>
          <a:p>
            <a:pPr marL="0" indent="0">
              <a:buNone/>
            </a:pPr>
            <a:r>
              <a:rPr lang="en-GB" dirty="0" smtClean="0"/>
              <a:t>FOR FLUCTUATING NEEDS, THE FIRM WOULD PROBABLY REJECT DEBT AND EQUITY SECURITIES AND PREFER A SHORT-TERM LOAN FROM A BANK</a:t>
            </a:r>
          </a:p>
          <a:p>
            <a:endParaRPr lang="en-GB" dirty="0"/>
          </a:p>
        </p:txBody>
      </p:sp>
    </p:spTree>
    <p:extLst>
      <p:ext uri="{BB962C8B-B14F-4D97-AF65-F5344CB8AC3E}">
        <p14:creationId xmlns:p14="http://schemas.microsoft.com/office/powerpoint/2010/main" xmlns="" val="279732962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CAPITAL STRUCTURE</a:t>
            </a:r>
            <a:endParaRPr lang="en-GB" dirty="0"/>
          </a:p>
        </p:txBody>
      </p:sp>
      <p:sp>
        <p:nvSpPr>
          <p:cNvPr id="3" name="Content Placeholder 2"/>
          <p:cNvSpPr>
            <a:spLocks noGrp="1"/>
          </p:cNvSpPr>
          <p:nvPr>
            <p:ph idx="1"/>
          </p:nvPr>
        </p:nvSpPr>
        <p:spPr/>
        <p:txBody>
          <a:bodyPr>
            <a:normAutofit fontScale="92500" lnSpcReduction="10000"/>
          </a:bodyPr>
          <a:lstStyle/>
          <a:p>
            <a:pPr marL="0" indent="0">
              <a:buNone/>
            </a:pPr>
            <a:r>
              <a:rPr lang="en-GB" sz="3000" b="1" u="sng" dirty="0" smtClean="0"/>
              <a:t>INTERNAL FACTORS THAT AFFECT CAPITAL STRUCTURE</a:t>
            </a:r>
            <a:endParaRPr lang="en-GB" sz="3000" dirty="0"/>
          </a:p>
          <a:p>
            <a:pPr marL="0" indent="0">
              <a:buNone/>
            </a:pPr>
            <a:r>
              <a:rPr lang="en-GB" dirty="0" smtClean="0"/>
              <a:t>2. </a:t>
            </a:r>
            <a:r>
              <a:rPr lang="en-GB" b="1" dirty="0" smtClean="0"/>
              <a:t>DEGREE OF RISK</a:t>
            </a:r>
          </a:p>
          <a:p>
            <a:r>
              <a:rPr lang="en-GB" dirty="0" smtClean="0"/>
              <a:t>THE MORE DEBT A FIRM HAS, THE LARGER THE INTEREST PAYMENTS AND THE GREATER THE CHANCE OF INABILITY TO MAKE THE PAYMENTS, WITH CONSEQUENT BANKRUPTCY</a:t>
            </a:r>
          </a:p>
          <a:p>
            <a:r>
              <a:rPr lang="en-GB" dirty="0" smtClean="0"/>
              <a:t>EQUITY SECURITIES NEED NOT TO BE REPAID AND DIVIDENDS NEED NOT BE DECLARED. THUS, EQUITY SECURITIES REDUCE RISK, DEBT SECURITIES INCREASES RISK</a:t>
            </a:r>
            <a:endParaRPr lang="en-GB" dirty="0"/>
          </a:p>
        </p:txBody>
      </p:sp>
    </p:spTree>
    <p:extLst>
      <p:ext uri="{BB962C8B-B14F-4D97-AF65-F5344CB8AC3E}">
        <p14:creationId xmlns:p14="http://schemas.microsoft.com/office/powerpoint/2010/main" xmlns="" val="494093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CAPITAL STRUCTURE</a:t>
            </a:r>
            <a:endParaRPr lang="en-GB" dirty="0"/>
          </a:p>
        </p:txBody>
      </p:sp>
      <p:sp>
        <p:nvSpPr>
          <p:cNvPr id="3" name="Content Placeholder 2"/>
          <p:cNvSpPr>
            <a:spLocks noGrp="1"/>
          </p:cNvSpPr>
          <p:nvPr>
            <p:ph idx="1"/>
          </p:nvPr>
        </p:nvSpPr>
        <p:spPr/>
        <p:txBody>
          <a:bodyPr>
            <a:normAutofit fontScale="92500"/>
          </a:bodyPr>
          <a:lstStyle/>
          <a:p>
            <a:pPr marL="0" indent="0">
              <a:buNone/>
            </a:pPr>
            <a:r>
              <a:rPr lang="en-GB" sz="3000" b="1" u="sng" dirty="0" smtClean="0"/>
              <a:t>INTERNAL FACTORS THAT AFFECT CAPITAL STRUCTURE</a:t>
            </a:r>
            <a:endParaRPr lang="en-GB" dirty="0" smtClean="0"/>
          </a:p>
          <a:p>
            <a:pPr marL="0" indent="0">
              <a:buNone/>
            </a:pPr>
            <a:r>
              <a:rPr lang="en-GB" dirty="0" smtClean="0"/>
              <a:t>3. </a:t>
            </a:r>
            <a:r>
              <a:rPr lang="en-GB" b="1" dirty="0" smtClean="0"/>
              <a:t>INCREASING OWNER’S PROFITS</a:t>
            </a:r>
          </a:p>
          <a:p>
            <a:r>
              <a:rPr lang="en-GB" dirty="0" smtClean="0"/>
              <a:t>IF THE FIRM CAN BORROW AT 11% AND EARN 16% WITH THE MONEY, ALL PROFITS ABOVE THE 11% INTEREST WILL BE DISTRIBUTED TO THE OWNERS (AFTER TAXES ARE PAID).</a:t>
            </a:r>
          </a:p>
          <a:p>
            <a:r>
              <a:rPr lang="en-GB" dirty="0" smtClean="0"/>
              <a:t>THE ABILITY TO INCREASE THE OWNER’S RETURN WITHOUT INCREASING THEIR INVESTMENT IS AN ARGUMENT FOR DEBT FINANCING. </a:t>
            </a:r>
            <a:endParaRPr lang="en-GB" dirty="0"/>
          </a:p>
        </p:txBody>
      </p:sp>
    </p:spTree>
    <p:extLst>
      <p:ext uri="{BB962C8B-B14F-4D97-AF65-F5344CB8AC3E}">
        <p14:creationId xmlns:p14="http://schemas.microsoft.com/office/powerpoint/2010/main" xmlns="" val="78530774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CAPITAL STRUCTURE</a:t>
            </a:r>
            <a:endParaRPr lang="en-GB" dirty="0"/>
          </a:p>
        </p:txBody>
      </p:sp>
      <p:sp>
        <p:nvSpPr>
          <p:cNvPr id="3" name="Content Placeholder 2"/>
          <p:cNvSpPr>
            <a:spLocks noGrp="1"/>
          </p:cNvSpPr>
          <p:nvPr>
            <p:ph idx="1"/>
          </p:nvPr>
        </p:nvSpPr>
        <p:spPr/>
        <p:txBody>
          <a:bodyPr>
            <a:normAutofit fontScale="77500" lnSpcReduction="20000"/>
          </a:bodyPr>
          <a:lstStyle/>
          <a:p>
            <a:pPr marL="0" indent="0">
              <a:buNone/>
            </a:pPr>
            <a:r>
              <a:rPr lang="en-GB" sz="3300" b="1" u="sng" dirty="0" smtClean="0"/>
              <a:t>INTERNAL FACTORS THAT AFFECT CAPITAL STRUCTURE</a:t>
            </a:r>
          </a:p>
          <a:p>
            <a:pPr marL="0" indent="0">
              <a:buNone/>
            </a:pPr>
            <a:r>
              <a:rPr lang="en-GB" sz="2400" b="1" dirty="0"/>
              <a:t>4</a:t>
            </a:r>
            <a:r>
              <a:rPr lang="en-GB" sz="2400" b="1" dirty="0" smtClean="0"/>
              <a:t>. </a:t>
            </a:r>
            <a:r>
              <a:rPr lang="en-GB" sz="3100" b="1" dirty="0" smtClean="0"/>
              <a:t>SURRENDERING OPERATIONAL CONTROL</a:t>
            </a:r>
          </a:p>
          <a:p>
            <a:r>
              <a:rPr lang="en-GB" sz="3500" dirty="0" smtClean="0"/>
              <a:t>IN SOME CASES A FIRM IS UNABLE TO SELL BONDS WITHOUT AGREEING TO ALLOW THE BONDHOLDERS TO EXERCISE CERTAIN OPERATIONAL CONTROLS, SUCH AS SELECTING A MEMBER OF THE BOARD OF DIRECTORS IF INTEREST PAYMENTS ARE NOT MADE ON TIME</a:t>
            </a:r>
          </a:p>
          <a:p>
            <a:r>
              <a:rPr lang="en-GB" sz="3500" dirty="0" smtClean="0"/>
              <a:t>AT THE SAME TIME, THE SALE OF COMMON STOCK BRINGS NEW VOTING INVESTORS INTO THE FIRM AND DILUTES THE CONTROL OF THE EXISTING SHAREHOLDERS</a:t>
            </a:r>
          </a:p>
          <a:p>
            <a:endParaRPr lang="en-GB" dirty="0"/>
          </a:p>
        </p:txBody>
      </p:sp>
    </p:spTree>
    <p:extLst>
      <p:ext uri="{BB962C8B-B14F-4D97-AF65-F5344CB8AC3E}">
        <p14:creationId xmlns:p14="http://schemas.microsoft.com/office/powerpoint/2010/main" xmlns="" val="59893999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CAPITAL STRUCTURE</a:t>
            </a:r>
            <a:endParaRPr lang="en-GB" dirty="0"/>
          </a:p>
        </p:txBody>
      </p:sp>
      <p:sp>
        <p:nvSpPr>
          <p:cNvPr id="3" name="Content Placeholder 2"/>
          <p:cNvSpPr>
            <a:spLocks noGrp="1"/>
          </p:cNvSpPr>
          <p:nvPr>
            <p:ph idx="1"/>
          </p:nvPr>
        </p:nvSpPr>
        <p:spPr>
          <a:xfrm>
            <a:off x="395536" y="1556792"/>
            <a:ext cx="8229600" cy="4525963"/>
          </a:xfrm>
        </p:spPr>
        <p:txBody>
          <a:bodyPr>
            <a:normAutofit lnSpcReduction="10000"/>
          </a:bodyPr>
          <a:lstStyle/>
          <a:p>
            <a:pPr marL="0" indent="0">
              <a:buNone/>
            </a:pPr>
            <a:r>
              <a:rPr lang="en-GB" sz="2400" b="1" u="sng" dirty="0" smtClean="0"/>
              <a:t>INTERNAL FACTORS THAT AFFECT CAPITAL STRUCTURE</a:t>
            </a:r>
          </a:p>
          <a:p>
            <a:pPr marL="0" indent="0">
              <a:buNone/>
            </a:pPr>
            <a:r>
              <a:rPr lang="en-GB" sz="2400" b="1" dirty="0" smtClean="0"/>
              <a:t>5. </a:t>
            </a:r>
            <a:r>
              <a:rPr lang="en-GB" b="1" dirty="0" smtClean="0"/>
              <a:t>FUTURE FLEXIBILITY</a:t>
            </a:r>
          </a:p>
          <a:p>
            <a:pPr marL="0" indent="0">
              <a:buNone/>
            </a:pPr>
            <a:r>
              <a:rPr lang="en-GB" dirty="0" smtClean="0"/>
              <a:t>A FIRM IS EXPECTED TO MAINTAIN A BALANCED MIXTURE OF DEBT AND EQUITY SECURITIES. EXCESSIVE DEBT REDUCES THE FIRM’S ABILITY TO BORROW AND HENCE REDUCE FLEXIBILITY.</a:t>
            </a:r>
          </a:p>
          <a:p>
            <a:pPr marL="0" indent="0">
              <a:buNone/>
            </a:pPr>
            <a:r>
              <a:rPr lang="en-GB" dirty="0" smtClean="0"/>
              <a:t>THE NEED TO MAINTAIN A BALANCE TO ENSURE FLEXIBILITY OF FINANCING ALTERNATIVES AFFECTS THE CAPITAL STRUCTURE</a:t>
            </a:r>
          </a:p>
          <a:p>
            <a:endParaRPr lang="en-GB" dirty="0"/>
          </a:p>
        </p:txBody>
      </p:sp>
    </p:spTree>
    <p:extLst>
      <p:ext uri="{BB962C8B-B14F-4D97-AF65-F5344CB8AC3E}">
        <p14:creationId xmlns:p14="http://schemas.microsoft.com/office/powerpoint/2010/main" xmlns="" val="191497215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CAPITAL STRUCTURE</a:t>
            </a:r>
            <a:endParaRPr lang="en-GB" dirty="0"/>
          </a:p>
        </p:txBody>
      </p:sp>
      <p:sp>
        <p:nvSpPr>
          <p:cNvPr id="3" name="Content Placeholder 2"/>
          <p:cNvSpPr>
            <a:spLocks noGrp="1"/>
          </p:cNvSpPr>
          <p:nvPr>
            <p:ph idx="1"/>
          </p:nvPr>
        </p:nvSpPr>
        <p:spPr/>
        <p:txBody>
          <a:bodyPr/>
          <a:lstStyle/>
          <a:p>
            <a:pPr marL="0" indent="0">
              <a:buNone/>
            </a:pPr>
            <a:r>
              <a:rPr lang="en-GB" sz="2800" b="1" u="sng" dirty="0" smtClean="0"/>
              <a:t>EXTERNAL FACTORS THAT AFFECT CAPITAL STRUCTURE</a:t>
            </a:r>
          </a:p>
          <a:p>
            <a:endParaRPr lang="en-GB" dirty="0" smtClean="0"/>
          </a:p>
          <a:p>
            <a:pPr marL="514350" indent="-514350">
              <a:buFont typeface="+mj-lt"/>
              <a:buAutoNum type="arabicPeriod"/>
            </a:pPr>
            <a:r>
              <a:rPr lang="en-GB" dirty="0" smtClean="0"/>
              <a:t>GENERAL LEVEL OF BUSINESS ACTIVITY</a:t>
            </a:r>
          </a:p>
          <a:p>
            <a:pPr marL="514350" indent="-514350">
              <a:buFont typeface="+mj-lt"/>
              <a:buAutoNum type="arabicPeriod"/>
            </a:pPr>
            <a:r>
              <a:rPr lang="en-GB" dirty="0" smtClean="0"/>
              <a:t>LEVEL OF INTEREST RATES</a:t>
            </a:r>
          </a:p>
          <a:p>
            <a:pPr marL="514350" indent="-514350">
              <a:buFont typeface="+mj-lt"/>
              <a:buAutoNum type="arabicPeriod"/>
            </a:pPr>
            <a:r>
              <a:rPr lang="en-GB" dirty="0" smtClean="0"/>
              <a:t>LEVEL OF STOCK PRICES</a:t>
            </a:r>
          </a:p>
          <a:p>
            <a:pPr marL="514350" indent="-514350">
              <a:buFont typeface="+mj-lt"/>
              <a:buAutoNum type="arabicPeriod"/>
            </a:pPr>
            <a:r>
              <a:rPr lang="en-GB" dirty="0" smtClean="0"/>
              <a:t>AVAILABILITY OF FUNDS IN THE MARKETS</a:t>
            </a:r>
          </a:p>
          <a:p>
            <a:pPr marL="514350" indent="-514350">
              <a:buFont typeface="+mj-lt"/>
              <a:buAutoNum type="arabicPeriod"/>
            </a:pPr>
            <a:r>
              <a:rPr lang="en-GB" dirty="0" smtClean="0"/>
              <a:t>TAX POLICY ON INTEREST AND DIVIDENDS</a:t>
            </a:r>
            <a:endParaRPr lang="en-GB" dirty="0"/>
          </a:p>
        </p:txBody>
      </p:sp>
    </p:spTree>
    <p:extLst>
      <p:ext uri="{BB962C8B-B14F-4D97-AF65-F5344CB8AC3E}">
        <p14:creationId xmlns:p14="http://schemas.microsoft.com/office/powerpoint/2010/main" xmlns="" val="115595922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CAPITAL STRUCTURE</a:t>
            </a:r>
            <a:endParaRPr lang="en-GB" dirty="0"/>
          </a:p>
        </p:txBody>
      </p:sp>
      <p:sp>
        <p:nvSpPr>
          <p:cNvPr id="3" name="Content Placeholder 2"/>
          <p:cNvSpPr>
            <a:spLocks noGrp="1"/>
          </p:cNvSpPr>
          <p:nvPr>
            <p:ph idx="1"/>
          </p:nvPr>
        </p:nvSpPr>
        <p:spPr/>
        <p:txBody>
          <a:bodyPr/>
          <a:lstStyle/>
          <a:p>
            <a:pPr marL="0" indent="0">
              <a:buNone/>
            </a:pPr>
            <a:r>
              <a:rPr lang="en-GB" sz="2800" b="1" u="sng" dirty="0" smtClean="0"/>
              <a:t>EXTERNAL FACTORS THAT AFFECT CAPITAL STRUCTURE</a:t>
            </a:r>
          </a:p>
          <a:p>
            <a:pPr marL="514350" indent="-514350">
              <a:buAutoNum type="arabicPeriod"/>
            </a:pPr>
            <a:r>
              <a:rPr lang="en-GB" dirty="0" smtClean="0"/>
              <a:t>GENERAL LEVEL OF BUSINESS ACTIVITY</a:t>
            </a:r>
          </a:p>
          <a:p>
            <a:pPr marL="0" indent="0">
              <a:buNone/>
            </a:pPr>
            <a:r>
              <a:rPr lang="en-GB" dirty="0" smtClean="0"/>
              <a:t>IF THE OVERALL LEVEL OF BUSINESS ACTIVITY IS RISING, MOST FIRMS NEED MONEY TO EXPAND THEIR OPERATIONS. THE NEED FOR ADDITIONAL LONG-TERM FUNDS BRINGS A FIRM TO THE MONEY MARKETS FOR EITHER DEBT OR EQUITY FUNDS.</a:t>
            </a:r>
          </a:p>
          <a:p>
            <a:endParaRPr lang="en-GB" dirty="0"/>
          </a:p>
        </p:txBody>
      </p:sp>
    </p:spTree>
    <p:extLst>
      <p:ext uri="{BB962C8B-B14F-4D97-AF65-F5344CB8AC3E}">
        <p14:creationId xmlns:p14="http://schemas.microsoft.com/office/powerpoint/2010/main" xmlns="" val="420278846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CAPITAL STRUCTURE</a:t>
            </a:r>
            <a:endParaRPr lang="en-GB" dirty="0"/>
          </a:p>
        </p:txBody>
      </p:sp>
      <p:sp>
        <p:nvSpPr>
          <p:cNvPr id="3" name="Content Placeholder 2"/>
          <p:cNvSpPr>
            <a:spLocks noGrp="1"/>
          </p:cNvSpPr>
          <p:nvPr>
            <p:ph idx="1"/>
          </p:nvPr>
        </p:nvSpPr>
        <p:spPr/>
        <p:txBody>
          <a:bodyPr>
            <a:normAutofit lnSpcReduction="10000"/>
          </a:bodyPr>
          <a:lstStyle/>
          <a:p>
            <a:pPr marL="0" indent="0">
              <a:buNone/>
            </a:pPr>
            <a:r>
              <a:rPr lang="en-GB" sz="2400" b="1" u="sng" dirty="0" smtClean="0"/>
              <a:t>EXTERNAL FACTORS THAT AFFECT CAPITAL STRUCTURE</a:t>
            </a:r>
          </a:p>
          <a:p>
            <a:pPr marL="0" indent="0">
              <a:buNone/>
            </a:pPr>
            <a:r>
              <a:rPr lang="en-GB" dirty="0" smtClean="0"/>
              <a:t>2. LEVEL OF INTEREST RATES</a:t>
            </a:r>
          </a:p>
          <a:p>
            <a:pPr marL="0" indent="0">
              <a:buNone/>
            </a:pPr>
            <a:r>
              <a:rPr lang="en-GB" dirty="0" smtClean="0"/>
              <a:t>INTERESTS RATES ON BONDS FLUCTUATE IN THE MARKET IN RESPONSE TO SUPPLY AND DEMAND FACTORS. IF INTEREST RATES BECOME EXCESSIVE, FIRMS DELAY DEBT FINANCING, SWITCH TO SHORTTERM FINANCING UNTIL LONG-TERM DEBT CAN BE OFFERED AT LOWER RATES OR SWITCH TO EQUITY SECURITIES</a:t>
            </a:r>
          </a:p>
        </p:txBody>
      </p:sp>
    </p:spTree>
    <p:extLst>
      <p:ext uri="{BB962C8B-B14F-4D97-AF65-F5344CB8AC3E}">
        <p14:creationId xmlns:p14="http://schemas.microsoft.com/office/powerpoint/2010/main" xmlns="" val="406175623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CAPITAL STRUCTURE</a:t>
            </a:r>
            <a:endParaRPr lang="en-GB" dirty="0"/>
          </a:p>
        </p:txBody>
      </p:sp>
      <p:sp>
        <p:nvSpPr>
          <p:cNvPr id="3" name="Content Placeholder 2"/>
          <p:cNvSpPr>
            <a:spLocks noGrp="1"/>
          </p:cNvSpPr>
          <p:nvPr>
            <p:ph idx="1"/>
          </p:nvPr>
        </p:nvSpPr>
        <p:spPr/>
        <p:txBody>
          <a:bodyPr/>
          <a:lstStyle/>
          <a:p>
            <a:pPr marL="0" indent="0">
              <a:buNone/>
            </a:pPr>
            <a:r>
              <a:rPr lang="en-GB" sz="2400" b="1" u="sng" dirty="0" smtClean="0"/>
              <a:t>EXTERNAL FACTORS THAT AFFECT CAPITAL STRUCTURE</a:t>
            </a:r>
          </a:p>
          <a:p>
            <a:pPr marL="0" indent="0">
              <a:buNone/>
            </a:pPr>
            <a:r>
              <a:rPr lang="en-GB" b="1" dirty="0" smtClean="0"/>
              <a:t>3. LEVEL OF STOCK PRICES</a:t>
            </a:r>
          </a:p>
          <a:p>
            <a:pPr marL="0" indent="0">
              <a:buNone/>
            </a:pPr>
            <a:r>
              <a:rPr lang="en-GB" dirty="0" smtClean="0"/>
              <a:t>WHEN FIRMS ISSUE NEW COMMON STOCK, THEY HOPE TO RECEIVE AS MUCH MONEY AS POSSIBLE FROM EACH SHARE. WHEN STOCK PRICES ARE HIGH, THE FIRM CAN RAISE RELATIVELY LARGE AMOUNTS OF MONEY BY ISSUING RELATIVELY FEW SHARES</a:t>
            </a:r>
          </a:p>
          <a:p>
            <a:endParaRPr lang="en-GB" b="1" u="sng" dirty="0" smtClean="0"/>
          </a:p>
          <a:p>
            <a:endParaRPr lang="en-GB" dirty="0"/>
          </a:p>
        </p:txBody>
      </p:sp>
    </p:spTree>
    <p:extLst>
      <p:ext uri="{BB962C8B-B14F-4D97-AF65-F5344CB8AC3E}">
        <p14:creationId xmlns:p14="http://schemas.microsoft.com/office/powerpoint/2010/main" xmlns="" val="211491603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CAPITAL STRUCTURE</a:t>
            </a:r>
            <a:endParaRPr lang="en-GB" dirty="0"/>
          </a:p>
        </p:txBody>
      </p:sp>
      <p:sp>
        <p:nvSpPr>
          <p:cNvPr id="3" name="Content Placeholder 2"/>
          <p:cNvSpPr>
            <a:spLocks noGrp="1"/>
          </p:cNvSpPr>
          <p:nvPr>
            <p:ph idx="1"/>
          </p:nvPr>
        </p:nvSpPr>
        <p:spPr/>
        <p:txBody>
          <a:bodyPr>
            <a:normAutofit fontScale="92500" lnSpcReduction="10000"/>
          </a:bodyPr>
          <a:lstStyle/>
          <a:p>
            <a:pPr marL="0" indent="0">
              <a:buNone/>
            </a:pPr>
            <a:r>
              <a:rPr lang="en-GB" sz="2400" b="1" u="sng" dirty="0" smtClean="0"/>
              <a:t>EXTERNAL FACTORS THAT AFFECT CAPITAL STRUCTURE</a:t>
            </a:r>
          </a:p>
          <a:p>
            <a:pPr marL="0" indent="0">
              <a:buNone/>
            </a:pPr>
            <a:r>
              <a:rPr lang="en-GB" b="1" dirty="0" smtClean="0"/>
              <a:t>4. AVAILABILITY OF FUNDS IN THE MARKETS</a:t>
            </a:r>
          </a:p>
          <a:p>
            <a:pPr marL="0" indent="0">
              <a:buNone/>
            </a:pPr>
            <a:r>
              <a:rPr lang="en-GB" dirty="0" smtClean="0"/>
              <a:t>MONEY AND CAPITAL MARKETS IN THE USA ARE A CONSTANTLY CHANGING, COMPLEX PHENOMENON. AT TIMES MONEY IS PLENTIFUL AND ANY REASONABLE PRICED DEBT OR EQUITY OFFERING CAN BE SOLD. AT OTHER TIMES, MONEY IS SCARCE AND OFFERING FAIL TO SELL OUT.</a:t>
            </a:r>
          </a:p>
          <a:p>
            <a:pPr marL="0" indent="0">
              <a:buNone/>
            </a:pPr>
            <a:r>
              <a:rPr lang="en-GB" dirty="0" smtClean="0"/>
              <a:t>THE AVAIABILITY OF FUNDS AFFECT THE FIRM’S ABILITY TO OFFER DEBT AND EQUITY SECURITIES</a:t>
            </a:r>
          </a:p>
          <a:p>
            <a:endParaRPr lang="en-GB" sz="2400" b="1" u="sng" dirty="0" smtClean="0"/>
          </a:p>
          <a:p>
            <a:endParaRPr lang="en-GB" dirty="0"/>
          </a:p>
        </p:txBody>
      </p:sp>
    </p:spTree>
    <p:extLst>
      <p:ext uri="{BB962C8B-B14F-4D97-AF65-F5344CB8AC3E}">
        <p14:creationId xmlns:p14="http://schemas.microsoft.com/office/powerpoint/2010/main" xmlns="" val="86075049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CAPITAL STRUCTURE</a:t>
            </a:r>
            <a:endParaRPr lang="en-GB" dirty="0"/>
          </a:p>
        </p:txBody>
      </p:sp>
      <p:sp>
        <p:nvSpPr>
          <p:cNvPr id="3" name="Content Placeholder 2"/>
          <p:cNvSpPr>
            <a:spLocks noGrp="1"/>
          </p:cNvSpPr>
          <p:nvPr>
            <p:ph idx="1"/>
          </p:nvPr>
        </p:nvSpPr>
        <p:spPr/>
        <p:txBody>
          <a:bodyPr>
            <a:normAutofit fontScale="92500" lnSpcReduction="20000"/>
          </a:bodyPr>
          <a:lstStyle/>
          <a:p>
            <a:pPr marL="0" indent="0">
              <a:buNone/>
            </a:pPr>
            <a:r>
              <a:rPr lang="en-GB" sz="2400" b="1" u="sng" dirty="0" smtClean="0"/>
              <a:t>EXTERNAL FACTORS THAT AFFECT CAPITAL STRUCTURE</a:t>
            </a:r>
          </a:p>
          <a:p>
            <a:pPr marL="0" indent="0">
              <a:buNone/>
            </a:pPr>
            <a:r>
              <a:rPr lang="en-GB" b="1" dirty="0" smtClean="0"/>
              <a:t>5. TAX POLICY ON INTEREST AND DIVIDENDS</a:t>
            </a:r>
          </a:p>
          <a:p>
            <a:pPr marL="0" indent="0">
              <a:buNone/>
            </a:pPr>
            <a:r>
              <a:rPr lang="en-GB" dirty="0" smtClean="0"/>
              <a:t>AT PRESENT, INTEREST IS PAID ON DEBT PRIOR TO THE CALCULATION OF THE CORPORATE INCOME TAX. DIVIDENDS ARE DECLARED AFTER THE TAX CALCULATION.</a:t>
            </a:r>
          </a:p>
          <a:p>
            <a:pPr marL="0" indent="0">
              <a:buNone/>
            </a:pPr>
            <a:r>
              <a:rPr lang="en-GB" dirty="0" smtClean="0"/>
              <a:t>THIS TAX POLICY MAKES THE PAYMENT OF DIVIDENDS MORE COSTLY THAN THE PAYMENT OF INTEREST AND HAS SEVERELY REDUCED THE NUMBERS OF ISSUES OF PREFERRED STOCK IN RECENT YEARS</a:t>
            </a:r>
          </a:p>
          <a:p>
            <a:endParaRPr lang="en-GB" b="1" u="sng" dirty="0" smtClean="0"/>
          </a:p>
          <a:p>
            <a:endParaRPr lang="en-GB" dirty="0"/>
          </a:p>
        </p:txBody>
      </p:sp>
    </p:spTree>
    <p:extLst>
      <p:ext uri="{BB962C8B-B14F-4D97-AF65-F5344CB8AC3E}">
        <p14:creationId xmlns:p14="http://schemas.microsoft.com/office/powerpoint/2010/main" xmlns="" val="184327754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203</TotalTime>
  <Words>1149</Words>
  <Application>Microsoft Office PowerPoint</Application>
  <PresentationFormat>On-screen Show (4:3)</PresentationFormat>
  <Paragraphs>133</Paragraphs>
  <Slides>27</Slides>
  <Notes>0</Notes>
  <HiddenSlides>0</HiddenSlides>
  <MMClips>0</MMClips>
  <ScaleCrop>false</ScaleCrop>
  <HeadingPairs>
    <vt:vector size="4" baseType="variant">
      <vt:variant>
        <vt:lpstr>Theme</vt:lpstr>
      </vt:variant>
      <vt:variant>
        <vt:i4>1</vt:i4>
      </vt:variant>
      <vt:variant>
        <vt:lpstr>Slide Titles</vt:lpstr>
      </vt:variant>
      <vt:variant>
        <vt:i4>27</vt:i4>
      </vt:variant>
    </vt:vector>
  </HeadingPairs>
  <TitlesOfParts>
    <vt:vector size="28" baseType="lpstr">
      <vt:lpstr>Office Theme</vt:lpstr>
      <vt:lpstr>RECAP LECTURE 6</vt:lpstr>
      <vt:lpstr>RECAP LECTURE 6</vt:lpstr>
      <vt:lpstr>RECAP LECTURE 6</vt:lpstr>
      <vt:lpstr>RECAP LECTURE 6</vt:lpstr>
      <vt:lpstr>CAPITAL STRUCTURE</vt:lpstr>
      <vt:lpstr>CAPITAL STRUCTURE</vt:lpstr>
      <vt:lpstr>CAPITAL STRUCTURE</vt:lpstr>
      <vt:lpstr>CAPITAL STRUCTURE</vt:lpstr>
      <vt:lpstr>CAPITAL STRUCTURE</vt:lpstr>
      <vt:lpstr>CAPITAL STRUCTURE</vt:lpstr>
      <vt:lpstr>CAPITAL STRUCTURE</vt:lpstr>
      <vt:lpstr>CAPITAL STRUCTURE</vt:lpstr>
      <vt:lpstr>CAPITAL STRUCTURE</vt:lpstr>
      <vt:lpstr>CAPITAL STRUCTURE</vt:lpstr>
      <vt:lpstr>CAPITAL STRUCTURE</vt:lpstr>
      <vt:lpstr>CAPITAL STRUCTURE</vt:lpstr>
      <vt:lpstr>CAPITAL STRUCTURE</vt:lpstr>
      <vt:lpstr>CAPITAL STRUCTURE</vt:lpstr>
      <vt:lpstr>CAPITAL STRUCTURE</vt:lpstr>
      <vt:lpstr>CAPITAL STRUCTURE</vt:lpstr>
      <vt:lpstr>CAPITAL STRUCTURE</vt:lpstr>
      <vt:lpstr>CAPITAL STRUCTURE</vt:lpstr>
      <vt:lpstr>CAPITAL STRUCTURE</vt:lpstr>
      <vt:lpstr>CAPITAL STRUCTURE</vt:lpstr>
      <vt:lpstr>CAPITAL STRUCTURE</vt:lpstr>
      <vt:lpstr>CAPITAL STRUCTURE</vt:lpstr>
      <vt:lpstr>CAPITAL STRUCTURE</vt:lpstr>
    </vt:vector>
  </TitlesOfParts>
  <Company>MyCompanyName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RECAP LECTURE 6</dc:title>
  <dc:creator>MyUserName</dc:creator>
  <cp:lastModifiedBy>NTS</cp:lastModifiedBy>
  <cp:revision>16</cp:revision>
  <dcterms:created xsi:type="dcterms:W3CDTF">2013-05-08T04:11:19Z</dcterms:created>
  <dcterms:modified xsi:type="dcterms:W3CDTF">2013-05-08T10:45:35Z</dcterms:modified>
</cp:coreProperties>
</file>