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88" r:id="rId4"/>
    <p:sldId id="258" r:id="rId5"/>
    <p:sldId id="278" r:id="rId6"/>
    <p:sldId id="283" r:id="rId7"/>
    <p:sldId id="284" r:id="rId8"/>
    <p:sldId id="285" r:id="rId9"/>
    <p:sldId id="297" r:id="rId10"/>
    <p:sldId id="298" r:id="rId11"/>
    <p:sldId id="299" r:id="rId12"/>
    <p:sldId id="286" r:id="rId13"/>
    <p:sldId id="287" r:id="rId14"/>
    <p:sldId id="300" r:id="rId15"/>
    <p:sldId id="301" r:id="rId16"/>
    <p:sldId id="302" r:id="rId17"/>
    <p:sldId id="303" r:id="rId18"/>
    <p:sldId id="306" r:id="rId19"/>
    <p:sldId id="307" r:id="rId20"/>
    <p:sldId id="308" r:id="rId21"/>
    <p:sldId id="309" r:id="rId22"/>
    <p:sldId id="310" r:id="rId23"/>
    <p:sldId id="290" r:id="rId24"/>
    <p:sldId id="291" r:id="rId25"/>
    <p:sldId id="292" r:id="rId26"/>
    <p:sldId id="293" r:id="rId27"/>
    <p:sldId id="294" r:id="rId28"/>
    <p:sldId id="295" r:id="rId29"/>
    <p:sldId id="296" r:id="rId30"/>
    <p:sldId id="311" r:id="rId31"/>
    <p:sldId id="304" r:id="rId32"/>
    <p:sldId id="30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3991530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84675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13560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222593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56950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647408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87268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608701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905071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145699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59AD52-3514-4321-9D66-DABCCECD4D05}"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06208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59AD52-3514-4321-9D66-DABCCECD4D05}" type="datetimeFigureOut">
              <a:rPr lang="en-GB" smtClean="0"/>
              <a:pPr/>
              <a:t>08/05/2013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E50C52-9CD8-487F-8FC7-31FE71BC7989}" type="slidenum">
              <a:rPr lang="en-GB" smtClean="0"/>
              <a:pPr/>
              <a:t>‹#›</a:t>
            </a:fld>
            <a:endParaRPr lang="en-GB"/>
          </a:p>
        </p:txBody>
      </p:sp>
    </p:spTree>
    <p:extLst>
      <p:ext uri="{BB962C8B-B14F-4D97-AF65-F5344CB8AC3E}">
        <p14:creationId xmlns:p14="http://schemas.microsoft.com/office/powerpoint/2010/main" xmlns="" val="2315117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 LAST LECTURE 5</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2474388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DEBENTURE</a:t>
            </a:r>
          </a:p>
          <a:p>
            <a:pPr marL="0" indent="0">
              <a:buNone/>
            </a:pPr>
            <a:endParaRPr lang="en-GB" dirty="0"/>
          </a:p>
          <a:p>
            <a:r>
              <a:rPr lang="en-GB" dirty="0" smtClean="0"/>
              <a:t>A DEBENTURE ALSO CALLED A NOTE IS AN UNSECURED CORPORATE BOND OR A CORPORATE BOND THAT DOES NOT HAVE A CERTAIN LINE OF INCOME OR EQUIPMENT TO GUARANTEE REPAYMENT OF PRINCIPAL UPON THE BOND’S MATURITY</a:t>
            </a:r>
            <a:endParaRPr lang="en-GB" dirty="0"/>
          </a:p>
        </p:txBody>
      </p:sp>
    </p:spTree>
    <p:extLst>
      <p:ext uri="{BB962C8B-B14F-4D97-AF65-F5344CB8AC3E}">
        <p14:creationId xmlns:p14="http://schemas.microsoft.com/office/powerpoint/2010/main" xmlns="" val="28767583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SECURITIES</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PREFERRED STOCK</a:t>
            </a:r>
          </a:p>
          <a:p>
            <a:pPr marL="514350" indent="-514350">
              <a:buFont typeface="+mj-lt"/>
              <a:buAutoNum type="arabicPeriod"/>
            </a:pPr>
            <a:endParaRPr lang="en-GB" dirty="0" smtClean="0"/>
          </a:p>
          <a:p>
            <a:pPr marL="514350" indent="-514350">
              <a:buFont typeface="+mj-lt"/>
              <a:buAutoNum type="arabicPeriod"/>
            </a:pPr>
            <a:r>
              <a:rPr lang="en-GB" dirty="0" smtClean="0"/>
              <a:t>COMMON STOCK</a:t>
            </a:r>
            <a:endParaRPr lang="en-GB" dirty="0"/>
          </a:p>
        </p:txBody>
      </p:sp>
    </p:spTree>
    <p:extLst>
      <p:ext uri="{BB962C8B-B14F-4D97-AF65-F5344CB8AC3E}">
        <p14:creationId xmlns:p14="http://schemas.microsoft.com/office/powerpoint/2010/main" xmlns="" val="2125051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noAutofit/>
          </a:bodyPr>
          <a:lstStyle/>
          <a:p>
            <a:r>
              <a:rPr lang="en-GB" sz="2800" dirty="0" smtClean="0"/>
              <a:t>MOST IMPORTANT FEATURES PF PREFERRED STOCK</a:t>
            </a:r>
            <a:br>
              <a:rPr lang="en-GB" sz="2800" dirty="0" smtClean="0"/>
            </a:br>
            <a:endParaRPr lang="en-GB" sz="2800" dirty="0"/>
          </a:p>
        </p:txBody>
      </p:sp>
      <p:sp>
        <p:nvSpPr>
          <p:cNvPr id="3" name="Content Placeholder 2"/>
          <p:cNvSpPr>
            <a:spLocks noGrp="1"/>
          </p:cNvSpPr>
          <p:nvPr>
            <p:ph idx="1"/>
          </p:nvPr>
        </p:nvSpPr>
        <p:spPr/>
        <p:txBody>
          <a:bodyPr>
            <a:normAutofit/>
          </a:bodyPr>
          <a:lstStyle/>
          <a:p>
            <a:pPr marL="0" indent="0">
              <a:buNone/>
            </a:pPr>
            <a:endParaRPr lang="en-GB" dirty="0"/>
          </a:p>
          <a:p>
            <a:pPr marL="514350" indent="-514350">
              <a:buFont typeface="+mj-lt"/>
              <a:buAutoNum type="arabicPeriod"/>
            </a:pPr>
            <a:r>
              <a:rPr lang="en-GB" dirty="0" smtClean="0"/>
              <a:t>PREFERNCE TO DIVIDENDS</a:t>
            </a:r>
          </a:p>
          <a:p>
            <a:pPr marL="514350" indent="-514350">
              <a:buFont typeface="+mj-lt"/>
              <a:buAutoNum type="arabicPeriod"/>
            </a:pPr>
            <a:r>
              <a:rPr lang="en-GB" dirty="0" smtClean="0"/>
              <a:t>PREFERNCE TO ASSETS</a:t>
            </a:r>
          </a:p>
          <a:p>
            <a:pPr marL="514350" indent="-514350">
              <a:buFont typeface="+mj-lt"/>
              <a:buAutoNum type="arabicPeriod"/>
            </a:pPr>
            <a:r>
              <a:rPr lang="en-GB" dirty="0" smtClean="0"/>
              <a:t>BASICALLY A FIXED RETURN</a:t>
            </a:r>
          </a:p>
          <a:p>
            <a:pPr marL="514350" indent="-514350">
              <a:buFont typeface="+mj-lt"/>
              <a:buAutoNum type="arabicPeriod"/>
            </a:pPr>
            <a:r>
              <a:rPr lang="en-GB" dirty="0" smtClean="0"/>
              <a:t>INDEFINITE LIFE</a:t>
            </a:r>
          </a:p>
          <a:p>
            <a:pPr marL="514350" indent="-514350">
              <a:buFont typeface="+mj-lt"/>
              <a:buAutoNum type="arabicPeriod"/>
            </a:pPr>
            <a:r>
              <a:rPr lang="en-GB" dirty="0" smtClean="0"/>
              <a:t>USUALLY NONVOTING</a:t>
            </a:r>
          </a:p>
          <a:p>
            <a:pPr marL="514350" indent="-514350">
              <a:buFont typeface="+mj-lt"/>
              <a:buAutoNum type="arabicPeriod"/>
            </a:pPr>
            <a:r>
              <a:rPr lang="en-GB" dirty="0" smtClean="0"/>
              <a:t>CUMULATIVE DIVIDENDS</a:t>
            </a:r>
          </a:p>
          <a:p>
            <a:endParaRPr lang="en-GB" dirty="0"/>
          </a:p>
        </p:txBody>
      </p:sp>
    </p:spTree>
    <p:extLst>
      <p:ext uri="{BB962C8B-B14F-4D97-AF65-F5344CB8AC3E}">
        <p14:creationId xmlns:p14="http://schemas.microsoft.com/office/powerpoint/2010/main" xmlns="" val="2792478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FINANCIAL MARKETS &amp; INSTITUTIONS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TWO MAIN TYPES OF FINANCIAL MARKETS ARE:</a:t>
            </a:r>
          </a:p>
          <a:p>
            <a:endParaRPr lang="en-GB" dirty="0"/>
          </a:p>
          <a:p>
            <a:pPr marL="514350" indent="-514350">
              <a:buFont typeface="+mj-lt"/>
              <a:buAutoNum type="arabicPeriod"/>
            </a:pPr>
            <a:r>
              <a:rPr lang="en-GB" dirty="0" smtClean="0"/>
              <a:t>MONEY MARKET</a:t>
            </a:r>
          </a:p>
          <a:p>
            <a:pPr marL="514350" indent="-514350">
              <a:buFont typeface="+mj-lt"/>
              <a:buAutoNum type="arabicPeriod"/>
            </a:pPr>
            <a:endParaRPr lang="en-GB" dirty="0"/>
          </a:p>
          <a:p>
            <a:pPr marL="514350" indent="-514350">
              <a:buFont typeface="+mj-lt"/>
              <a:buAutoNum type="arabicPeriod"/>
            </a:pPr>
            <a:r>
              <a:rPr lang="en-GB" dirty="0" smtClean="0"/>
              <a:t>CAPITAL MARKET</a:t>
            </a:r>
            <a:endParaRPr lang="en-GB" dirty="0"/>
          </a:p>
        </p:txBody>
      </p:sp>
    </p:spTree>
    <p:extLst>
      <p:ext uri="{BB962C8B-B14F-4D97-AF65-F5344CB8AC3E}">
        <p14:creationId xmlns:p14="http://schemas.microsoft.com/office/powerpoint/2010/main" xmlns="" val="22277290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MARKET</a:t>
            </a:r>
            <a:endParaRPr lang="en-GB" dirty="0"/>
          </a:p>
        </p:txBody>
      </p:sp>
      <p:sp>
        <p:nvSpPr>
          <p:cNvPr id="3" name="Content Placeholder 2"/>
          <p:cNvSpPr>
            <a:spLocks noGrp="1"/>
          </p:cNvSpPr>
          <p:nvPr>
            <p:ph idx="1"/>
          </p:nvPr>
        </p:nvSpPr>
        <p:spPr/>
        <p:txBody>
          <a:bodyPr>
            <a:normAutofit lnSpcReduction="10000"/>
          </a:bodyPr>
          <a:lstStyle/>
          <a:p>
            <a:r>
              <a:rPr lang="en-GB" dirty="0" smtClean="0"/>
              <a:t>IS THE MARKET FOR SECURITIES, WHERE COMPANIES AND GOVT CAN RAISE LONG-TERM FUNDS</a:t>
            </a:r>
          </a:p>
          <a:p>
            <a:endParaRPr lang="en-GB" dirty="0"/>
          </a:p>
          <a:p>
            <a:r>
              <a:rPr lang="en-GB" dirty="0" smtClean="0"/>
              <a:t>IT IS MARKET IN WHICH MONEY IS LENT FOR PERIOD LONGER THAN A YEAR</a:t>
            </a:r>
          </a:p>
          <a:p>
            <a:endParaRPr lang="en-GB" dirty="0"/>
          </a:p>
          <a:p>
            <a:r>
              <a:rPr lang="en-GB" dirty="0" smtClean="0"/>
              <a:t>THE CAPITAL MARKET INCLUDES THE STOCK MARKET AND THE BOND MARKET</a:t>
            </a:r>
            <a:endParaRPr lang="en-GB" dirty="0"/>
          </a:p>
        </p:txBody>
      </p:sp>
    </p:spTree>
    <p:extLst>
      <p:ext uri="{BB962C8B-B14F-4D97-AF65-F5344CB8AC3E}">
        <p14:creationId xmlns:p14="http://schemas.microsoft.com/office/powerpoint/2010/main" xmlns="" val="8897626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MARKET</a:t>
            </a:r>
            <a:endParaRPr lang="en-GB" dirty="0"/>
          </a:p>
        </p:txBody>
      </p:sp>
      <p:sp>
        <p:nvSpPr>
          <p:cNvPr id="3" name="Content Placeholder 2"/>
          <p:cNvSpPr>
            <a:spLocks noGrp="1"/>
          </p:cNvSpPr>
          <p:nvPr>
            <p:ph idx="1"/>
          </p:nvPr>
        </p:nvSpPr>
        <p:spPr/>
        <p:txBody>
          <a:bodyPr/>
          <a:lstStyle/>
          <a:p>
            <a:pPr marL="0" indent="0">
              <a:buNone/>
            </a:pPr>
            <a:endParaRPr lang="en-GB" dirty="0"/>
          </a:p>
          <a:p>
            <a:pPr marL="0" indent="0">
              <a:buNone/>
            </a:pPr>
            <a:r>
              <a:rPr lang="en-GB" dirty="0" smtClean="0"/>
              <a:t>    THE CAPITAL MARKET CONSISTS OF THE </a:t>
            </a:r>
          </a:p>
          <a:p>
            <a:pPr marL="0" indent="0">
              <a:buNone/>
            </a:pPr>
            <a:r>
              <a:rPr lang="en-GB" dirty="0"/>
              <a:t> </a:t>
            </a:r>
            <a:r>
              <a:rPr lang="en-GB" dirty="0" smtClean="0"/>
              <a:t>   </a:t>
            </a:r>
          </a:p>
          <a:p>
            <a:pPr marL="514350" indent="-514350">
              <a:buFont typeface="+mj-lt"/>
              <a:buAutoNum type="arabicPeriod"/>
            </a:pPr>
            <a:r>
              <a:rPr lang="en-GB" dirty="0"/>
              <a:t> </a:t>
            </a:r>
            <a:r>
              <a:rPr lang="en-GB" dirty="0" smtClean="0"/>
              <a:t>    PRIMARY MARKET AND </a:t>
            </a:r>
          </a:p>
          <a:p>
            <a:pPr marL="0" indent="0">
              <a:buNone/>
            </a:pPr>
            <a:r>
              <a:rPr lang="en-GB" dirty="0"/>
              <a:t> </a:t>
            </a:r>
            <a:r>
              <a:rPr lang="en-GB" dirty="0" smtClean="0"/>
              <a:t>  </a:t>
            </a:r>
          </a:p>
          <a:p>
            <a:pPr marL="0" indent="0">
              <a:buNone/>
            </a:pPr>
            <a:r>
              <a:rPr lang="en-GB" dirty="0" smtClean="0"/>
              <a:t>2.      SECONDARY MARKET</a:t>
            </a:r>
          </a:p>
          <a:p>
            <a:endParaRPr lang="en-GB" dirty="0"/>
          </a:p>
          <a:p>
            <a:endParaRPr lang="en-GB" dirty="0"/>
          </a:p>
        </p:txBody>
      </p:sp>
    </p:spTree>
    <p:extLst>
      <p:ext uri="{BB962C8B-B14F-4D97-AF65-F5344CB8AC3E}">
        <p14:creationId xmlns:p14="http://schemas.microsoft.com/office/powerpoint/2010/main" xmlns="" val="2017229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MARKET</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PRIMARY MARKET</a:t>
            </a:r>
          </a:p>
          <a:p>
            <a:endParaRPr lang="en-GB" dirty="0"/>
          </a:p>
          <a:p>
            <a:r>
              <a:rPr lang="en-GB" dirty="0" smtClean="0"/>
              <a:t>THE PRIMARY MARKETS ARE WHERE NEW STOCK AND BONDS ISSUES ARE SOLD (UNDERWRITING) TO INVESTORS.</a:t>
            </a:r>
          </a:p>
          <a:p>
            <a:endParaRPr lang="en-GB" dirty="0"/>
          </a:p>
          <a:p>
            <a:r>
              <a:rPr lang="en-GB" dirty="0" smtClean="0"/>
              <a:t>THIS IS ALSO CALLED INITIAL PUBLIC OFFERING (IPO)</a:t>
            </a:r>
            <a:endParaRPr lang="en-GB" dirty="0"/>
          </a:p>
        </p:txBody>
      </p:sp>
    </p:spTree>
    <p:extLst>
      <p:ext uri="{BB962C8B-B14F-4D97-AF65-F5344CB8AC3E}">
        <p14:creationId xmlns:p14="http://schemas.microsoft.com/office/powerpoint/2010/main" xmlns="" val="5382720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a:t>PRIMARY MARKET</a:t>
            </a:r>
          </a:p>
          <a:p>
            <a:endParaRPr lang="en-GB" dirty="0" smtClean="0"/>
          </a:p>
          <a:p>
            <a:r>
              <a:rPr lang="en-GB" dirty="0" smtClean="0"/>
              <a:t>A PRIMARY ISSUE IS THE OFFERING OF SHARES OR BONDS THAT HAVE NEVER BEEN PREVIOUSLY ISSUED.</a:t>
            </a:r>
          </a:p>
          <a:p>
            <a:endParaRPr lang="en-GB" dirty="0"/>
          </a:p>
          <a:p>
            <a:r>
              <a:rPr lang="en-GB" dirty="0" smtClean="0"/>
              <a:t>THE OFFERING MAY BE MADE IN TWO WAYS</a:t>
            </a:r>
          </a:p>
          <a:p>
            <a:pPr marL="514350" indent="-514350">
              <a:buFont typeface="+mj-lt"/>
              <a:buAutoNum type="arabicPeriod"/>
            </a:pPr>
            <a:r>
              <a:rPr lang="en-GB" dirty="0" smtClean="0"/>
              <a:t>DIRECT PLACEMENT</a:t>
            </a:r>
          </a:p>
          <a:p>
            <a:pPr marL="514350" indent="-514350">
              <a:buFont typeface="+mj-lt"/>
              <a:buAutoNum type="arabicPeriod"/>
            </a:pPr>
            <a:r>
              <a:rPr lang="en-GB" dirty="0" smtClean="0"/>
              <a:t>UNDERWRITTEN PLACEMENT</a:t>
            </a:r>
            <a:endParaRPr lang="en-GB" dirty="0"/>
          </a:p>
        </p:txBody>
      </p:sp>
    </p:spTree>
    <p:extLst>
      <p:ext uri="{BB962C8B-B14F-4D97-AF65-F5344CB8AC3E}">
        <p14:creationId xmlns:p14="http://schemas.microsoft.com/office/powerpoint/2010/main" xmlns="" val="1064877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a:t>PRIMARY </a:t>
            </a:r>
            <a:r>
              <a:rPr lang="en-GB" b="1" u="sng" dirty="0" smtClean="0"/>
              <a:t>MARKET</a:t>
            </a:r>
          </a:p>
          <a:p>
            <a:pPr marL="0" indent="0">
              <a:buNone/>
            </a:pPr>
            <a:endParaRPr lang="en-GB" b="1" u="sng" dirty="0"/>
          </a:p>
          <a:p>
            <a:r>
              <a:rPr lang="en-GB" dirty="0" smtClean="0"/>
              <a:t>DIRECT PLACEMENT, A BOND OR SHARE ISSUE MAY BE PLACED DIRECTLY WITH THE INDIVIDUALS OR COMPANY WHO WILL OWN THE SECURITIES</a:t>
            </a:r>
            <a:endParaRPr lang="en-GB" dirty="0"/>
          </a:p>
          <a:p>
            <a:endParaRPr lang="en-GB" dirty="0"/>
          </a:p>
        </p:txBody>
      </p:sp>
    </p:spTree>
    <p:extLst>
      <p:ext uri="{BB962C8B-B14F-4D97-AF65-F5344CB8AC3E}">
        <p14:creationId xmlns:p14="http://schemas.microsoft.com/office/powerpoint/2010/main" xmlns="" val="3843643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a:t>PRIMARY MARKET</a:t>
            </a:r>
          </a:p>
          <a:p>
            <a:endParaRPr lang="en-GB" dirty="0" smtClean="0"/>
          </a:p>
          <a:p>
            <a:r>
              <a:rPr lang="en-GB" dirty="0" smtClean="0"/>
              <a:t>UNDERWRITTEN PLACEMENT, AN OFFERING MAY BE MADE BY A CORPORATION THROUGH AN INVESTMENT BANKER, A PRINCIPAL WHO ACTS AS THE MIDDLEMAN BETWEEN THE ISSUER AND THE PUBLIC.</a:t>
            </a:r>
          </a:p>
          <a:p>
            <a:pPr marL="0" indent="0">
              <a:buNone/>
            </a:pPr>
            <a:endParaRPr lang="en-GB" dirty="0"/>
          </a:p>
        </p:txBody>
      </p:sp>
    </p:spTree>
    <p:extLst>
      <p:ext uri="{BB962C8B-B14F-4D97-AF65-F5344CB8AC3E}">
        <p14:creationId xmlns:p14="http://schemas.microsoft.com/office/powerpoint/2010/main" xmlns="" val="1609753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MARKET</a:t>
            </a:r>
            <a:endParaRPr lang="en-GB" dirty="0"/>
          </a:p>
        </p:txBody>
      </p:sp>
      <p:sp>
        <p:nvSpPr>
          <p:cNvPr id="3" name="Content Placeholder 2"/>
          <p:cNvSpPr>
            <a:spLocks noGrp="1"/>
          </p:cNvSpPr>
          <p:nvPr>
            <p:ph idx="1"/>
          </p:nvPr>
        </p:nvSpPr>
        <p:spPr/>
        <p:txBody>
          <a:bodyPr/>
          <a:lstStyle/>
          <a:p>
            <a:endParaRPr lang="en-GB" dirty="0" smtClean="0"/>
          </a:p>
          <a:p>
            <a:endParaRPr lang="en-GB" dirty="0" smtClean="0"/>
          </a:p>
          <a:p>
            <a:endParaRPr lang="en-GB" dirty="0"/>
          </a:p>
          <a:p>
            <a:r>
              <a:rPr lang="en-GB" dirty="0" smtClean="0"/>
              <a:t>WHAT IS UNDERWRITING MEAN?</a:t>
            </a:r>
            <a:endParaRPr lang="en-GB" dirty="0"/>
          </a:p>
        </p:txBody>
      </p:sp>
    </p:spTree>
    <p:extLst>
      <p:ext uri="{BB962C8B-B14F-4D97-AF65-F5344CB8AC3E}">
        <p14:creationId xmlns:p14="http://schemas.microsoft.com/office/powerpoint/2010/main" xmlns="" val="3963543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MARKET</a:t>
            </a:r>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dirty="0" smtClean="0"/>
              <a:t>WHAT IS INITIAL PUBLIC OFFERING MEAN (IPO)?</a:t>
            </a:r>
            <a:endParaRPr lang="en-GB" dirty="0"/>
          </a:p>
        </p:txBody>
      </p:sp>
    </p:spTree>
    <p:extLst>
      <p:ext uri="{BB962C8B-B14F-4D97-AF65-F5344CB8AC3E}">
        <p14:creationId xmlns:p14="http://schemas.microsoft.com/office/powerpoint/2010/main" xmlns="" val="3260402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                             </a:t>
            </a:r>
            <a:r>
              <a:rPr lang="en-GB" b="1" u="sng" dirty="0" smtClean="0"/>
              <a:t>UNDERWRITING</a:t>
            </a:r>
            <a:endParaRPr lang="en-GB" dirty="0"/>
          </a:p>
          <a:p>
            <a:r>
              <a:rPr lang="en-GB" dirty="0" smtClean="0"/>
              <a:t>IN THIS ROLE, THE INVESTMENT BANKER IS AN UNDERWRITER OF THE OFFERING, WHO BRINGS TOGETHER A GROUP OF OTHER INVESTMENT BANKERS TO UNDERWRITE OR PURCHASE THE ENTIRE OFFERING.</a:t>
            </a:r>
          </a:p>
          <a:p>
            <a:endParaRPr lang="en-GB" dirty="0" smtClean="0"/>
          </a:p>
          <a:p>
            <a:r>
              <a:rPr lang="en-GB" dirty="0" smtClean="0"/>
              <a:t>ONCE THE UNDERWRITING SYNDICATE HAS MADE THE PURCHASE, IT WILL RESELL THE SHARES TO A VARIETY OF INDIVIDUALS AND INSTITUTIONS THROUGH THE MECHANISMS OF THE OVER-THE-COUNTER MARKET</a:t>
            </a:r>
            <a:endParaRPr lang="en-GB" dirty="0"/>
          </a:p>
          <a:p>
            <a:endParaRPr lang="en-GB" dirty="0"/>
          </a:p>
        </p:txBody>
      </p:sp>
    </p:spTree>
    <p:extLst>
      <p:ext uri="{BB962C8B-B14F-4D97-AF65-F5344CB8AC3E}">
        <p14:creationId xmlns:p14="http://schemas.microsoft.com/office/powerpoint/2010/main" xmlns="" val="1353086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SECONDARY MARKETS</a:t>
            </a:r>
          </a:p>
          <a:p>
            <a:r>
              <a:rPr lang="en-GB" dirty="0" smtClean="0"/>
              <a:t>SHARES THAT HAVE BEEN PREVIOUSLY ISSUED ARE TRADED IN THE DIFFERENT SECONDARY MARKETS, WHICH INCLUDE THE ORGANIZED EXCHANGES AND OVER-THE-COUNTER MARKET</a:t>
            </a:r>
            <a:endParaRPr lang="en-GB" dirty="0"/>
          </a:p>
        </p:txBody>
      </p:sp>
    </p:spTree>
    <p:extLst>
      <p:ext uri="{BB962C8B-B14F-4D97-AF65-F5344CB8AC3E}">
        <p14:creationId xmlns:p14="http://schemas.microsoft.com/office/powerpoint/2010/main" xmlns="" val="2382393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a:t>SECONDARY MARKETS</a:t>
            </a:r>
          </a:p>
          <a:p>
            <a:pPr marL="0" indent="0">
              <a:buNone/>
            </a:pPr>
            <a:endParaRPr lang="en-GB" dirty="0" smtClean="0"/>
          </a:p>
          <a:p>
            <a:pPr marL="0" indent="0">
              <a:buNone/>
            </a:pPr>
            <a:r>
              <a:rPr lang="en-GB" dirty="0" smtClean="0"/>
              <a:t>THE TRADING IS AIDED BY</a:t>
            </a:r>
          </a:p>
          <a:p>
            <a:pPr marL="514350" indent="-514350">
              <a:buFont typeface="+mj-lt"/>
              <a:buAutoNum type="arabicPeriod"/>
            </a:pPr>
            <a:r>
              <a:rPr lang="en-GB" dirty="0" smtClean="0"/>
              <a:t> DEALERS </a:t>
            </a:r>
          </a:p>
          <a:p>
            <a:pPr marL="514350" indent="-514350">
              <a:buFont typeface="+mj-lt"/>
              <a:buAutoNum type="arabicPeriod"/>
            </a:pPr>
            <a:r>
              <a:rPr lang="en-GB" dirty="0" smtClean="0"/>
              <a:t> BROKERS</a:t>
            </a:r>
          </a:p>
          <a:p>
            <a:endParaRPr lang="en-GB" dirty="0"/>
          </a:p>
          <a:p>
            <a:r>
              <a:rPr lang="en-GB" dirty="0" smtClean="0"/>
              <a:t>DEALERS ACT AS PRINCIPALS AND BUY FOR THEIR OWN ACCOUNTS AND SELL SHARES FROM THEIR OWN INVENTORIES</a:t>
            </a:r>
            <a:endParaRPr lang="en-GB" dirty="0"/>
          </a:p>
        </p:txBody>
      </p:sp>
    </p:spTree>
    <p:extLst>
      <p:ext uri="{BB962C8B-B14F-4D97-AF65-F5344CB8AC3E}">
        <p14:creationId xmlns:p14="http://schemas.microsoft.com/office/powerpoint/2010/main" xmlns="" val="38475332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                              </a:t>
            </a:r>
            <a:r>
              <a:rPr lang="en-GB" b="1" u="sng" dirty="0" smtClean="0"/>
              <a:t>SECONDARY </a:t>
            </a:r>
            <a:r>
              <a:rPr lang="en-GB" b="1" u="sng" dirty="0"/>
              <a:t>MARKETS</a:t>
            </a:r>
          </a:p>
          <a:p>
            <a:pPr marL="0" indent="0">
              <a:buNone/>
            </a:pPr>
            <a:endParaRPr lang="en-GB" dirty="0" smtClean="0"/>
          </a:p>
          <a:p>
            <a:r>
              <a:rPr lang="en-GB" dirty="0" smtClean="0"/>
              <a:t>BROKERS DO NOT BUY OR SELL FROM THEIR OWN INVENTORY OF SECURITIES. THEY ACT AS AGENTS FOR OTHERS AND RECEIVE A COMMISSION FOR ASSISTING A TRANSACTION</a:t>
            </a:r>
          </a:p>
          <a:p>
            <a:endParaRPr lang="en-GB" dirty="0"/>
          </a:p>
          <a:p>
            <a:r>
              <a:rPr lang="en-GB" dirty="0" smtClean="0"/>
              <a:t>THE SAME FIRM OR INDIVIDUAL MAY ACT AS EITHER A BROKER OR A DEALER AT DIFFERENT TIMES AND IN DIFFERENT TRANSACTIONS IN THE SECONDARY MARKETS, AS LONG AS DISCLOSING THIS CAPACITY TO THE CUSTOMER</a:t>
            </a:r>
            <a:endParaRPr lang="en-GB" dirty="0"/>
          </a:p>
        </p:txBody>
      </p:sp>
    </p:spTree>
    <p:extLst>
      <p:ext uri="{BB962C8B-B14F-4D97-AF65-F5344CB8AC3E}">
        <p14:creationId xmlns:p14="http://schemas.microsoft.com/office/powerpoint/2010/main" xmlns="" val="1361284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r>
              <a:rPr lang="en-GB" dirty="0"/>
              <a:t> </a:t>
            </a:r>
            <a:r>
              <a:rPr lang="en-GB" b="1" u="sng" dirty="0"/>
              <a:t>SECONDARY </a:t>
            </a:r>
            <a:r>
              <a:rPr lang="en-GB" b="1" u="sng" dirty="0" smtClean="0"/>
              <a:t>MARKETS</a:t>
            </a:r>
          </a:p>
          <a:p>
            <a:endParaRPr lang="en-GB" b="1" u="sng" dirty="0"/>
          </a:p>
          <a:p>
            <a:r>
              <a:rPr lang="en-GB" dirty="0" smtClean="0"/>
              <a:t>OVER-THE-COUNTER MARKET</a:t>
            </a:r>
          </a:p>
          <a:p>
            <a:r>
              <a:rPr lang="en-GB" dirty="0" smtClean="0"/>
              <a:t>IA AN INFORMALLY ORGANIZED GROUPING OF BROKERS AND DEALERS FROM ALL OVER THE COUNTRY. IT HANDLES BOTH PRIMARY ISSUES AND SECONDARY TRANSACTIONS AND IS THE LARGEST SECURITIES MARKET</a:t>
            </a:r>
            <a:endParaRPr lang="en-GB" dirty="0"/>
          </a:p>
        </p:txBody>
      </p:sp>
    </p:spTree>
    <p:extLst>
      <p:ext uri="{BB962C8B-B14F-4D97-AF65-F5344CB8AC3E}">
        <p14:creationId xmlns:p14="http://schemas.microsoft.com/office/powerpoint/2010/main" xmlns="" val="934694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r>
              <a:rPr lang="en-GB" b="1" u="sng" dirty="0"/>
              <a:t>SECONDARY MARKETS</a:t>
            </a:r>
          </a:p>
          <a:p>
            <a:endParaRPr lang="en-GB" dirty="0" smtClean="0"/>
          </a:p>
          <a:p>
            <a:r>
              <a:rPr lang="en-GB" dirty="0" smtClean="0"/>
              <a:t>IT HANDLES ALL CORPORATE SECURITIES AND VIRTUALLY ALL GOVERNMENT BONDS</a:t>
            </a:r>
          </a:p>
          <a:p>
            <a:r>
              <a:rPr lang="en-GB" dirty="0" smtClean="0"/>
              <a:t>OTC MARKET IS A NEGOTIATED MARKET, BECAUSE PRICES ARE ESTABLISHED BY INDIVIDUAL BARGAINING BETWEEN BUYERS AND SELLERS</a:t>
            </a:r>
            <a:endParaRPr lang="en-GB" dirty="0"/>
          </a:p>
        </p:txBody>
      </p:sp>
    </p:spTree>
    <p:extLst>
      <p:ext uri="{BB962C8B-B14F-4D97-AF65-F5344CB8AC3E}">
        <p14:creationId xmlns:p14="http://schemas.microsoft.com/office/powerpoint/2010/main" xmlns="" val="3499928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lnSpcReduction="10000"/>
          </a:bodyPr>
          <a:lstStyle/>
          <a:p>
            <a:r>
              <a:rPr lang="en-GB" b="1" u="sng" dirty="0"/>
              <a:t>SECONDARY MARKETS</a:t>
            </a:r>
          </a:p>
          <a:p>
            <a:endParaRPr lang="en-GB" dirty="0" smtClean="0"/>
          </a:p>
          <a:p>
            <a:r>
              <a:rPr lang="en-GB" dirty="0" smtClean="0"/>
              <a:t>NORMALLY, A CUSTOMER WORKS THROUGH A BROKER TO LOCATE A DEALER WHO IS ALWAYS PREPARED EITHER TO BUY OR SELL A CERTAIN STOCK OR BOND. THESE DEALERS MAKE A MARKET FOR THE SPECIFIC SECURITY.</a:t>
            </a:r>
          </a:p>
          <a:p>
            <a:r>
              <a:rPr lang="en-GB" dirty="0" smtClean="0"/>
              <a:t>EXAMPLE: DEALER WHO MAKES A MARKET FOR THE COMMON STOCK OF ANGRO LTD</a:t>
            </a:r>
            <a:endParaRPr lang="en-GB" dirty="0"/>
          </a:p>
        </p:txBody>
      </p:sp>
    </p:spTree>
    <p:extLst>
      <p:ext uri="{BB962C8B-B14F-4D97-AF65-F5344CB8AC3E}">
        <p14:creationId xmlns:p14="http://schemas.microsoft.com/office/powerpoint/2010/main" xmlns="" val="24679950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92500" lnSpcReduction="10000"/>
          </a:bodyPr>
          <a:lstStyle/>
          <a:p>
            <a:r>
              <a:rPr lang="en-GB" b="1" dirty="0" smtClean="0"/>
              <a:t>                   </a:t>
            </a:r>
            <a:r>
              <a:rPr lang="en-GB" b="1" u="sng" dirty="0" smtClean="0"/>
              <a:t>SECONDARY MARKETS</a:t>
            </a:r>
            <a:endParaRPr lang="en-GB" b="1" u="sng" dirty="0"/>
          </a:p>
          <a:p>
            <a:pPr marL="0" indent="0">
              <a:buNone/>
            </a:pPr>
            <a:endParaRPr lang="en-GB" dirty="0" smtClean="0"/>
          </a:p>
          <a:p>
            <a:pPr marL="0" indent="0">
              <a:buNone/>
            </a:pPr>
            <a:r>
              <a:rPr lang="en-GB" dirty="0" smtClean="0"/>
              <a:t>                            STOCK EXCHANGES</a:t>
            </a:r>
          </a:p>
          <a:p>
            <a:pPr marL="0" indent="0">
              <a:buNone/>
            </a:pPr>
            <a:endParaRPr lang="en-GB" dirty="0" smtClean="0"/>
          </a:p>
          <a:p>
            <a:r>
              <a:rPr lang="en-GB" dirty="0" smtClean="0"/>
              <a:t>IN ADDITION TO THE OVER-THE-COUNTER MARKET, CORPORATE SECURITIES CAN BE TRADED ON THE VARIOUS STOCK EXCHANGES.</a:t>
            </a:r>
          </a:p>
          <a:p>
            <a:endParaRPr lang="en-GB" dirty="0"/>
          </a:p>
          <a:p>
            <a:r>
              <a:rPr lang="en-GB" dirty="0" smtClean="0"/>
              <a:t>WHAT IS STOCK EXCHANGE?</a:t>
            </a:r>
            <a:endParaRPr lang="en-GB" dirty="0"/>
          </a:p>
        </p:txBody>
      </p:sp>
    </p:spTree>
    <p:extLst>
      <p:ext uri="{BB962C8B-B14F-4D97-AF65-F5344CB8AC3E}">
        <p14:creationId xmlns:p14="http://schemas.microsoft.com/office/powerpoint/2010/main" xmlns="" val="1409111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normAutofit fontScale="92500"/>
          </a:bodyPr>
          <a:lstStyle/>
          <a:p>
            <a:endParaRPr lang="en-GB" dirty="0" smtClean="0"/>
          </a:p>
          <a:p>
            <a:r>
              <a:rPr lang="en-GB" dirty="0" smtClean="0"/>
              <a:t>A STOCK EXCHANGE IS A CENTRAL LOCATION WHERE MEMBERS MAY BUY OR SELL SECURITIES.</a:t>
            </a:r>
          </a:p>
          <a:p>
            <a:r>
              <a:rPr lang="en-GB" dirty="0" smtClean="0"/>
              <a:t>STOCK AND BONDS MAY BE LISTED BY COMPANIES SEEKING GREATER MARKETABILITY OF THE STOCK AND GREATER LIQUIDITY FOR SHAREHOLDERS, WHO MY, THROUGH THEIR BROKERS, BRING THE STOCKS TO THE EXCHANGE TO BE TRADED</a:t>
            </a:r>
            <a:endParaRPr lang="en-GB" dirty="0"/>
          </a:p>
        </p:txBody>
      </p:sp>
    </p:spTree>
    <p:extLst>
      <p:ext uri="{BB962C8B-B14F-4D97-AF65-F5344CB8AC3E}">
        <p14:creationId xmlns:p14="http://schemas.microsoft.com/office/powerpoint/2010/main" xmlns="" val="3134662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endParaRPr lang="en-GB" dirty="0" smtClean="0"/>
          </a:p>
          <a:p>
            <a:r>
              <a:rPr lang="en-GB" dirty="0" smtClean="0"/>
              <a:t>IF A COMPANY NEEDS TO RAISE FUNDS FOR THE LOMG-TERM, IT CAN ACCESS THE CAPITAL MARKETS; THIS IS A MARKET ON WHICH THE FOLLOWING ARE TRADED:</a:t>
            </a:r>
          </a:p>
          <a:p>
            <a:endParaRPr lang="en-GB" dirty="0"/>
          </a:p>
        </p:txBody>
      </p:sp>
    </p:spTree>
    <p:extLst>
      <p:ext uri="{BB962C8B-B14F-4D97-AF65-F5344CB8AC3E}">
        <p14:creationId xmlns:p14="http://schemas.microsoft.com/office/powerpoint/2010/main" xmlns="" val="10798970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JUNK BONDS (UNSECURED)</a:t>
            </a:r>
          </a:p>
          <a:p>
            <a:pPr marL="514350" indent="-514350">
              <a:buFont typeface="+mj-lt"/>
              <a:buAutoNum type="arabicPeriod"/>
            </a:pPr>
            <a:r>
              <a:rPr lang="en-GB" dirty="0" smtClean="0"/>
              <a:t>DEBENTURES / LOAN NOTES </a:t>
            </a:r>
          </a:p>
          <a:p>
            <a:pPr marL="514350" indent="-514350">
              <a:buFont typeface="+mj-lt"/>
              <a:buAutoNum type="arabicPeriod"/>
            </a:pPr>
            <a:r>
              <a:rPr lang="en-GB" dirty="0" smtClean="0"/>
              <a:t>SHARES TRADED ON THE MAIN STOCK MARKET</a:t>
            </a:r>
          </a:p>
          <a:p>
            <a:pPr marL="514350" indent="-514350">
              <a:buFont typeface="+mj-lt"/>
              <a:buAutoNum type="arabicPeriod"/>
            </a:pPr>
            <a:r>
              <a:rPr lang="en-GB" dirty="0" smtClean="0"/>
              <a:t>SHARES IN ALTERNATIVE INVESTMENT MARKET – WHAT IS ALTERNATIVE MARKET?</a:t>
            </a:r>
            <a:endParaRPr lang="en-GB" dirty="0"/>
          </a:p>
        </p:txBody>
      </p:sp>
    </p:spTree>
    <p:extLst>
      <p:ext uri="{BB962C8B-B14F-4D97-AF65-F5344CB8AC3E}">
        <p14:creationId xmlns:p14="http://schemas.microsoft.com/office/powerpoint/2010/main" xmlns="" val="20355911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EUROMARKETS</a:t>
            </a:r>
          </a:p>
          <a:p>
            <a:endParaRPr lang="en-GB" dirty="0"/>
          </a:p>
          <a:p>
            <a:r>
              <a:rPr lang="en-GB" dirty="0" smtClean="0"/>
              <a:t>IN RECENT YEARS A STRONG MARKET HAS BUILT UP WHICH ALLOWS LARGE COMPANIES WITH EXCELLENT CREDIT RATINGS TO RAISE FINANCE IN A FOREIGN CURRENCY</a:t>
            </a:r>
            <a:endParaRPr lang="en-GB" dirty="0"/>
          </a:p>
        </p:txBody>
      </p:sp>
    </p:spTree>
    <p:extLst>
      <p:ext uri="{BB962C8B-B14F-4D97-AF65-F5344CB8AC3E}">
        <p14:creationId xmlns:p14="http://schemas.microsoft.com/office/powerpoint/2010/main" xmlns="" val="2627833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EUROMARKETS</a:t>
            </a:r>
            <a:endParaRPr lang="en-GB" b="1" u="sng" dirty="0"/>
          </a:p>
          <a:p>
            <a:pPr marL="0" indent="0">
              <a:buNone/>
            </a:pPr>
            <a:endParaRPr lang="en-GB" dirty="0"/>
          </a:p>
          <a:p>
            <a:r>
              <a:rPr lang="en-GB" dirty="0" smtClean="0"/>
              <a:t>THIS MARKET IS ORGANISED BY INTERNATIONAL COMMERCIAL BANKS. THIS MARKET IS MUCH BIGGER THAN THE MARKET FOR DOMESTIC BONDS / DEBENTURES</a:t>
            </a:r>
            <a:endParaRPr lang="en-GB" dirty="0"/>
          </a:p>
        </p:txBody>
      </p:sp>
    </p:spTree>
    <p:extLst>
      <p:ext uri="{BB962C8B-B14F-4D97-AF65-F5344CB8AC3E}">
        <p14:creationId xmlns:p14="http://schemas.microsoft.com/office/powerpoint/2010/main" xmlns="" val="33654326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EUROMARKETS – KEY FEATURES</a:t>
            </a:r>
          </a:p>
          <a:p>
            <a:endParaRPr lang="en-GB" dirty="0"/>
          </a:p>
          <a:p>
            <a:r>
              <a:rPr lang="en-GB" dirty="0" smtClean="0"/>
              <a:t>CHEAP DEBT FINANCE: CAN BE SOLD BY INVESTORS, AND A WIDE POOL OF INVESTORS SHARE THE RISK</a:t>
            </a:r>
            <a:endParaRPr lang="en-GB" dirty="0"/>
          </a:p>
          <a:p>
            <a:endParaRPr lang="en-GB" dirty="0"/>
          </a:p>
        </p:txBody>
      </p:sp>
    </p:spTree>
    <p:extLst>
      <p:ext uri="{BB962C8B-B14F-4D97-AF65-F5344CB8AC3E}">
        <p14:creationId xmlns:p14="http://schemas.microsoft.com/office/powerpoint/2010/main" xmlns="" val="42947090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EUROMARKETS – KEY FEATURES</a:t>
            </a:r>
            <a:endParaRPr lang="en-GB" b="1" u="sng" dirty="0"/>
          </a:p>
          <a:p>
            <a:endParaRPr lang="en-GB" dirty="0" smtClean="0"/>
          </a:p>
          <a:p>
            <a:r>
              <a:rPr lang="en-GB" dirty="0" smtClean="0"/>
              <a:t>UNSECURED OR NO COVENANTS:</a:t>
            </a:r>
          </a:p>
          <a:p>
            <a:r>
              <a:rPr lang="en-GB" dirty="0" smtClean="0"/>
              <a:t>ONLY ISSUED BY LARGE COMPANIES WITH AN EXCELLENT CREDIT RATING</a:t>
            </a:r>
            <a:endParaRPr lang="en-GB" dirty="0"/>
          </a:p>
        </p:txBody>
      </p:sp>
    </p:spTree>
    <p:extLst>
      <p:ext uri="{BB962C8B-B14F-4D97-AF65-F5344CB8AC3E}">
        <p14:creationId xmlns:p14="http://schemas.microsoft.com/office/powerpoint/2010/main" xmlns="" val="14071361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MARKET</a:t>
            </a:r>
          </a:p>
        </p:txBody>
      </p:sp>
      <p:sp>
        <p:nvSpPr>
          <p:cNvPr id="3" name="Content Placeholder 2"/>
          <p:cNvSpPr>
            <a:spLocks noGrp="1"/>
          </p:cNvSpPr>
          <p:nvPr>
            <p:ph idx="1"/>
          </p:nvPr>
        </p:nvSpPr>
        <p:spPr/>
        <p:txBody>
          <a:bodyPr/>
          <a:lstStyle/>
          <a:p>
            <a:pPr marL="0" indent="0">
              <a:buNone/>
            </a:pPr>
            <a:r>
              <a:rPr lang="en-GB" dirty="0" smtClean="0"/>
              <a:t>               </a:t>
            </a:r>
            <a:r>
              <a:rPr lang="en-GB" b="1" u="sng" dirty="0"/>
              <a:t>EUROMARKETS – KEY FEATURES</a:t>
            </a:r>
          </a:p>
          <a:p>
            <a:endParaRPr lang="en-GB" dirty="0"/>
          </a:p>
          <a:p>
            <a:endParaRPr lang="en-GB" dirty="0" smtClean="0"/>
          </a:p>
          <a:p>
            <a:r>
              <a:rPr lang="en-GB" dirty="0" smtClean="0"/>
              <a:t>LONG-TERM DEBT IN A FOREIGN CURRENCY:</a:t>
            </a:r>
          </a:p>
          <a:p>
            <a:pPr marL="0" indent="0">
              <a:buNone/>
            </a:pPr>
            <a:r>
              <a:rPr lang="en-GB" dirty="0" smtClean="0"/>
              <a:t>TYPICALLY 5-15 YEARS, NORMALLY IN EUROS OR DOLLARS BUT POSSIBLE IN ANY CURRENCY</a:t>
            </a:r>
            <a:endParaRPr lang="en-GB" dirty="0"/>
          </a:p>
        </p:txBody>
      </p:sp>
    </p:spTree>
    <p:extLst>
      <p:ext uri="{BB962C8B-B14F-4D97-AF65-F5344CB8AC3E}">
        <p14:creationId xmlns:p14="http://schemas.microsoft.com/office/powerpoint/2010/main" xmlns="" val="5205130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a:t>
            </a:r>
            <a:r>
              <a:rPr lang="en-GB" dirty="0" smtClean="0"/>
              <a:t>MARKET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REGULATION OF THE SECURITIES MARKET</a:t>
            </a:r>
          </a:p>
          <a:p>
            <a:r>
              <a:rPr lang="en-GB" dirty="0" smtClean="0"/>
              <a:t>THE SECURITIES MARKETS IN ANY COUNTRY ARE CAREFULLY REGULATED TO ENSURE THAT INDIVIDUAL INVESTORS ARE TREATED HONESTLY AND FAIRLY</a:t>
            </a:r>
          </a:p>
          <a:p>
            <a:endParaRPr lang="en-GB" dirty="0"/>
          </a:p>
          <a:p>
            <a:r>
              <a:rPr lang="en-GB" dirty="0" smtClean="0"/>
              <a:t>IN PAKISTN THE SECURITY EXCHANGE COMMISSION OF PAKISTAN  IS THE MAIN REGULATORY BODY</a:t>
            </a:r>
            <a:endParaRPr lang="en-GB" dirty="0"/>
          </a:p>
        </p:txBody>
      </p:sp>
    </p:spTree>
    <p:extLst>
      <p:ext uri="{BB962C8B-B14F-4D97-AF65-F5344CB8AC3E}">
        <p14:creationId xmlns:p14="http://schemas.microsoft.com/office/powerpoint/2010/main" xmlns="" val="37212394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r>
              <a:rPr lang="en-GB" dirty="0" smtClean="0"/>
              <a:t>CAPITAL STRUCTURE IS THE COMPOSITION OF DEBT AND EQUITY SECURITIES THAT COMPRISE A FIRM’S FINANCING OF ITS ASSETS.</a:t>
            </a:r>
          </a:p>
          <a:p>
            <a:r>
              <a:rPr lang="en-GB" dirty="0" smtClean="0"/>
              <a:t>BOTH DEBT AND EQUITY SECURITIES ARE USED IN MOST LARGE CORPORATIONS.</a:t>
            </a:r>
          </a:p>
          <a:p>
            <a:endParaRPr lang="en-GB" dirty="0"/>
          </a:p>
        </p:txBody>
      </p:sp>
    </p:spTree>
    <p:extLst>
      <p:ext uri="{BB962C8B-B14F-4D97-AF65-F5344CB8AC3E}">
        <p14:creationId xmlns:p14="http://schemas.microsoft.com/office/powerpoint/2010/main" xmlns="" val="2208323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CAPITAL STRUCTURE</a:t>
            </a:r>
          </a:p>
        </p:txBody>
      </p:sp>
      <p:sp>
        <p:nvSpPr>
          <p:cNvPr id="3" name="Content Placeholder 2"/>
          <p:cNvSpPr>
            <a:spLocks noGrp="1"/>
          </p:cNvSpPr>
          <p:nvPr>
            <p:ph idx="1"/>
          </p:nvPr>
        </p:nvSpPr>
        <p:spPr/>
        <p:txBody>
          <a:bodyPr/>
          <a:lstStyle/>
          <a:p>
            <a:endParaRPr lang="en-GB" dirty="0" smtClean="0"/>
          </a:p>
          <a:p>
            <a:r>
              <a:rPr lang="en-GB" dirty="0" smtClean="0"/>
              <a:t>THE CHOICE OF THE AMOUNT OF DEBT AND EQUITY IS MADE AFTER A COMPARISION OF CERTAIN CHARACTERISTICS OF EACH KIND OF SECURITY, OF INTERNAL FACTORS RELATED TO THE FIRM’S OPERATIONS, AND OF EXTERNAL FACTORS THAT CAN AFFECT THE FIRM</a:t>
            </a:r>
            <a:endParaRPr lang="en-GB" dirty="0"/>
          </a:p>
        </p:txBody>
      </p:sp>
    </p:spTree>
    <p:extLst>
      <p:ext uri="{BB962C8B-B14F-4D97-AF65-F5344CB8AC3E}">
        <p14:creationId xmlns:p14="http://schemas.microsoft.com/office/powerpoint/2010/main" xmlns="" val="1231260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TotalTime>
  <Words>995</Words>
  <Application>Microsoft Office PowerPoint</Application>
  <PresentationFormat>On-screen Show (4:3)</PresentationFormat>
  <Paragraphs>161</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RECAP LAST LECTURE 5</vt:lpstr>
      <vt:lpstr>FINANCIAL SECURITIES &amp; MARKETS</vt:lpstr>
      <vt:lpstr>FINANCIAL SECURITIES</vt:lpstr>
      <vt:lpstr>MOST IMPORTANT FEATURES PF PREFERRED STOCK </vt:lpstr>
      <vt:lpstr>FINANCIAL MARKETS &amp; INSTITUTIONS</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CAPITAL MARKET</vt:lpstr>
      <vt:lpstr> CAPITAL MARKET</vt:lpstr>
      <vt:lpstr>CAPITAL MARKET</vt:lpstr>
      <vt:lpstr>CAPITAL MARKET</vt:lpstr>
      <vt:lpstr>CAPITAL MARKET</vt:lpstr>
      <vt:lpstr>CAPITAL STRUCTURE</vt:lpstr>
      <vt:lpstr>CAPITAL STRUCTURE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NTS</cp:lastModifiedBy>
  <cp:revision>29</cp:revision>
  <dcterms:created xsi:type="dcterms:W3CDTF">2013-05-02T06:14:21Z</dcterms:created>
  <dcterms:modified xsi:type="dcterms:W3CDTF">2013-05-08T09:23:24Z</dcterms:modified>
</cp:coreProperties>
</file>