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90" r:id="rId4"/>
    <p:sldId id="291" r:id="rId5"/>
    <p:sldId id="292" r:id="rId6"/>
    <p:sldId id="293" r:id="rId7"/>
    <p:sldId id="288"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E59AD52-3514-4321-9D66-DABCCECD4D05}" type="datetimeFigureOut">
              <a:rPr lang="en-GB" smtClean="0"/>
              <a:pPr/>
              <a:t>02/05/2013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3991530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E59AD52-3514-4321-9D66-DABCCECD4D05}" type="datetimeFigureOut">
              <a:rPr lang="en-GB" smtClean="0"/>
              <a:pPr/>
              <a:t>02/05/2013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846754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59AD52-3514-4321-9D66-DABCCECD4D05}" type="datetimeFigureOut">
              <a:rPr lang="en-GB" smtClean="0"/>
              <a:pPr/>
              <a:t>02/05/2013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2135603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E59AD52-3514-4321-9D66-DABCCECD4D05}" type="datetimeFigureOut">
              <a:rPr lang="en-GB" smtClean="0"/>
              <a:pPr/>
              <a:t>02/05/2013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1222593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E59AD52-3514-4321-9D66-DABCCECD4D05}" type="datetimeFigureOut">
              <a:rPr lang="en-GB" smtClean="0"/>
              <a:pPr/>
              <a:t>02/05/2013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569509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E59AD52-3514-4321-9D66-DABCCECD4D05}" type="datetimeFigureOut">
              <a:rPr lang="en-GB" smtClean="0"/>
              <a:pPr/>
              <a:t>02/05/2013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1647408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59AD52-3514-4321-9D66-DABCCECD4D05}" type="datetimeFigureOut">
              <a:rPr lang="en-GB" smtClean="0"/>
              <a:pPr/>
              <a:t>02/05/2013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1872682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59AD52-3514-4321-9D66-DABCCECD4D05}" type="datetimeFigureOut">
              <a:rPr lang="en-GB" smtClean="0"/>
              <a:pPr/>
              <a:t>02/05/2013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1608701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59AD52-3514-4321-9D66-DABCCECD4D05}" type="datetimeFigureOut">
              <a:rPr lang="en-GB" smtClean="0"/>
              <a:pPr/>
              <a:t>02/05/2013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2905071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E59AD52-3514-4321-9D66-DABCCECD4D05}" type="datetimeFigureOut">
              <a:rPr lang="en-GB" smtClean="0"/>
              <a:pPr/>
              <a:t>02/05/2013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1456993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E59AD52-3514-4321-9D66-DABCCECD4D05}" type="datetimeFigureOut">
              <a:rPr lang="en-GB" smtClean="0"/>
              <a:pPr/>
              <a:t>02/05/2013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2062086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9AD52-3514-4321-9D66-DABCCECD4D05}" type="datetimeFigureOut">
              <a:rPr lang="en-GB" smtClean="0"/>
              <a:pPr/>
              <a:t>02/05/2013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2315117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RECAP LAST CLASS</a:t>
            </a:r>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24743887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DEBENTURE</a:t>
            </a:r>
          </a:p>
          <a:p>
            <a:pPr marL="0" indent="0">
              <a:buNone/>
            </a:pPr>
            <a:endParaRPr lang="en-GB" dirty="0"/>
          </a:p>
          <a:p>
            <a:r>
              <a:rPr lang="en-GB" dirty="0" smtClean="0"/>
              <a:t>A DEBENTURE ALSO CALLED A NOTE IS AN UNSECURED CORPORATE BOND OR A CORPORATE BOND THAT DOES NOT HAVE A CERTAIN LINE OF INCOME OR EQUIPMENT TO GUARANTEE REPAYMENT OF PRINCIPAL UPON THE BOND’S MATURITY</a:t>
            </a:r>
            <a:endParaRPr lang="en-GB" dirty="0"/>
          </a:p>
        </p:txBody>
      </p:sp>
    </p:spTree>
    <p:extLst>
      <p:ext uri="{BB962C8B-B14F-4D97-AF65-F5344CB8AC3E}">
        <p14:creationId xmlns:p14="http://schemas.microsoft.com/office/powerpoint/2010/main" xmlns="" val="28767583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DEBENTURE</a:t>
            </a:r>
          </a:p>
          <a:p>
            <a:r>
              <a:rPr lang="en-GB" dirty="0" smtClean="0"/>
              <a:t>ARE MEDIUM TO LONG-TERM DEBT INSTRUMENT USED BY LARGE COMPANIES TO OBTAIN FUNDS</a:t>
            </a:r>
          </a:p>
          <a:p>
            <a:r>
              <a:rPr lang="en-GB" dirty="0" smtClean="0"/>
              <a:t>A CORPORATION RECEIVES AN ADVANTAGE WHEN IT ISUES DEBENTURES (AS OPPOSED TO ISSUING SECURED CORPORATE BONDS) BECAUSE IT MEANS THAT THE COMPANY DOES NOT HAVE TO SET ASIDE CERTAIN ASSETS OR INCOME IN ORDER TO GUARANTEE AGAINST ITS DEFAULT IN PAYING BACK THE PRINCIPAL AT MATURITY</a:t>
            </a:r>
          </a:p>
          <a:p>
            <a:endParaRPr lang="en-GB" dirty="0"/>
          </a:p>
        </p:txBody>
      </p:sp>
    </p:spTree>
    <p:extLst>
      <p:ext uri="{BB962C8B-B14F-4D97-AF65-F5344CB8AC3E}">
        <p14:creationId xmlns:p14="http://schemas.microsoft.com/office/powerpoint/2010/main" xmlns="" val="32291959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DEBENTURE</a:t>
            </a:r>
          </a:p>
          <a:p>
            <a:r>
              <a:rPr lang="en-GB" dirty="0" smtClean="0"/>
              <a:t>DEBENTURES ARE GENERALLY FREELY TRANSFERABLE BY THE DEBENTURE HOLDER</a:t>
            </a:r>
          </a:p>
          <a:p>
            <a:endParaRPr lang="en-GB" dirty="0"/>
          </a:p>
          <a:p>
            <a:r>
              <a:rPr lang="en-GB" dirty="0" smtClean="0"/>
              <a:t>DEBENTURE HOLDERS HAVE NO VOTING RIGHTS AND INTEREST GIVEN TO THEM IS A CHARGE AGAINST PROFIT IN COMPANY’S FS</a:t>
            </a:r>
          </a:p>
          <a:p>
            <a:endParaRPr lang="en-GB" dirty="0"/>
          </a:p>
        </p:txBody>
      </p:sp>
    </p:spTree>
    <p:extLst>
      <p:ext uri="{BB962C8B-B14F-4D97-AF65-F5344CB8AC3E}">
        <p14:creationId xmlns:p14="http://schemas.microsoft.com/office/powerpoint/2010/main" xmlns="" val="26795089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DEBENTURE</a:t>
            </a:r>
          </a:p>
          <a:p>
            <a:pPr marL="0" indent="0">
              <a:buNone/>
            </a:pPr>
            <a:endParaRPr lang="en-GB" dirty="0"/>
          </a:p>
          <a:p>
            <a:r>
              <a:rPr lang="en-GB" dirty="0" smtClean="0"/>
              <a:t>WHERE REPAYMENT IS SECURED BY A CHARGE OVERLAND THE DOCUMENT IS CALLED A ‘MORTGAGE’</a:t>
            </a:r>
          </a:p>
          <a:p>
            <a:endParaRPr lang="en-GB" dirty="0"/>
          </a:p>
          <a:p>
            <a:r>
              <a:rPr lang="en-GB" dirty="0" smtClean="0"/>
              <a:t>WHERE REPAYMENT IS SECURED BY A CHARGE OTHER ASSETS OF THE COMPANY THE DOCUMENT IS CALLED A ‘DEBENTURE’</a:t>
            </a:r>
            <a:endParaRPr lang="en-GB" dirty="0"/>
          </a:p>
        </p:txBody>
      </p:sp>
    </p:spTree>
    <p:extLst>
      <p:ext uri="{BB962C8B-B14F-4D97-AF65-F5344CB8AC3E}">
        <p14:creationId xmlns:p14="http://schemas.microsoft.com/office/powerpoint/2010/main" xmlns="" val="30065243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DEBENTURE</a:t>
            </a:r>
          </a:p>
          <a:p>
            <a:pPr marL="0" indent="0">
              <a:buNone/>
            </a:pPr>
            <a:endParaRPr lang="en-GB" dirty="0"/>
          </a:p>
          <a:p>
            <a:pPr algn="just"/>
            <a:r>
              <a:rPr lang="en-GB" dirty="0" smtClean="0"/>
              <a:t>WHERE NO SECURITY IS INVOLVED, THE DOCUMENT IS CALLED A ‘NOTE’ OR</a:t>
            </a:r>
          </a:p>
          <a:p>
            <a:pPr algn="just"/>
            <a:r>
              <a:rPr lang="en-GB" dirty="0" smtClean="0"/>
              <a:t>‘UNSECURED DEPOSIT NOTE’</a:t>
            </a:r>
          </a:p>
          <a:p>
            <a:endParaRPr lang="en-GB" dirty="0"/>
          </a:p>
        </p:txBody>
      </p:sp>
    </p:spTree>
    <p:extLst>
      <p:ext uri="{BB962C8B-B14F-4D97-AF65-F5344CB8AC3E}">
        <p14:creationId xmlns:p14="http://schemas.microsoft.com/office/powerpoint/2010/main" xmlns="" val="36534552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SECURITIES</a:t>
            </a:r>
            <a:endParaRPr lang="en-GB" dirty="0"/>
          </a:p>
        </p:txBody>
      </p:sp>
      <p:sp>
        <p:nvSpPr>
          <p:cNvPr id="3" name="Content Placeholder 2"/>
          <p:cNvSpPr>
            <a:spLocks noGrp="1"/>
          </p:cNvSpPr>
          <p:nvPr>
            <p:ph idx="1"/>
          </p:nvPr>
        </p:nvSpPr>
        <p:spPr/>
        <p:txBody>
          <a:bodyPr/>
          <a:lstStyle/>
          <a:p>
            <a:endParaRPr lang="en-GB" dirty="0" smtClean="0"/>
          </a:p>
          <a:p>
            <a:pPr marL="514350" indent="-514350">
              <a:buFont typeface="+mj-lt"/>
              <a:buAutoNum type="arabicPeriod"/>
            </a:pPr>
            <a:r>
              <a:rPr lang="en-GB" dirty="0" smtClean="0"/>
              <a:t>PREFERRED STOCK</a:t>
            </a:r>
          </a:p>
          <a:p>
            <a:pPr marL="514350" indent="-514350">
              <a:buFont typeface="+mj-lt"/>
              <a:buAutoNum type="arabicPeriod"/>
            </a:pPr>
            <a:endParaRPr lang="en-GB" dirty="0" smtClean="0"/>
          </a:p>
          <a:p>
            <a:pPr marL="514350" indent="-514350">
              <a:buFont typeface="+mj-lt"/>
              <a:buAutoNum type="arabicPeriod"/>
            </a:pPr>
            <a:r>
              <a:rPr lang="en-GB" dirty="0" smtClean="0"/>
              <a:t>COMMON STOCK</a:t>
            </a:r>
            <a:endParaRPr lang="en-GB" dirty="0"/>
          </a:p>
        </p:txBody>
      </p:sp>
    </p:spTree>
    <p:extLst>
      <p:ext uri="{BB962C8B-B14F-4D97-AF65-F5344CB8AC3E}">
        <p14:creationId xmlns:p14="http://schemas.microsoft.com/office/powerpoint/2010/main" xmlns="" val="21250518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PREFERRED STOCK</a:t>
            </a:r>
            <a:br>
              <a:rPr lang="en-GB" dirty="0" smtClean="0"/>
            </a:br>
            <a:endParaRPr lang="en-GB" dirty="0"/>
          </a:p>
        </p:txBody>
      </p:sp>
      <p:sp>
        <p:nvSpPr>
          <p:cNvPr id="3" name="Content Placeholder 2"/>
          <p:cNvSpPr>
            <a:spLocks noGrp="1"/>
          </p:cNvSpPr>
          <p:nvPr>
            <p:ph idx="1"/>
          </p:nvPr>
        </p:nvSpPr>
        <p:spPr/>
        <p:txBody>
          <a:bodyPr/>
          <a:lstStyle/>
          <a:p>
            <a:pPr marL="0" indent="0">
              <a:buNone/>
            </a:pPr>
            <a:r>
              <a:rPr lang="en-GB" dirty="0" smtClean="0"/>
              <a:t>                         </a:t>
            </a:r>
          </a:p>
          <a:p>
            <a:pPr marL="0" indent="0">
              <a:buNone/>
            </a:pPr>
            <a:endParaRPr lang="en-GB" dirty="0" smtClean="0"/>
          </a:p>
          <a:p>
            <a:r>
              <a:rPr lang="en-GB" dirty="0" smtClean="0"/>
              <a:t>A PREFERRED STOCK IS A FORM OF EQUITY SECURITY. IT COMBINES FEATURES OF BOTH DEBT AND COMMON STOCK</a:t>
            </a:r>
          </a:p>
          <a:p>
            <a:endParaRPr lang="en-GB" dirty="0"/>
          </a:p>
          <a:p>
            <a:endParaRPr lang="en-GB" dirty="0"/>
          </a:p>
        </p:txBody>
      </p:sp>
    </p:spTree>
    <p:extLst>
      <p:ext uri="{BB962C8B-B14F-4D97-AF65-F5344CB8AC3E}">
        <p14:creationId xmlns:p14="http://schemas.microsoft.com/office/powerpoint/2010/main" xmlns="" val="17563275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Autofit/>
          </a:bodyPr>
          <a:lstStyle/>
          <a:p>
            <a:r>
              <a:rPr lang="en-GB" sz="2800" dirty="0" smtClean="0"/>
              <a:t>MOST IMPORTANT FEATURES PF PREFERRED STOCK</a:t>
            </a:r>
            <a:br>
              <a:rPr lang="en-GB" sz="2800" dirty="0" smtClean="0"/>
            </a:br>
            <a:endParaRPr lang="en-GB" sz="2800" dirty="0"/>
          </a:p>
        </p:txBody>
      </p:sp>
      <p:sp>
        <p:nvSpPr>
          <p:cNvPr id="3" name="Content Placeholder 2"/>
          <p:cNvSpPr>
            <a:spLocks noGrp="1"/>
          </p:cNvSpPr>
          <p:nvPr>
            <p:ph idx="1"/>
          </p:nvPr>
        </p:nvSpPr>
        <p:spPr/>
        <p:txBody>
          <a:bodyPr>
            <a:normAutofit/>
          </a:bodyPr>
          <a:lstStyle/>
          <a:p>
            <a:pPr marL="0" indent="0">
              <a:buNone/>
            </a:pPr>
            <a:endParaRPr lang="en-GB" dirty="0"/>
          </a:p>
          <a:p>
            <a:pPr marL="514350" indent="-514350">
              <a:buFont typeface="+mj-lt"/>
              <a:buAutoNum type="arabicPeriod"/>
            </a:pPr>
            <a:r>
              <a:rPr lang="en-GB" dirty="0" smtClean="0"/>
              <a:t>PREFERNCE TO DIVIDENDS</a:t>
            </a:r>
          </a:p>
          <a:p>
            <a:pPr marL="514350" indent="-514350">
              <a:buFont typeface="+mj-lt"/>
              <a:buAutoNum type="arabicPeriod"/>
            </a:pPr>
            <a:r>
              <a:rPr lang="en-GB" dirty="0" smtClean="0"/>
              <a:t>PREFERNCE TO ASSETS</a:t>
            </a:r>
          </a:p>
          <a:p>
            <a:pPr marL="514350" indent="-514350">
              <a:buFont typeface="+mj-lt"/>
              <a:buAutoNum type="arabicPeriod"/>
            </a:pPr>
            <a:r>
              <a:rPr lang="en-GB" dirty="0" smtClean="0"/>
              <a:t>BASICALLY A FIXED RETURN</a:t>
            </a:r>
          </a:p>
          <a:p>
            <a:pPr marL="514350" indent="-514350">
              <a:buFont typeface="+mj-lt"/>
              <a:buAutoNum type="arabicPeriod"/>
            </a:pPr>
            <a:r>
              <a:rPr lang="en-GB" dirty="0" smtClean="0"/>
              <a:t>INDEFINITE LIFE</a:t>
            </a:r>
          </a:p>
          <a:p>
            <a:pPr marL="514350" indent="-514350">
              <a:buFont typeface="+mj-lt"/>
              <a:buAutoNum type="arabicPeriod"/>
            </a:pPr>
            <a:r>
              <a:rPr lang="en-GB" dirty="0" smtClean="0"/>
              <a:t>USUALLY NONVOTING</a:t>
            </a:r>
          </a:p>
          <a:p>
            <a:pPr marL="514350" indent="-514350">
              <a:buFont typeface="+mj-lt"/>
              <a:buAutoNum type="arabicPeriod"/>
            </a:pPr>
            <a:r>
              <a:rPr lang="en-GB" dirty="0" smtClean="0"/>
              <a:t>CUMULATIVE DIVIDENDS</a:t>
            </a:r>
          </a:p>
          <a:p>
            <a:endParaRPr lang="en-GB" dirty="0"/>
          </a:p>
        </p:txBody>
      </p:sp>
    </p:spTree>
    <p:extLst>
      <p:ext uri="{BB962C8B-B14F-4D97-AF65-F5344CB8AC3E}">
        <p14:creationId xmlns:p14="http://schemas.microsoft.com/office/powerpoint/2010/main" xmlns="" val="27924781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MOST IMPORTANT FEATURES PF PREFERRED STOCK</a:t>
            </a:r>
            <a:br>
              <a:rPr lang="en-GB" sz="2800" dirty="0" smtClean="0"/>
            </a:br>
            <a:endParaRPr lang="en-GB" sz="2800"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PREFERNCE TO DIVIDENDS</a:t>
            </a:r>
          </a:p>
          <a:p>
            <a:r>
              <a:rPr lang="en-GB" dirty="0" smtClean="0"/>
              <a:t>DIVIDENDS MAY BE DECLARED ON PREFERRED STOCK AFTER THE FIRM HAS PAID ITS OPERATING EXPENSES, COVERED ITS INTEREST CHARGES AND PAID THE APPLICABLE TAXES.</a:t>
            </a:r>
          </a:p>
          <a:p>
            <a:endParaRPr lang="en-GB" dirty="0" smtClean="0"/>
          </a:p>
          <a:p>
            <a:r>
              <a:rPr lang="en-GB" dirty="0" smtClean="0"/>
              <a:t>PREFERRED STOCK HAS PERFERENCE OVER COMMON STOCK WHEN DIVIDENDS ARE DISTRIBUTED.</a:t>
            </a:r>
            <a:endParaRPr lang="en-GB" dirty="0"/>
          </a:p>
        </p:txBody>
      </p:sp>
    </p:spTree>
    <p:extLst>
      <p:ext uri="{BB962C8B-B14F-4D97-AF65-F5344CB8AC3E}">
        <p14:creationId xmlns:p14="http://schemas.microsoft.com/office/powerpoint/2010/main" xmlns="" val="40890172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smtClean="0"/>
              <a:t>MOST IMPORTANT FEATURES PF PREFERRED STOCK</a:t>
            </a:r>
            <a:br>
              <a:rPr lang="en-GB" sz="2800" dirty="0" smtClean="0"/>
            </a:br>
            <a:endParaRPr lang="en-GB" sz="2800"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PREFERNCE TO DIVIDENDS</a:t>
            </a:r>
          </a:p>
          <a:p>
            <a:r>
              <a:rPr lang="en-GB" dirty="0" smtClean="0"/>
              <a:t>THE ACTUAL PAYMENT OF THE DIVIDEND IS DISCRETIONARY AND MUST BE DECLARED BY THE BOARD OF DIRECTORS.</a:t>
            </a:r>
          </a:p>
          <a:p>
            <a:r>
              <a:rPr lang="en-GB" dirty="0" smtClean="0"/>
              <a:t>IF THE BOARD DECLINES TO DECLARE A DIVIDEND, IT IS DECLINING TO SHARE THE PROFITS OF THE FIRM WITH THE SHAREHOLDER</a:t>
            </a:r>
          </a:p>
          <a:p>
            <a:endParaRPr lang="en-GB" dirty="0"/>
          </a:p>
        </p:txBody>
      </p:sp>
    </p:spTree>
    <p:extLst>
      <p:ext uri="{BB962C8B-B14F-4D97-AF65-F5344CB8AC3E}">
        <p14:creationId xmlns:p14="http://schemas.microsoft.com/office/powerpoint/2010/main" xmlns="" val="25822676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MOST IMPORTANT FEATURES PF PREFERRED STOCK</a:t>
            </a:r>
            <a:br>
              <a:rPr lang="en-GB" sz="2800" dirty="0" smtClean="0"/>
            </a:br>
            <a:endParaRPr lang="en-GB" sz="2800"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PREFERNCE TO DIVIDENDS</a:t>
            </a:r>
          </a:p>
          <a:p>
            <a:r>
              <a:rPr lang="en-GB" dirty="0" smtClean="0"/>
              <a:t>THUS THE OMISSION OF A DIVIDEND IS NOT THE SAME AS THE DEFAULT ON A DEBT.</a:t>
            </a:r>
          </a:p>
          <a:p>
            <a:endParaRPr lang="en-GB" dirty="0"/>
          </a:p>
          <a:p>
            <a:r>
              <a:rPr lang="en-GB" dirty="0" smtClean="0"/>
              <a:t>WHENEVER DIVIDENDS ARE DECLARED, PREFERRED STOCKHOLDERS MUST RECEIVE THEIR DIVIDEND BEFORE A DIVIDEND CAN BE PAID TO A COMMON STOCKHOLDERS</a:t>
            </a:r>
          </a:p>
          <a:p>
            <a:endParaRPr lang="en-GB" dirty="0"/>
          </a:p>
        </p:txBody>
      </p:sp>
    </p:spTree>
    <p:extLst>
      <p:ext uri="{BB962C8B-B14F-4D97-AF65-F5344CB8AC3E}">
        <p14:creationId xmlns:p14="http://schemas.microsoft.com/office/powerpoint/2010/main" xmlns="" val="26552903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t>MOST IMPORTANT FEATURES PF PREFERRED STOCK</a:t>
            </a:r>
            <a:br>
              <a:rPr lang="en-GB" sz="2800" b="1" dirty="0" smtClean="0"/>
            </a:br>
            <a:endParaRPr lang="en-GB" sz="2800" b="1"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PREFERNCE TO ASSETS</a:t>
            </a:r>
          </a:p>
          <a:p>
            <a:pPr marL="0" indent="0">
              <a:buNone/>
            </a:pPr>
            <a:r>
              <a:rPr lang="en-GB" dirty="0" smtClean="0"/>
              <a:t>IN THE EVENT OF LIQUIDATION OF THE FIRM, THE PREFERRED SHARE HOLDERS CLAIMS ARE BEFORE THE COMMON SHAREHOLDERS.</a:t>
            </a:r>
          </a:p>
          <a:p>
            <a:pPr marL="0" indent="0">
              <a:buNone/>
            </a:pPr>
            <a:r>
              <a:rPr lang="en-GB" dirty="0" smtClean="0"/>
              <a:t>IN CASE OF LIQUIDATION;</a:t>
            </a:r>
          </a:p>
          <a:p>
            <a:r>
              <a:rPr lang="en-GB" dirty="0" smtClean="0"/>
              <a:t>THE BONDHOLDERS ARE PAID FIRST THEN;</a:t>
            </a:r>
          </a:p>
          <a:p>
            <a:r>
              <a:rPr lang="en-GB" dirty="0" smtClean="0"/>
              <a:t>PREFERRED SHAREHOLDERS</a:t>
            </a:r>
          </a:p>
          <a:p>
            <a:r>
              <a:rPr lang="en-GB" dirty="0" smtClean="0"/>
              <a:t>COMMON STOCKHOLDERS</a:t>
            </a:r>
          </a:p>
          <a:p>
            <a:endParaRPr lang="en-GB" dirty="0"/>
          </a:p>
        </p:txBody>
      </p:sp>
    </p:spTree>
    <p:extLst>
      <p:ext uri="{BB962C8B-B14F-4D97-AF65-F5344CB8AC3E}">
        <p14:creationId xmlns:p14="http://schemas.microsoft.com/office/powerpoint/2010/main" xmlns="" val="15598862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t>MOST IMPORTANT FEATURES PF PREFERRED STOCK</a:t>
            </a:r>
            <a:br>
              <a:rPr lang="en-GB" sz="2800" b="1" dirty="0" smtClean="0"/>
            </a:br>
            <a:endParaRPr lang="en-GB" sz="2800" dirty="0"/>
          </a:p>
        </p:txBody>
      </p:sp>
      <p:sp>
        <p:nvSpPr>
          <p:cNvPr id="3" name="Content Placeholder 2"/>
          <p:cNvSpPr>
            <a:spLocks noGrp="1"/>
          </p:cNvSpPr>
          <p:nvPr>
            <p:ph idx="1"/>
          </p:nvPr>
        </p:nvSpPr>
        <p:spPr/>
        <p:txBody>
          <a:bodyPr/>
          <a:lstStyle/>
          <a:p>
            <a:r>
              <a:rPr lang="en-GB" dirty="0" smtClean="0"/>
              <a:t>JUST BONDHOLDERS CAN RECEIVE ONLY ASSETS EQUAL TO THE FACE VALUE OF THE DEBT</a:t>
            </a:r>
          </a:p>
          <a:p>
            <a:r>
              <a:rPr lang="en-GB" dirty="0" smtClean="0"/>
              <a:t>PREFERRED SHAREHOLDERS CAN RECEIVE ONLY ASSETS EQUAL TO THE PAR VALUE OF THE STOCK</a:t>
            </a:r>
            <a:endParaRPr lang="en-GB" dirty="0"/>
          </a:p>
        </p:txBody>
      </p:sp>
    </p:spTree>
    <p:extLst>
      <p:ext uri="{BB962C8B-B14F-4D97-AF65-F5344CB8AC3E}">
        <p14:creationId xmlns:p14="http://schemas.microsoft.com/office/powerpoint/2010/main" xmlns="" val="35730514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GB" dirty="0" smtClean="0"/>
              <a:t>MOST IMPORTANT FEATURES PF PREFERRED STOCK</a:t>
            </a:r>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effectLst>
                  <a:outerShdw blurRad="38100" dist="38100" dir="2700000" algn="tl">
                    <a:srgbClr val="000000">
                      <a:alpha val="43137"/>
                    </a:srgbClr>
                  </a:outerShdw>
                </a:effectLst>
              </a:rPr>
              <a:t>BASICALLY A FIXED RETURN</a:t>
            </a:r>
          </a:p>
          <a:p>
            <a:pPr marL="0" indent="0">
              <a:buNone/>
            </a:pPr>
            <a:endParaRPr lang="en-GB" dirty="0"/>
          </a:p>
          <a:p>
            <a:r>
              <a:rPr lang="en-GB" dirty="0" smtClean="0"/>
              <a:t>THE MAXIMUM RETURN ON PREFERRED STOCK IS USUALLY LIMITED TO THE STATED DIVIDEND.</a:t>
            </a:r>
          </a:p>
          <a:p>
            <a:endParaRPr lang="en-GB" dirty="0"/>
          </a:p>
          <a:p>
            <a:r>
              <a:rPr lang="en-GB" dirty="0" smtClean="0"/>
              <a:t>IN SOME CASES THE PREFERRED STOCK CONTAINS A PARTICIPATING FEATURE THAT ALLOWS THE HOLDER TO SHARE IN EARNINGS ABOVE SOME SPECFIC POINT</a:t>
            </a:r>
            <a:endParaRPr lang="en-GB" dirty="0"/>
          </a:p>
        </p:txBody>
      </p:sp>
    </p:spTree>
    <p:extLst>
      <p:ext uri="{BB962C8B-B14F-4D97-AF65-F5344CB8AC3E}">
        <p14:creationId xmlns:p14="http://schemas.microsoft.com/office/powerpoint/2010/main" xmlns="" val="34173737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MOST IMPORTANT FEATURES PF PREFERRED STOCK</a:t>
            </a:r>
            <a:br>
              <a:rPr lang="en-GB" dirty="0" smtClean="0"/>
            </a:b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INDIFINITE LIFE</a:t>
            </a:r>
          </a:p>
          <a:p>
            <a:pPr marL="0" indent="0">
              <a:buNone/>
            </a:pPr>
            <a:endParaRPr lang="en-GB" dirty="0"/>
          </a:p>
          <a:p>
            <a:r>
              <a:rPr lang="en-GB" dirty="0" smtClean="0"/>
              <a:t>MOST PREFERRED STOCK ISSUES HAVE NO STATED MATURITY.</a:t>
            </a:r>
          </a:p>
          <a:p>
            <a:endParaRPr lang="en-GB" dirty="0"/>
          </a:p>
          <a:p>
            <a:r>
              <a:rPr lang="en-GB" dirty="0" smtClean="0"/>
              <a:t>AT THE SAME TIME, MOST ISSUES HAVE A CALL FEATURE SIMILAR TO CORPORATE BOND</a:t>
            </a:r>
            <a:endParaRPr lang="en-GB" dirty="0"/>
          </a:p>
        </p:txBody>
      </p:sp>
    </p:spTree>
    <p:extLst>
      <p:ext uri="{BB962C8B-B14F-4D97-AF65-F5344CB8AC3E}">
        <p14:creationId xmlns:p14="http://schemas.microsoft.com/office/powerpoint/2010/main" xmlns="" val="27112344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MOST IMPORTANT FEATURES PF PREFERRED STOCK</a:t>
            </a:r>
            <a:br>
              <a:rPr lang="en-GB" dirty="0" smtClean="0"/>
            </a:b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USUALLY NONVOTING</a:t>
            </a:r>
          </a:p>
          <a:p>
            <a:pPr marL="0" indent="0">
              <a:buNone/>
            </a:pPr>
            <a:endParaRPr lang="en-GB" dirty="0"/>
          </a:p>
          <a:p>
            <a:r>
              <a:rPr lang="en-GB" dirty="0" smtClean="0"/>
              <a:t>MOST PREFERRED STOCK DOES NOT CONTAIN PROVISIONS TO ALLOW ITS HOLDERS TO VOTE OR HAVE OTHER VOICES IN THE MANAGEMENT OF THE FIRM</a:t>
            </a:r>
          </a:p>
          <a:p>
            <a:endParaRPr lang="en-GB" dirty="0"/>
          </a:p>
          <a:p>
            <a:r>
              <a:rPr lang="en-GB" dirty="0" smtClean="0"/>
              <a:t>SOMETIMES AN EXCEPTION IS STATED IN THE STOCK CERTIFICATE</a:t>
            </a:r>
            <a:endParaRPr lang="en-GB" dirty="0"/>
          </a:p>
        </p:txBody>
      </p:sp>
    </p:spTree>
    <p:extLst>
      <p:ext uri="{BB962C8B-B14F-4D97-AF65-F5344CB8AC3E}">
        <p14:creationId xmlns:p14="http://schemas.microsoft.com/office/powerpoint/2010/main" xmlns="" val="26534982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smtClean="0"/>
              <a:t>MOST IMPORTANT FEATURES PF PREFERRED STOCK</a:t>
            </a:r>
            <a:br>
              <a:rPr lang="en-GB" sz="3600" dirty="0" smtClean="0"/>
            </a:br>
            <a:endParaRPr lang="en-GB" sz="3600"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CUMULATIVE DIVIDENDS</a:t>
            </a:r>
          </a:p>
          <a:p>
            <a:pPr marL="0" indent="0">
              <a:buNone/>
            </a:pPr>
            <a:endParaRPr lang="en-GB" dirty="0"/>
          </a:p>
          <a:p>
            <a:r>
              <a:rPr lang="en-GB" dirty="0" smtClean="0"/>
              <a:t>MOST PREFERRED STOCKS HAVE A CUMULATIVE FEATURE THAT REQUIRES UNPAID DIVIDENDS IN ANY ONE YEAR TO BE CARRIED FORWARD TO THE NEXT.</a:t>
            </a:r>
          </a:p>
          <a:p>
            <a:endParaRPr lang="en-GB" dirty="0" smtClean="0"/>
          </a:p>
          <a:p>
            <a:r>
              <a:rPr lang="en-GB" dirty="0" smtClean="0"/>
              <a:t>WHEN THIS HAPPENS, THE PREFERRED DIVIDENDS ARE SAID TO BE IN ARREARS.</a:t>
            </a:r>
            <a:endParaRPr lang="en-GB" dirty="0"/>
          </a:p>
        </p:txBody>
      </p:sp>
    </p:spTree>
    <p:extLst>
      <p:ext uri="{BB962C8B-B14F-4D97-AF65-F5344CB8AC3E}">
        <p14:creationId xmlns:p14="http://schemas.microsoft.com/office/powerpoint/2010/main" xmlns="" val="22289152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COMMON STOCK</a:t>
            </a:r>
            <a:br>
              <a:rPr lang="en-GB" dirty="0" smtClean="0"/>
            </a:br>
            <a:endParaRPr lang="en-GB" dirty="0"/>
          </a:p>
        </p:txBody>
      </p:sp>
      <p:sp>
        <p:nvSpPr>
          <p:cNvPr id="3" name="Content Placeholder 2"/>
          <p:cNvSpPr>
            <a:spLocks noGrp="1"/>
          </p:cNvSpPr>
          <p:nvPr>
            <p:ph idx="1"/>
          </p:nvPr>
        </p:nvSpPr>
        <p:spPr/>
        <p:txBody>
          <a:bodyPr/>
          <a:lstStyle/>
          <a:p>
            <a:pPr marL="0" indent="0">
              <a:buNone/>
            </a:pPr>
            <a:endParaRPr lang="en-GB" dirty="0" smtClean="0"/>
          </a:p>
          <a:p>
            <a:r>
              <a:rPr lang="en-GB" dirty="0" smtClean="0"/>
              <a:t>IS A SECURITY REPRESENTING THE RESIDUAL OWNERSHIP OF A CORPORATION.</a:t>
            </a:r>
          </a:p>
          <a:p>
            <a:endParaRPr lang="en-GB" dirty="0" smtClean="0"/>
          </a:p>
          <a:p>
            <a:r>
              <a:rPr lang="en-GB" dirty="0" smtClean="0"/>
              <a:t>IT GUARANTEES ONLY THE RIGHT TO PARTICIPATE IN SHARING THE EARNINGS OF THE FIRM IF THE FIRM IS PROFITABLE.</a:t>
            </a:r>
          </a:p>
          <a:p>
            <a:pPr marL="0" indent="0">
              <a:buNone/>
            </a:pPr>
            <a:endParaRPr lang="en-GB" dirty="0" smtClean="0"/>
          </a:p>
          <a:p>
            <a:endParaRPr lang="en-GB" dirty="0"/>
          </a:p>
        </p:txBody>
      </p:sp>
    </p:spTree>
    <p:extLst>
      <p:ext uri="{BB962C8B-B14F-4D97-AF65-F5344CB8AC3E}">
        <p14:creationId xmlns:p14="http://schemas.microsoft.com/office/powerpoint/2010/main" xmlns="" val="37381667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COMMON STOCK</a:t>
            </a:r>
            <a:br>
              <a:rPr lang="en-GB" dirty="0" smtClean="0"/>
            </a:br>
            <a:endParaRPr lang="en-GB" dirty="0"/>
          </a:p>
        </p:txBody>
      </p:sp>
      <p:sp>
        <p:nvSpPr>
          <p:cNvPr id="3" name="Content Placeholder 2"/>
          <p:cNvSpPr>
            <a:spLocks noGrp="1"/>
          </p:cNvSpPr>
          <p:nvPr>
            <p:ph idx="1"/>
          </p:nvPr>
        </p:nvSpPr>
        <p:spPr/>
        <p:txBody>
          <a:bodyPr>
            <a:normAutofit fontScale="92500"/>
          </a:bodyPr>
          <a:lstStyle/>
          <a:p>
            <a:pPr marL="0" indent="0">
              <a:buNone/>
            </a:pPr>
            <a:r>
              <a:rPr lang="en-GB" dirty="0" smtClean="0"/>
              <a:t>                    </a:t>
            </a:r>
            <a:endParaRPr lang="en-GB" dirty="0"/>
          </a:p>
          <a:p>
            <a:r>
              <a:rPr lang="en-GB" dirty="0" smtClean="0"/>
              <a:t>COMMON SHAREHOLDERS HAVE THE ADDITIONAL RIGHT TO VOTE AT STOCKHOLDERS MEETINGS ON ISSUES AFFECTING FUNDAMENTAL POLICIES OF THE CORPORATION</a:t>
            </a:r>
          </a:p>
          <a:p>
            <a:endParaRPr lang="en-GB" dirty="0"/>
          </a:p>
          <a:p>
            <a:r>
              <a:rPr lang="en-GB" dirty="0" smtClean="0"/>
              <a:t>ALSO SHAREHOLDERS HAVE THE RIGHT TO ELECT THE MEMBERS OF THE BOARD OF DIRECTORS</a:t>
            </a:r>
          </a:p>
          <a:p>
            <a:endParaRPr lang="en-GB" dirty="0"/>
          </a:p>
        </p:txBody>
      </p:sp>
    </p:spTree>
    <p:extLst>
      <p:ext uri="{BB962C8B-B14F-4D97-AF65-F5344CB8AC3E}">
        <p14:creationId xmlns:p14="http://schemas.microsoft.com/office/powerpoint/2010/main" xmlns="" val="41838583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COMMON STOCK</a:t>
            </a:r>
            <a:endParaRPr lang="en-GB" dirty="0"/>
          </a:p>
        </p:txBody>
      </p:sp>
      <p:sp>
        <p:nvSpPr>
          <p:cNvPr id="3" name="Content Placeholder 2"/>
          <p:cNvSpPr>
            <a:spLocks noGrp="1"/>
          </p:cNvSpPr>
          <p:nvPr>
            <p:ph idx="1"/>
          </p:nvPr>
        </p:nvSpPr>
        <p:spPr/>
        <p:txBody>
          <a:bodyPr/>
          <a:lstStyle/>
          <a:p>
            <a:pPr marL="0" indent="0">
              <a:buNone/>
            </a:pPr>
            <a:r>
              <a:rPr lang="en-GB" dirty="0" smtClean="0"/>
              <a:t>                      </a:t>
            </a:r>
            <a:endParaRPr lang="en-GB" dirty="0"/>
          </a:p>
          <a:p>
            <a:r>
              <a:rPr lang="en-GB" dirty="0" smtClean="0"/>
              <a:t>RIGHT TO INSPECT THE FIRM’S BOOKS ONLY FOR LEGITIMATE PURPOSE OF EVALUATING THE PERFORMANCE OF MANAGEMENT</a:t>
            </a:r>
          </a:p>
          <a:p>
            <a:endParaRPr lang="en-GB" dirty="0"/>
          </a:p>
          <a:p>
            <a:r>
              <a:rPr lang="en-GB" dirty="0" smtClean="0"/>
              <a:t>RIGHT TO OBTAIN A LIST OF THE NAMES AND ADDRESSES OF OTHER SHAREHOLDERS</a:t>
            </a:r>
          </a:p>
          <a:p>
            <a:endParaRPr lang="en-GB" dirty="0"/>
          </a:p>
        </p:txBody>
      </p:sp>
    </p:spTree>
    <p:extLst>
      <p:ext uri="{BB962C8B-B14F-4D97-AF65-F5344CB8AC3E}">
        <p14:creationId xmlns:p14="http://schemas.microsoft.com/office/powerpoint/2010/main" xmlns="" val="17242180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COMMON STOCK</a:t>
            </a:r>
            <a:endParaRPr lang="en-GB" dirty="0"/>
          </a:p>
        </p:txBody>
      </p:sp>
      <p:sp>
        <p:nvSpPr>
          <p:cNvPr id="3" name="Content Placeholder 2"/>
          <p:cNvSpPr>
            <a:spLocks noGrp="1"/>
          </p:cNvSpPr>
          <p:nvPr>
            <p:ph idx="1"/>
          </p:nvPr>
        </p:nvSpPr>
        <p:spPr/>
        <p:txBody>
          <a:bodyPr/>
          <a:lstStyle/>
          <a:p>
            <a:r>
              <a:rPr lang="en-GB" dirty="0" smtClean="0"/>
              <a:t>A FIRM MAY ISSUE MORE THAN ONE CLASS OF COMMON STOCK.</a:t>
            </a:r>
          </a:p>
          <a:p>
            <a:r>
              <a:rPr lang="en-GB" dirty="0" smtClean="0"/>
              <a:t>OFTEN DIVIDED INTO TWO CLASSES USUALLY DESIGNATED AS CLASS A AND CLASS B.</a:t>
            </a:r>
          </a:p>
          <a:p>
            <a:endParaRPr lang="en-GB" dirty="0"/>
          </a:p>
          <a:p>
            <a:r>
              <a:rPr lang="en-GB" dirty="0" smtClean="0"/>
              <a:t>THE HOLDER OF ONE CLASS DO NOT HAVE THE RIGHT TO VOTE ON CORPORATE METTERS EXCEPT IN SPECIFIED SITUATIONS.</a:t>
            </a:r>
            <a:endParaRPr lang="en-GB" dirty="0"/>
          </a:p>
        </p:txBody>
      </p:sp>
    </p:spTree>
    <p:extLst>
      <p:ext uri="{BB962C8B-B14F-4D97-AF65-F5344CB8AC3E}">
        <p14:creationId xmlns:p14="http://schemas.microsoft.com/office/powerpoint/2010/main" xmlns="" val="37084998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COMMON STOCK</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THE FIRM’S COMMON SHAREHOLDERS ARE ENTITLED TO RECEIVE DIVIDENDS, IF AND WHEN THEY ARE DECLARED BY THE BOARD OF DIRECTORS.</a:t>
            </a:r>
          </a:p>
          <a:p>
            <a:endParaRPr lang="en-GB" dirty="0"/>
          </a:p>
          <a:p>
            <a:r>
              <a:rPr lang="en-GB" dirty="0" smtClean="0"/>
              <a:t>BASICALLY, THERE ARE THREE TYPES OF DIVIDENDS;</a:t>
            </a:r>
          </a:p>
          <a:p>
            <a:pPr marL="514350" indent="-514350">
              <a:buFont typeface="+mj-lt"/>
              <a:buAutoNum type="arabicPeriod"/>
            </a:pPr>
            <a:r>
              <a:rPr lang="en-GB" dirty="0" smtClean="0"/>
              <a:t>CASH DIVIDENDS</a:t>
            </a:r>
          </a:p>
          <a:p>
            <a:pPr marL="514350" indent="-514350">
              <a:buFont typeface="+mj-lt"/>
              <a:buAutoNum type="arabicPeriod"/>
            </a:pPr>
            <a:r>
              <a:rPr lang="en-GB" dirty="0" smtClean="0"/>
              <a:t>STOCK DIVIDENDS</a:t>
            </a:r>
          </a:p>
          <a:p>
            <a:pPr marL="514350" indent="-514350">
              <a:buFont typeface="+mj-lt"/>
              <a:buAutoNum type="arabicPeriod"/>
            </a:pPr>
            <a:r>
              <a:rPr lang="en-GB" dirty="0" smtClean="0"/>
              <a:t>PROPERTY DIVIDENDS</a:t>
            </a:r>
            <a:endParaRPr lang="en-GB" dirty="0"/>
          </a:p>
        </p:txBody>
      </p:sp>
    </p:spTree>
    <p:extLst>
      <p:ext uri="{BB962C8B-B14F-4D97-AF65-F5344CB8AC3E}">
        <p14:creationId xmlns:p14="http://schemas.microsoft.com/office/powerpoint/2010/main" xmlns="" val="38529850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COMMON STOCK</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CASH DIVIDENDS</a:t>
            </a:r>
          </a:p>
          <a:p>
            <a:pPr marL="0" indent="0">
              <a:buNone/>
            </a:pPr>
            <a:endParaRPr lang="en-GB" dirty="0" smtClean="0"/>
          </a:p>
          <a:p>
            <a:r>
              <a:rPr lang="en-GB" dirty="0" smtClean="0"/>
              <a:t>THESE ARE THE MOST COMMON FORM AND EXPRESSED IN TERMS OF RS PER SHARE.</a:t>
            </a:r>
          </a:p>
          <a:p>
            <a:pPr marL="0" indent="0">
              <a:buNone/>
            </a:pPr>
            <a:endParaRPr lang="en-GB" dirty="0" smtClean="0"/>
          </a:p>
          <a:p>
            <a:pPr marL="0" indent="0">
              <a:buNone/>
            </a:pPr>
            <a:r>
              <a:rPr lang="en-GB" dirty="0" smtClean="0"/>
              <a:t>EXAMPLE: IF A FIRM DECLARES A DIVIDEND OF RS4 PER SHARE, A SHAREHOLDER WITH 100 SHARES RECEIVE A CHEQUE FOR RS400 AS THE SHARE OF THE CASH DIVIDENDS</a:t>
            </a:r>
          </a:p>
          <a:p>
            <a:endParaRPr lang="en-GB" dirty="0"/>
          </a:p>
        </p:txBody>
      </p:sp>
    </p:spTree>
    <p:extLst>
      <p:ext uri="{BB962C8B-B14F-4D97-AF65-F5344CB8AC3E}">
        <p14:creationId xmlns:p14="http://schemas.microsoft.com/office/powerpoint/2010/main" xmlns="" val="8969263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COMMON STOCK</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STOCK DIVIDENDS</a:t>
            </a:r>
          </a:p>
          <a:p>
            <a:pPr marL="0" indent="0">
              <a:buNone/>
            </a:pPr>
            <a:endParaRPr lang="en-GB" dirty="0"/>
          </a:p>
          <a:p>
            <a:r>
              <a:rPr lang="en-GB" dirty="0" smtClean="0"/>
              <a:t>THESE OCCUR WHEN THE BOARD VOTES TO GIVE EACH SHAREHOLDER ADDITIONAL STOCK ON A PERCENTAGE BASIS.</a:t>
            </a:r>
          </a:p>
          <a:p>
            <a:pPr marL="0" indent="0">
              <a:buNone/>
            </a:pPr>
            <a:r>
              <a:rPr lang="en-GB" dirty="0" smtClean="0"/>
              <a:t>A 5 % STOCK DIVIDEND GIVES 5 SHARES OF THE COMPANY’S STOCK TO AN INVESTOR HOLDING 100 SHARES WHEN THE DIVIDEND IS DECLARED</a:t>
            </a:r>
          </a:p>
          <a:p>
            <a:endParaRPr lang="en-GB" dirty="0"/>
          </a:p>
        </p:txBody>
      </p:sp>
    </p:spTree>
    <p:extLst>
      <p:ext uri="{BB962C8B-B14F-4D97-AF65-F5344CB8AC3E}">
        <p14:creationId xmlns:p14="http://schemas.microsoft.com/office/powerpoint/2010/main" xmlns="" val="9635583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COMMON STOCK</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STOCK DIVIDENDS</a:t>
            </a:r>
          </a:p>
          <a:p>
            <a:pPr marL="0" indent="0">
              <a:buNone/>
            </a:pPr>
            <a:endParaRPr lang="en-GB" dirty="0" smtClean="0"/>
          </a:p>
          <a:p>
            <a:r>
              <a:rPr lang="en-GB" dirty="0" smtClean="0"/>
              <a:t>LESS DESIRABLE THAN CASH BUT MAY BE MORE DESIRABLE THAN NO DIVIDEND AT ALL, PARTICULARLY IF THE MARKET DOES NOT DROP THE PRICE OF THE COMMON STOCK IN RESPONSE TO THE DIVIDEND</a:t>
            </a:r>
          </a:p>
          <a:p>
            <a:endParaRPr lang="en-GB" dirty="0"/>
          </a:p>
        </p:txBody>
      </p:sp>
    </p:spTree>
    <p:extLst>
      <p:ext uri="{BB962C8B-B14F-4D97-AF65-F5344CB8AC3E}">
        <p14:creationId xmlns:p14="http://schemas.microsoft.com/office/powerpoint/2010/main" xmlns="" val="33230452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COMMON STOCK</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PROPERTY DIVIDENDS</a:t>
            </a:r>
          </a:p>
          <a:p>
            <a:pPr marL="0" indent="0">
              <a:buNone/>
            </a:pPr>
            <a:endParaRPr lang="en-GB" dirty="0"/>
          </a:p>
          <a:p>
            <a:pPr algn="just"/>
            <a:r>
              <a:rPr lang="en-GB" dirty="0" smtClean="0"/>
              <a:t>THESE ARE VERY RARE BUT MAY RESULT IN THE DISTRIBUTION OF BONDS, PREFERRED STOCK, STOCK OF OTHER COMPANIES, OTHER SECURITIES OR MERCHANDISE</a:t>
            </a:r>
          </a:p>
          <a:p>
            <a:pPr algn="just"/>
            <a:endParaRPr lang="en-GB" dirty="0"/>
          </a:p>
          <a:p>
            <a:pPr marL="0" indent="0" algn="just">
              <a:buNone/>
            </a:pPr>
            <a:r>
              <a:rPr lang="en-GB" dirty="0" smtClean="0"/>
              <a:t>EXAMPLE: A MERCHANDISE DIVIDEND MIGHT BE THE DISTRIBUTION OF SMALL BOTTLES OF PERFUME BY THE CO MANUFACTURING PERUM</a:t>
            </a:r>
          </a:p>
          <a:p>
            <a:endParaRPr lang="en-GB" dirty="0"/>
          </a:p>
        </p:txBody>
      </p:sp>
    </p:spTree>
    <p:extLst>
      <p:ext uri="{BB962C8B-B14F-4D97-AF65-F5344CB8AC3E}">
        <p14:creationId xmlns:p14="http://schemas.microsoft.com/office/powerpoint/2010/main" xmlns="" val="5001657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FINANCIAL MARKETS &amp; INSTITUTIONS</a:t>
            </a:r>
            <a:endParaRPr lang="en-GB" dirty="0"/>
          </a:p>
        </p:txBody>
      </p:sp>
      <p:sp>
        <p:nvSpPr>
          <p:cNvPr id="3" name="Content Placeholder 2"/>
          <p:cNvSpPr>
            <a:spLocks noGrp="1"/>
          </p:cNvSpPr>
          <p:nvPr>
            <p:ph idx="1"/>
          </p:nvPr>
        </p:nvSpPr>
        <p:spPr/>
        <p:txBody>
          <a:bodyPr/>
          <a:lstStyle/>
          <a:p>
            <a:endParaRPr lang="en-GB" dirty="0" smtClean="0"/>
          </a:p>
          <a:p>
            <a:pPr algn="just"/>
            <a:r>
              <a:rPr lang="en-GB" dirty="0" smtClean="0"/>
              <a:t>WHEN A FIRM IS MAKING ITS FINANCING DECISION IT HAS THE CHOICE OF OBTAINING FINANCE DIRECTLY FROM INVESTORS THROUGH THE FINANCIAL MARKETS OR INDIRECTLY THROUGH FINANCIAL INSTITUTIONS</a:t>
            </a:r>
            <a:endParaRPr lang="en-GB" dirty="0"/>
          </a:p>
        </p:txBody>
      </p:sp>
    </p:spTree>
    <p:extLst>
      <p:ext uri="{BB962C8B-B14F-4D97-AF65-F5344CB8AC3E}">
        <p14:creationId xmlns:p14="http://schemas.microsoft.com/office/powerpoint/2010/main" xmlns="" val="31424023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FINANCIAL MARKETS &amp; INSTITUTIONS</a:t>
            </a:r>
            <a:endParaRPr lang="en-GB" dirty="0"/>
          </a:p>
        </p:txBody>
      </p:sp>
      <p:sp>
        <p:nvSpPr>
          <p:cNvPr id="3" name="Content Placeholder 2"/>
          <p:cNvSpPr>
            <a:spLocks noGrp="1"/>
          </p:cNvSpPr>
          <p:nvPr>
            <p:ph idx="1"/>
          </p:nvPr>
        </p:nvSpPr>
        <p:spPr/>
        <p:txBody>
          <a:bodyPr/>
          <a:lstStyle/>
          <a:p>
            <a:endParaRPr lang="en-GB" dirty="0" smtClean="0"/>
          </a:p>
          <a:p>
            <a:r>
              <a:rPr lang="en-GB" dirty="0" smtClean="0"/>
              <a:t>TWO MAIN TYPES OF FINANCIAL MARKETS ARE:</a:t>
            </a:r>
          </a:p>
          <a:p>
            <a:endParaRPr lang="en-GB" dirty="0"/>
          </a:p>
          <a:p>
            <a:pPr marL="514350" indent="-514350">
              <a:buFont typeface="+mj-lt"/>
              <a:buAutoNum type="arabicPeriod"/>
            </a:pPr>
            <a:r>
              <a:rPr lang="en-GB" dirty="0" smtClean="0"/>
              <a:t>MONEY MARKET</a:t>
            </a:r>
          </a:p>
          <a:p>
            <a:pPr marL="514350" indent="-514350">
              <a:buFont typeface="+mj-lt"/>
              <a:buAutoNum type="arabicPeriod"/>
            </a:pPr>
            <a:endParaRPr lang="en-GB" dirty="0"/>
          </a:p>
          <a:p>
            <a:pPr marL="514350" indent="-514350">
              <a:buFont typeface="+mj-lt"/>
              <a:buAutoNum type="arabicPeriod"/>
            </a:pPr>
            <a:r>
              <a:rPr lang="en-GB" dirty="0" smtClean="0"/>
              <a:t>CAPITAL MARKET</a:t>
            </a:r>
            <a:endParaRPr lang="en-GB" dirty="0"/>
          </a:p>
        </p:txBody>
      </p:sp>
    </p:spTree>
    <p:extLst>
      <p:ext uri="{BB962C8B-B14F-4D97-AF65-F5344CB8AC3E}">
        <p14:creationId xmlns:p14="http://schemas.microsoft.com/office/powerpoint/2010/main" xmlns="" val="22277290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FINANCIAL MARKETS &amp; INSTITUTIONS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MONEY MARKET</a:t>
            </a:r>
          </a:p>
          <a:p>
            <a:pPr marL="0" indent="0">
              <a:buNone/>
            </a:pPr>
            <a:endParaRPr lang="en-GB" dirty="0"/>
          </a:p>
          <a:p>
            <a:r>
              <a:rPr lang="en-GB" dirty="0" smtClean="0"/>
              <a:t>IS USED BY PARTICIPANTS AS A MEANS OF BORROWING AND LENDING IN THE SHORT TERM FROM SEVERAL DAYS TO JUST UNDER A YEAR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xmlns="" val="12408699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FINANCIAL MARKETS &amp; INSTITUTIONS</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t>                                </a:t>
            </a:r>
            <a:r>
              <a:rPr lang="en-GB" b="1" u="sng" dirty="0" smtClean="0"/>
              <a:t>MONEY MARKET</a:t>
            </a:r>
          </a:p>
          <a:p>
            <a:pPr marL="0" indent="0">
              <a:buNone/>
            </a:pPr>
            <a:endParaRPr lang="en-GB" dirty="0"/>
          </a:p>
          <a:p>
            <a:pPr marL="0" indent="0">
              <a:buNone/>
            </a:pPr>
            <a:r>
              <a:rPr lang="en-GB" dirty="0" smtClean="0"/>
              <a:t>IF A COMPANY OR GOVERNMENT NEEDS TO RAISE FUNDS FOR THE SHORT-TERM, THEY CAN ACCESS THE MONEY MARKET AND ISSUE:</a:t>
            </a:r>
          </a:p>
          <a:p>
            <a:pPr marL="514350" indent="-514350">
              <a:buFont typeface="+mj-lt"/>
              <a:buAutoNum type="arabicPeriod"/>
            </a:pPr>
            <a:r>
              <a:rPr lang="en-GB" dirty="0" smtClean="0"/>
              <a:t>TREASURY BILLS (ISSUED BY GOVT)</a:t>
            </a:r>
          </a:p>
          <a:p>
            <a:pPr marL="514350" indent="-514350">
              <a:buFont typeface="+mj-lt"/>
              <a:buAutoNum type="arabicPeriod"/>
            </a:pPr>
            <a:r>
              <a:rPr lang="en-GB" dirty="0" smtClean="0"/>
              <a:t>CERTIFICATES OF DEPOSIT (ISSUED BY FIRMS)</a:t>
            </a:r>
          </a:p>
          <a:p>
            <a:pPr marL="514350" indent="-514350">
              <a:buFont typeface="+mj-lt"/>
              <a:buAutoNum type="arabicPeriod"/>
            </a:pPr>
            <a:r>
              <a:rPr lang="en-GB" dirty="0" smtClean="0"/>
              <a:t>COMMERCIAL PAPER (ISSUED BY FIRMS WITH HIGH CREDIT RATING)</a:t>
            </a:r>
          </a:p>
          <a:p>
            <a:pPr marL="514350" indent="-514350">
              <a:buFont typeface="+mj-lt"/>
              <a:buAutoNum type="arabicPeriod"/>
            </a:pPr>
            <a:r>
              <a:rPr lang="en-GB" dirty="0" smtClean="0"/>
              <a:t>BILL OF EXCHANGE (ISSUED BY FIRM IOU SIGNED BY CUSTOMER)</a:t>
            </a:r>
          </a:p>
          <a:p>
            <a:endParaRPr lang="en-GB" dirty="0"/>
          </a:p>
        </p:txBody>
      </p:sp>
    </p:spTree>
    <p:extLst>
      <p:ext uri="{BB962C8B-B14F-4D97-AF65-F5344CB8AC3E}">
        <p14:creationId xmlns:p14="http://schemas.microsoft.com/office/powerpoint/2010/main" xmlns="" val="18834220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FINANCIAL MARKETS &amp; INSTITUTIONS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MONEY MARKET</a:t>
            </a:r>
          </a:p>
          <a:p>
            <a:pPr marL="0" indent="0">
              <a:buNone/>
            </a:pPr>
            <a:endParaRPr lang="en-GB" dirty="0" smtClean="0"/>
          </a:p>
          <a:p>
            <a:pPr marL="0" indent="0">
              <a:buNone/>
            </a:pPr>
            <a:r>
              <a:rPr lang="en-GB" dirty="0"/>
              <a:t> </a:t>
            </a:r>
            <a:r>
              <a:rPr lang="en-GB" dirty="0" smtClean="0"/>
              <a:t>                         </a:t>
            </a:r>
            <a:r>
              <a:rPr lang="en-GB" b="1" dirty="0" smtClean="0"/>
              <a:t>TREASURY BILL</a:t>
            </a:r>
          </a:p>
          <a:p>
            <a:pPr marL="0" indent="0">
              <a:buNone/>
            </a:pPr>
            <a:endParaRPr lang="en-GB" dirty="0" smtClean="0"/>
          </a:p>
          <a:p>
            <a:pPr marL="0" indent="0">
              <a:buNone/>
            </a:pPr>
            <a:r>
              <a:rPr lang="en-GB" dirty="0" smtClean="0"/>
              <a:t>A NEGOTIABLE DEBT OBLIGATION ISSUED BY THE GOVT AND BACKED BY ITS FULL FAITH AND CREDIT, HAVING A MATURITY OF ONE YEAR OR LESS EXEMPT FROM GOVT AND LOCAL TAXES</a:t>
            </a:r>
          </a:p>
          <a:p>
            <a:endParaRPr lang="en-GB" dirty="0"/>
          </a:p>
        </p:txBody>
      </p:sp>
    </p:spTree>
    <p:extLst>
      <p:ext uri="{BB962C8B-B14F-4D97-AF65-F5344CB8AC3E}">
        <p14:creationId xmlns:p14="http://schemas.microsoft.com/office/powerpoint/2010/main" xmlns="" val="23724848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FINANCIAL MARKETS &amp; INSTITUTIONS</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smtClean="0"/>
              <a:t>			 </a:t>
            </a:r>
            <a:r>
              <a:rPr lang="en-GB" b="1" u="sng" dirty="0" smtClean="0"/>
              <a:t>MONEY MARKET</a:t>
            </a:r>
            <a:r>
              <a:rPr lang="en-GB" dirty="0" smtClean="0"/>
              <a:t>                       </a:t>
            </a:r>
          </a:p>
          <a:p>
            <a:pPr marL="0" indent="0">
              <a:buNone/>
            </a:pPr>
            <a:endParaRPr lang="en-GB" dirty="0" smtClean="0"/>
          </a:p>
          <a:p>
            <a:pPr marL="0" indent="0">
              <a:buNone/>
            </a:pPr>
            <a:r>
              <a:rPr lang="en-GB" dirty="0"/>
              <a:t> </a:t>
            </a:r>
            <a:r>
              <a:rPr lang="en-GB" dirty="0" smtClean="0"/>
              <a:t>                                      </a:t>
            </a:r>
            <a:r>
              <a:rPr lang="en-GB" b="1" dirty="0" smtClean="0"/>
              <a:t>BILL OF EXCHANGE</a:t>
            </a:r>
          </a:p>
          <a:p>
            <a:pPr marL="0" indent="0">
              <a:buNone/>
            </a:pPr>
            <a:endParaRPr lang="en-GB" dirty="0" smtClean="0"/>
          </a:p>
          <a:p>
            <a:r>
              <a:rPr lang="en-GB" dirty="0" smtClean="0"/>
              <a:t>AN UNCONDITIONAL ORDER ISSUED BY A PERSON OR BUSINESS WHICH DIRECTS THE RECIPIENT TO PAY A FIXED SUM OF MONEY TO A THIRD PARTY AT A FUTURE DATE.</a:t>
            </a:r>
          </a:p>
          <a:p>
            <a:r>
              <a:rPr lang="en-GB" dirty="0" smtClean="0"/>
              <a:t>THE FUTURE DATE MAY BE EITHER FIXED OR NEGOTIABLE</a:t>
            </a:r>
          </a:p>
          <a:p>
            <a:r>
              <a:rPr lang="en-GB" dirty="0" smtClean="0"/>
              <a:t>A BILL OF EXCHANGE MUST BE IN WRITING AND SIGNED AND DATED ALSO CALLED DRAFT</a:t>
            </a:r>
            <a:endParaRPr lang="en-GB" dirty="0"/>
          </a:p>
        </p:txBody>
      </p:sp>
    </p:spTree>
    <p:extLst>
      <p:ext uri="{BB962C8B-B14F-4D97-AF65-F5344CB8AC3E}">
        <p14:creationId xmlns:p14="http://schemas.microsoft.com/office/powerpoint/2010/main" xmlns="" val="3029851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TotalTime>
  <Words>1215</Words>
  <Application>Microsoft Office PowerPoint</Application>
  <PresentationFormat>On-screen Show (4:3)</PresentationFormat>
  <Paragraphs>174</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RECAP LAST CLASS</vt:lpstr>
      <vt:lpstr>FINANCIAL SECURITIES &amp; MARKETS</vt:lpstr>
      <vt:lpstr>FINANCIAL SECURITIES &amp; MARKETS</vt:lpstr>
      <vt:lpstr>FINANCIAL SECURITIES &amp; MARKETS</vt:lpstr>
      <vt:lpstr>FINANCIAL SECURITIES &amp; MARKETS</vt:lpstr>
      <vt:lpstr>FINANCIAL SECURITIES &amp; MARKETS</vt:lpstr>
      <vt:lpstr>FINANCIAL SECURITIES</vt:lpstr>
      <vt:lpstr>PREFERRED STOCK </vt:lpstr>
      <vt:lpstr>MOST IMPORTANT FEATURES PF PREFERRED STOCK </vt:lpstr>
      <vt:lpstr>MOST IMPORTANT FEATURES PF PREFERRED STOCK </vt:lpstr>
      <vt:lpstr>MOST IMPORTANT FEATURES PF PREFERRED STOCK </vt:lpstr>
      <vt:lpstr>MOST IMPORTANT FEATURES PF PREFERRED STOCK </vt:lpstr>
      <vt:lpstr>MOST IMPORTANT FEATURES PF PREFERRED STOCK </vt:lpstr>
      <vt:lpstr>MOST IMPORTANT FEATURES PF PREFERRED STOCK </vt:lpstr>
      <vt:lpstr>MOST IMPORTANT FEATURES PF PREFERRED STOCK</vt:lpstr>
      <vt:lpstr>MOST IMPORTANT FEATURES PF PREFERRED STOCK </vt:lpstr>
      <vt:lpstr>MOST IMPORTANT FEATURES PF PREFERRED STOCK </vt:lpstr>
      <vt:lpstr>MOST IMPORTANT FEATURES PF PREFERRED STOCK </vt:lpstr>
      <vt:lpstr>COMMON STOCK </vt:lpstr>
      <vt:lpstr>COMMON STOCK </vt:lpstr>
      <vt:lpstr>COMMON STOCK</vt:lpstr>
      <vt:lpstr>COMMON STOCK</vt:lpstr>
      <vt:lpstr>COMMON STOCK</vt:lpstr>
      <vt:lpstr>COMMON STOCK</vt:lpstr>
      <vt:lpstr>COMMON STOCK</vt:lpstr>
      <vt:lpstr>COMMON STOCK</vt:lpstr>
      <vt:lpstr>COMMON STOCK</vt:lpstr>
      <vt:lpstr>FINANCIAL MARKETS &amp; INSTITUTIONS</vt:lpstr>
      <vt:lpstr>FINANCIAL MARKETS &amp; INSTITUTIONS</vt:lpstr>
      <vt:lpstr>FINANCIAL MARKETS &amp; INSTITUTIONS</vt:lpstr>
      <vt:lpstr>FINANCIAL MARKETS &amp; INSTITUTIONS</vt:lpstr>
      <vt:lpstr>FINANCIAL MARKETS &amp; INSTITUTIONS</vt:lpstr>
      <vt:lpstr>FINANCIAL MARKETS &amp; INSTITUTIONS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MyUserName</dc:creator>
  <cp:lastModifiedBy>vcomsats</cp:lastModifiedBy>
  <cp:revision>21</cp:revision>
  <dcterms:created xsi:type="dcterms:W3CDTF">2013-05-02T06:14:21Z</dcterms:created>
  <dcterms:modified xsi:type="dcterms:W3CDTF">2013-05-02T11:58:15Z</dcterms:modified>
</cp:coreProperties>
</file>