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0C60C2E-1796-4A02-9DC8-338564D5C0ED}" type="datetimeFigureOut">
              <a:rPr lang="en-GB" smtClean="0"/>
              <a:pPr/>
              <a:t>02/05/2013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5756027-C182-4D30-B9BF-D5A503BAEAC2}" type="slidenum">
              <a:rPr lang="en-GB" smtClean="0"/>
              <a:pPr/>
              <a:t>‹#›</a:t>
            </a:fld>
            <a:endParaRPr lang="en-GB" dirty="0"/>
          </a:p>
        </p:txBody>
      </p:sp>
    </p:spTree>
    <p:extLst>
      <p:ext uri="{BB962C8B-B14F-4D97-AF65-F5344CB8AC3E}">
        <p14:creationId xmlns:p14="http://schemas.microsoft.com/office/powerpoint/2010/main" xmlns="" val="2935898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0C60C2E-1796-4A02-9DC8-338564D5C0ED}" type="datetimeFigureOut">
              <a:rPr lang="en-GB" smtClean="0"/>
              <a:pPr/>
              <a:t>02/05/2013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5756027-C182-4D30-B9BF-D5A503BAEAC2}" type="slidenum">
              <a:rPr lang="en-GB" smtClean="0"/>
              <a:pPr/>
              <a:t>‹#›</a:t>
            </a:fld>
            <a:endParaRPr lang="en-GB" dirty="0"/>
          </a:p>
        </p:txBody>
      </p:sp>
    </p:spTree>
    <p:extLst>
      <p:ext uri="{BB962C8B-B14F-4D97-AF65-F5344CB8AC3E}">
        <p14:creationId xmlns:p14="http://schemas.microsoft.com/office/powerpoint/2010/main" xmlns="" val="3182991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C60C2E-1796-4A02-9DC8-338564D5C0ED}" type="datetimeFigureOut">
              <a:rPr lang="en-GB" smtClean="0"/>
              <a:pPr/>
              <a:t>02/05/2013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5756027-C182-4D30-B9BF-D5A503BAEAC2}" type="slidenum">
              <a:rPr lang="en-GB" smtClean="0"/>
              <a:pPr/>
              <a:t>‹#›</a:t>
            </a:fld>
            <a:endParaRPr lang="en-GB" dirty="0"/>
          </a:p>
        </p:txBody>
      </p:sp>
    </p:spTree>
    <p:extLst>
      <p:ext uri="{BB962C8B-B14F-4D97-AF65-F5344CB8AC3E}">
        <p14:creationId xmlns:p14="http://schemas.microsoft.com/office/powerpoint/2010/main" xmlns="" val="3376604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0C60C2E-1796-4A02-9DC8-338564D5C0ED}" type="datetimeFigureOut">
              <a:rPr lang="en-GB" smtClean="0"/>
              <a:pPr/>
              <a:t>02/05/2013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5756027-C182-4D30-B9BF-D5A503BAEAC2}" type="slidenum">
              <a:rPr lang="en-GB" smtClean="0"/>
              <a:pPr/>
              <a:t>‹#›</a:t>
            </a:fld>
            <a:endParaRPr lang="en-GB" dirty="0"/>
          </a:p>
        </p:txBody>
      </p:sp>
    </p:spTree>
    <p:extLst>
      <p:ext uri="{BB962C8B-B14F-4D97-AF65-F5344CB8AC3E}">
        <p14:creationId xmlns:p14="http://schemas.microsoft.com/office/powerpoint/2010/main" xmlns="" val="1828397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0C60C2E-1796-4A02-9DC8-338564D5C0ED}" type="datetimeFigureOut">
              <a:rPr lang="en-GB" smtClean="0"/>
              <a:pPr/>
              <a:t>02/05/2013</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D5756027-C182-4D30-B9BF-D5A503BAEAC2}" type="slidenum">
              <a:rPr lang="en-GB" smtClean="0"/>
              <a:pPr/>
              <a:t>‹#›</a:t>
            </a:fld>
            <a:endParaRPr lang="en-GB" dirty="0"/>
          </a:p>
        </p:txBody>
      </p:sp>
    </p:spTree>
    <p:extLst>
      <p:ext uri="{BB962C8B-B14F-4D97-AF65-F5344CB8AC3E}">
        <p14:creationId xmlns:p14="http://schemas.microsoft.com/office/powerpoint/2010/main" xmlns="" val="1696344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0C60C2E-1796-4A02-9DC8-338564D5C0ED}" type="datetimeFigureOut">
              <a:rPr lang="en-GB" smtClean="0"/>
              <a:pPr/>
              <a:t>02/05/2013</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D5756027-C182-4D30-B9BF-D5A503BAEAC2}" type="slidenum">
              <a:rPr lang="en-GB" smtClean="0"/>
              <a:pPr/>
              <a:t>‹#›</a:t>
            </a:fld>
            <a:endParaRPr lang="en-GB" dirty="0"/>
          </a:p>
        </p:txBody>
      </p:sp>
    </p:spTree>
    <p:extLst>
      <p:ext uri="{BB962C8B-B14F-4D97-AF65-F5344CB8AC3E}">
        <p14:creationId xmlns:p14="http://schemas.microsoft.com/office/powerpoint/2010/main" xmlns="" val="1613943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C60C2E-1796-4A02-9DC8-338564D5C0ED}" type="datetimeFigureOut">
              <a:rPr lang="en-GB" smtClean="0"/>
              <a:pPr/>
              <a:t>02/05/2013</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D5756027-C182-4D30-B9BF-D5A503BAEAC2}" type="slidenum">
              <a:rPr lang="en-GB" smtClean="0"/>
              <a:pPr/>
              <a:t>‹#›</a:t>
            </a:fld>
            <a:endParaRPr lang="en-GB" dirty="0"/>
          </a:p>
        </p:txBody>
      </p:sp>
    </p:spTree>
    <p:extLst>
      <p:ext uri="{BB962C8B-B14F-4D97-AF65-F5344CB8AC3E}">
        <p14:creationId xmlns:p14="http://schemas.microsoft.com/office/powerpoint/2010/main" xmlns="" val="1089477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C60C2E-1796-4A02-9DC8-338564D5C0ED}" type="datetimeFigureOut">
              <a:rPr lang="en-GB" smtClean="0"/>
              <a:pPr/>
              <a:t>02/05/2013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5756027-C182-4D30-B9BF-D5A503BAEAC2}" type="slidenum">
              <a:rPr lang="en-GB" smtClean="0"/>
              <a:pPr/>
              <a:t>‹#›</a:t>
            </a:fld>
            <a:endParaRPr lang="en-GB" dirty="0"/>
          </a:p>
        </p:txBody>
      </p:sp>
    </p:spTree>
    <p:extLst>
      <p:ext uri="{BB962C8B-B14F-4D97-AF65-F5344CB8AC3E}">
        <p14:creationId xmlns:p14="http://schemas.microsoft.com/office/powerpoint/2010/main" xmlns="" val="3593256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C60C2E-1796-4A02-9DC8-338564D5C0ED}" type="datetimeFigureOut">
              <a:rPr lang="en-GB" smtClean="0"/>
              <a:pPr/>
              <a:t>02/05/2013</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5756027-C182-4D30-B9BF-D5A503BAEAC2}" type="slidenum">
              <a:rPr lang="en-GB" smtClean="0"/>
              <a:pPr/>
              <a:t>‹#›</a:t>
            </a:fld>
            <a:endParaRPr lang="en-GB" dirty="0"/>
          </a:p>
        </p:txBody>
      </p:sp>
    </p:spTree>
    <p:extLst>
      <p:ext uri="{BB962C8B-B14F-4D97-AF65-F5344CB8AC3E}">
        <p14:creationId xmlns:p14="http://schemas.microsoft.com/office/powerpoint/2010/main" xmlns="" val="4191792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0C60C2E-1796-4A02-9DC8-338564D5C0ED}" type="datetimeFigureOut">
              <a:rPr lang="en-GB" smtClean="0"/>
              <a:pPr/>
              <a:t>02/05/2013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5756027-C182-4D30-B9BF-D5A503BAEAC2}" type="slidenum">
              <a:rPr lang="en-GB" smtClean="0"/>
              <a:pPr/>
              <a:t>‹#›</a:t>
            </a:fld>
            <a:endParaRPr lang="en-GB" dirty="0"/>
          </a:p>
        </p:txBody>
      </p:sp>
    </p:spTree>
    <p:extLst>
      <p:ext uri="{BB962C8B-B14F-4D97-AF65-F5344CB8AC3E}">
        <p14:creationId xmlns:p14="http://schemas.microsoft.com/office/powerpoint/2010/main" xmlns="" val="404644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0C60C2E-1796-4A02-9DC8-338564D5C0ED}" type="datetimeFigureOut">
              <a:rPr lang="en-GB" smtClean="0"/>
              <a:pPr/>
              <a:t>02/05/2013</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5756027-C182-4D30-B9BF-D5A503BAEAC2}" type="slidenum">
              <a:rPr lang="en-GB" smtClean="0"/>
              <a:pPr/>
              <a:t>‹#›</a:t>
            </a:fld>
            <a:endParaRPr lang="en-GB" dirty="0"/>
          </a:p>
        </p:txBody>
      </p:sp>
    </p:spTree>
    <p:extLst>
      <p:ext uri="{BB962C8B-B14F-4D97-AF65-F5344CB8AC3E}">
        <p14:creationId xmlns:p14="http://schemas.microsoft.com/office/powerpoint/2010/main" xmlns="" val="2187374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C60C2E-1796-4A02-9DC8-338564D5C0ED}" type="datetimeFigureOut">
              <a:rPr lang="en-GB" smtClean="0"/>
              <a:pPr/>
              <a:t>02/05/2013</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56027-C182-4D30-B9BF-D5A503BAEAC2}" type="slidenum">
              <a:rPr lang="en-GB" smtClean="0"/>
              <a:pPr/>
              <a:t>‹#›</a:t>
            </a:fld>
            <a:endParaRPr lang="en-GB" dirty="0"/>
          </a:p>
        </p:txBody>
      </p:sp>
    </p:spTree>
    <p:extLst>
      <p:ext uri="{BB962C8B-B14F-4D97-AF65-F5344CB8AC3E}">
        <p14:creationId xmlns:p14="http://schemas.microsoft.com/office/powerpoint/2010/main" xmlns="" val="2659760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RECAPE LAST CLASS</a:t>
            </a:r>
            <a:endParaRPr lang="en-GB" dirty="0"/>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10862582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smtClean="0"/>
              <a:t>FINANCIAL SECURITIES &amp; MARKETS</a:t>
            </a:r>
            <a:endParaRPr lang="en-GB" sz="3600" b="1" dirty="0"/>
          </a:p>
        </p:txBody>
      </p:sp>
      <p:sp>
        <p:nvSpPr>
          <p:cNvPr id="3" name="Content Placeholder 2"/>
          <p:cNvSpPr>
            <a:spLocks noGrp="1"/>
          </p:cNvSpPr>
          <p:nvPr>
            <p:ph idx="1"/>
          </p:nvPr>
        </p:nvSpPr>
        <p:spPr/>
        <p:txBody>
          <a:bodyPr>
            <a:normAutofit lnSpcReduction="10000"/>
          </a:bodyPr>
          <a:lstStyle/>
          <a:p>
            <a:pPr marL="0" indent="0">
              <a:buNone/>
            </a:pPr>
            <a:r>
              <a:rPr lang="en-GB" dirty="0" smtClean="0"/>
              <a:t>IF THE FIRM DECIDE TO ARRANGE ADDITIONAL FINANCING, THEY HAVE TWO CHOICES:</a:t>
            </a:r>
          </a:p>
          <a:p>
            <a:pPr marL="0" indent="0">
              <a:buNone/>
            </a:pPr>
            <a:endParaRPr lang="en-GB" dirty="0" smtClean="0"/>
          </a:p>
          <a:p>
            <a:pPr marL="0" indent="0">
              <a:buNone/>
            </a:pPr>
            <a:r>
              <a:rPr lang="en-GB" dirty="0" smtClean="0"/>
              <a:t>1. TO SEEK ADDITIONAL OWNERS WHO WILL  </a:t>
            </a:r>
          </a:p>
          <a:p>
            <a:pPr marL="0" indent="0">
              <a:buNone/>
            </a:pPr>
            <a:r>
              <a:rPr lang="en-GB" dirty="0"/>
              <a:t> </a:t>
            </a:r>
            <a:r>
              <a:rPr lang="en-GB" dirty="0" smtClean="0"/>
              <a:t>    ALSO PURCHASE SHARES OF THE FIRM.</a:t>
            </a:r>
          </a:p>
          <a:p>
            <a:pPr marL="0" indent="0">
              <a:buNone/>
            </a:pPr>
            <a:endParaRPr lang="en-GB" dirty="0" smtClean="0"/>
          </a:p>
          <a:p>
            <a:pPr marL="0" indent="0">
              <a:buNone/>
            </a:pPr>
            <a:r>
              <a:rPr lang="en-GB" dirty="0" smtClean="0"/>
              <a:t>2. TO BORROW MONEY FROM CREDITORS, THUS   </a:t>
            </a:r>
          </a:p>
          <a:p>
            <a:pPr marL="0" indent="0">
              <a:buNone/>
            </a:pPr>
            <a:r>
              <a:rPr lang="en-GB" dirty="0"/>
              <a:t> </a:t>
            </a:r>
            <a:r>
              <a:rPr lang="en-GB" dirty="0" smtClean="0"/>
              <a:t>    CREATING DEBT SECURITY</a:t>
            </a:r>
            <a:endParaRPr lang="en-GB" dirty="0"/>
          </a:p>
        </p:txBody>
      </p:sp>
    </p:spTree>
    <p:extLst>
      <p:ext uri="{BB962C8B-B14F-4D97-AF65-F5344CB8AC3E}">
        <p14:creationId xmlns:p14="http://schemas.microsoft.com/office/powerpoint/2010/main" xmlns="" val="31486202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SECURITIES &amp; MARKETS</a:t>
            </a:r>
            <a:endParaRPr lang="en-GB" dirty="0"/>
          </a:p>
        </p:txBody>
      </p:sp>
      <p:sp>
        <p:nvSpPr>
          <p:cNvPr id="3" name="Content Placeholder 2"/>
          <p:cNvSpPr>
            <a:spLocks noGrp="1"/>
          </p:cNvSpPr>
          <p:nvPr>
            <p:ph idx="1"/>
          </p:nvPr>
        </p:nvSpPr>
        <p:spPr/>
        <p:txBody>
          <a:bodyPr/>
          <a:lstStyle/>
          <a:p>
            <a:r>
              <a:rPr lang="en-GB" dirty="0" smtClean="0"/>
              <a:t>BOTH DEBT AND EQUITY SECURITIES ARE USED IN MOST CORPORATIONS.</a:t>
            </a:r>
          </a:p>
          <a:p>
            <a:endParaRPr lang="en-GB" dirty="0"/>
          </a:p>
          <a:p>
            <a:r>
              <a:rPr lang="en-GB" dirty="0" smtClean="0"/>
              <a:t>THE THREE MAJOR FINANCIAL SECURITIES ARE:</a:t>
            </a:r>
          </a:p>
          <a:p>
            <a:pPr marL="514350" indent="-514350">
              <a:buFont typeface="+mj-lt"/>
              <a:buAutoNum type="arabicPeriod"/>
            </a:pPr>
            <a:r>
              <a:rPr lang="en-GB" dirty="0" smtClean="0"/>
              <a:t>BONDS</a:t>
            </a:r>
          </a:p>
          <a:p>
            <a:pPr marL="514350" indent="-514350">
              <a:buFont typeface="+mj-lt"/>
              <a:buAutoNum type="arabicPeriod"/>
            </a:pPr>
            <a:r>
              <a:rPr lang="en-GB" dirty="0" smtClean="0"/>
              <a:t>PREFERRED STOCK</a:t>
            </a:r>
          </a:p>
          <a:p>
            <a:pPr marL="514350" indent="-514350">
              <a:buFont typeface="+mj-lt"/>
              <a:buAutoNum type="arabicPeriod"/>
            </a:pPr>
            <a:r>
              <a:rPr lang="en-GB" dirty="0" smtClean="0"/>
              <a:t>COMMON STOCK</a:t>
            </a:r>
            <a:endParaRPr lang="en-GB" dirty="0"/>
          </a:p>
        </p:txBody>
      </p:sp>
    </p:spTree>
    <p:extLst>
      <p:ext uri="{BB962C8B-B14F-4D97-AF65-F5344CB8AC3E}">
        <p14:creationId xmlns:p14="http://schemas.microsoft.com/office/powerpoint/2010/main" xmlns="" val="26548484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u="sng" dirty="0" smtClean="0"/>
              <a:t>BONDS OR CORPORATE BOND / DEBENTURE / NOTE</a:t>
            </a:r>
          </a:p>
          <a:p>
            <a:r>
              <a:rPr lang="en-GB" dirty="0" smtClean="0"/>
              <a:t>A CORPORATE BOND IS A SECURITY REPRESENTING A LONG-TERM PROMISE TO PAY A CERTAIN SUM OF MONEY AT A CERTAIN TIME OR OVER THE COURSE OF THE LOAN, WITH A FIXED RATE OF INTEREST PAYABLE TO THE HOLDER OF THE BOND.</a:t>
            </a:r>
            <a:endParaRPr lang="en-GB" dirty="0"/>
          </a:p>
        </p:txBody>
      </p:sp>
    </p:spTree>
    <p:extLst>
      <p:ext uri="{BB962C8B-B14F-4D97-AF65-F5344CB8AC3E}">
        <p14:creationId xmlns:p14="http://schemas.microsoft.com/office/powerpoint/2010/main" xmlns="" val="2858218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b="1" u="sng" dirty="0" smtClean="0"/>
              <a:t>CLASSIFICATIONS AND CHARACTERISTICS OF BONDS</a:t>
            </a:r>
          </a:p>
          <a:p>
            <a:endParaRPr lang="en-GB" dirty="0"/>
          </a:p>
          <a:p>
            <a:pPr marL="514350" indent="-514350">
              <a:buFont typeface="+mj-lt"/>
              <a:buAutoNum type="arabicPeriod"/>
            </a:pPr>
            <a:r>
              <a:rPr lang="en-GB" dirty="0" smtClean="0"/>
              <a:t>SECURED AND UNSECURED BONDS</a:t>
            </a:r>
          </a:p>
          <a:p>
            <a:pPr marL="514350" indent="-514350">
              <a:buFont typeface="+mj-lt"/>
              <a:buAutoNum type="arabicPeriod"/>
            </a:pPr>
            <a:r>
              <a:rPr lang="en-GB" dirty="0" smtClean="0"/>
              <a:t>BOND MATURITY</a:t>
            </a:r>
          </a:p>
          <a:p>
            <a:pPr marL="514350" indent="-514350">
              <a:buFont typeface="+mj-lt"/>
              <a:buAutoNum type="arabicPeriod"/>
            </a:pPr>
            <a:r>
              <a:rPr lang="en-GB" dirty="0" smtClean="0"/>
              <a:t>OWNERSHIP</a:t>
            </a:r>
          </a:p>
          <a:p>
            <a:pPr marL="514350" indent="-514350">
              <a:buFont typeface="+mj-lt"/>
              <a:buAutoNum type="arabicPeriod"/>
            </a:pPr>
            <a:r>
              <a:rPr lang="en-GB" dirty="0" smtClean="0"/>
              <a:t>SPECIAL FEATURES</a:t>
            </a:r>
            <a:endParaRPr lang="en-GB" dirty="0"/>
          </a:p>
        </p:txBody>
      </p:sp>
    </p:spTree>
    <p:extLst>
      <p:ext uri="{BB962C8B-B14F-4D97-AF65-F5344CB8AC3E}">
        <p14:creationId xmlns:p14="http://schemas.microsoft.com/office/powerpoint/2010/main" xmlns="" val="28119424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SECURED AND UNSECURED BONDS</a:t>
            </a:r>
          </a:p>
          <a:p>
            <a:pPr marL="0" indent="0">
              <a:buNone/>
            </a:pPr>
            <a:endParaRPr lang="en-GB" dirty="0"/>
          </a:p>
          <a:p>
            <a:pPr marL="0" indent="0">
              <a:buNone/>
            </a:pPr>
            <a:r>
              <a:rPr lang="en-GB" dirty="0" smtClean="0"/>
              <a:t>SECURED:</a:t>
            </a:r>
          </a:p>
          <a:p>
            <a:pPr marL="0" indent="0">
              <a:buNone/>
            </a:pPr>
            <a:r>
              <a:rPr lang="en-GB" dirty="0" smtClean="0"/>
              <a:t>SOME BONDS ARE SECURED BY SPECIFIC ASSETS. A MORTGAGE BOND IS SECURED BY A MORTGAGE LIEN ON A PIECE OF PROPERTY OR ON A BUILDING.</a:t>
            </a:r>
          </a:p>
          <a:p>
            <a:endParaRPr lang="en-GB" dirty="0"/>
          </a:p>
        </p:txBody>
      </p:sp>
    </p:spTree>
    <p:extLst>
      <p:ext uri="{BB962C8B-B14F-4D97-AF65-F5344CB8AC3E}">
        <p14:creationId xmlns:p14="http://schemas.microsoft.com/office/powerpoint/2010/main" xmlns="" val="20844379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a:t>SECURED AND UNSECURED BONDS</a:t>
            </a:r>
          </a:p>
          <a:p>
            <a:endParaRPr lang="en-GB" dirty="0" smtClean="0"/>
          </a:p>
          <a:p>
            <a:r>
              <a:rPr lang="en-GB" dirty="0" smtClean="0"/>
              <a:t>A COLLATERAL TRUST BOND IS SECURED BY COLLATERAL, SUCH AS STOCKS OR BONDS HELD BY A TRUSTEE</a:t>
            </a:r>
          </a:p>
          <a:p>
            <a:endParaRPr lang="en-GB" dirty="0"/>
          </a:p>
          <a:p>
            <a:r>
              <a:rPr lang="en-GB" dirty="0" smtClean="0"/>
              <a:t>AN EQUIPMENT TRUST BOND IS SECURED BY A PIECE OF MACHINARY OR EQUIPMENT, SUCH AS A LOCONOTIVE.</a:t>
            </a:r>
            <a:endParaRPr lang="en-GB" dirty="0"/>
          </a:p>
        </p:txBody>
      </p:sp>
    </p:spTree>
    <p:extLst>
      <p:ext uri="{BB962C8B-B14F-4D97-AF65-F5344CB8AC3E}">
        <p14:creationId xmlns:p14="http://schemas.microsoft.com/office/powerpoint/2010/main" xmlns="" val="12677480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                         </a:t>
            </a:r>
            <a:r>
              <a:rPr lang="en-GB" b="1" u="sng" dirty="0" smtClean="0"/>
              <a:t>BOND MATURITY</a:t>
            </a:r>
          </a:p>
          <a:p>
            <a:pPr marL="0" indent="0">
              <a:buNone/>
            </a:pPr>
            <a:endParaRPr lang="en-GB" dirty="0"/>
          </a:p>
          <a:p>
            <a:r>
              <a:rPr lang="en-GB" dirty="0" smtClean="0"/>
              <a:t>BONDA HAVE A FIXED MATURITY SPECIFIED IN THE BOND INDENTURE. </a:t>
            </a:r>
            <a:endParaRPr lang="en-GB" dirty="0"/>
          </a:p>
          <a:p>
            <a:r>
              <a:rPr lang="en-GB" dirty="0" smtClean="0"/>
              <a:t>A SERIAL BOND ISSUE HAS PORTIONS THAT MATURE IN SMALL AMOUNTS AT PERIODIC INTERVALS.</a:t>
            </a:r>
          </a:p>
          <a:p>
            <a:pPr marL="0" indent="0">
              <a:buNone/>
            </a:pPr>
            <a:r>
              <a:rPr lang="en-GB" dirty="0" smtClean="0"/>
              <a:t>EXAMPLE BONDS NUMBERED 1 TO 100 MAY MATURE IN 1995, AND 101 TO 200 MAY AMTURE IN 1998 AND SO ON</a:t>
            </a:r>
          </a:p>
          <a:p>
            <a:endParaRPr lang="en-GB" dirty="0"/>
          </a:p>
        </p:txBody>
      </p:sp>
    </p:spTree>
    <p:extLst>
      <p:ext uri="{BB962C8B-B14F-4D97-AF65-F5344CB8AC3E}">
        <p14:creationId xmlns:p14="http://schemas.microsoft.com/office/powerpoint/2010/main" xmlns="" val="21468425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			</a:t>
            </a:r>
            <a:r>
              <a:rPr lang="en-GB" b="1" u="sng" dirty="0"/>
              <a:t>BOND MATURITY</a:t>
            </a:r>
          </a:p>
          <a:p>
            <a:pPr marL="0" indent="0">
              <a:buNone/>
            </a:pPr>
            <a:r>
              <a:rPr lang="en-GB" dirty="0" smtClean="0"/>
              <a:t>                        </a:t>
            </a:r>
            <a:endParaRPr lang="en-GB" dirty="0"/>
          </a:p>
          <a:p>
            <a:pPr marL="0" indent="0">
              <a:buNone/>
            </a:pPr>
            <a:r>
              <a:rPr lang="en-GB" dirty="0" smtClean="0"/>
              <a:t>   AMORTIZATION</a:t>
            </a:r>
          </a:p>
          <a:p>
            <a:r>
              <a:rPr lang="en-GB" dirty="0" smtClean="0"/>
              <a:t>A SINKING FUND BOND ISSUE REQUIRES THE FIRM TO SET ASIDE MONEY AT REGULAR INTERVALS, USUALLY PAYABLE TO A TRUSTEE, SO THAT SUFFICIENT FUNDS ACCURE TO REPAY THE PRINCIPAL AT MATURITY.</a:t>
            </a:r>
          </a:p>
          <a:p>
            <a:r>
              <a:rPr lang="en-GB" dirty="0" smtClean="0"/>
              <a:t>THE SETTING ASIDE OF MONEY AT INTERVALS FOR THE GRADUAL PAYMENT OF A DEBT IS CALLED AMORTIZATION</a:t>
            </a:r>
            <a:endParaRPr lang="en-GB" dirty="0"/>
          </a:p>
        </p:txBody>
      </p:sp>
    </p:spTree>
    <p:extLst>
      <p:ext uri="{BB962C8B-B14F-4D97-AF65-F5344CB8AC3E}">
        <p14:creationId xmlns:p14="http://schemas.microsoft.com/office/powerpoint/2010/main" xmlns="" val="33984296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OWNERSHIP</a:t>
            </a:r>
          </a:p>
          <a:p>
            <a:r>
              <a:rPr lang="en-GB" dirty="0" smtClean="0"/>
              <a:t>BEARER BONDS OR COUPON BONDS ARE OWNED BY THE PERSON WHO HAS PHYSICAL POSSESSION OF THEM. </a:t>
            </a:r>
          </a:p>
          <a:p>
            <a:r>
              <a:rPr lang="en-GB" dirty="0" smtClean="0"/>
              <a:t>THESE BONDS ARE SAID TO BE HIGHLY NEGOTIABLE IN THAT THEY ARE EASILY TRANSFERRED OR SOLD TO OTHER PARTIES.</a:t>
            </a:r>
          </a:p>
          <a:p>
            <a:endParaRPr lang="en-GB" dirty="0"/>
          </a:p>
        </p:txBody>
      </p:sp>
    </p:spTree>
    <p:extLst>
      <p:ext uri="{BB962C8B-B14F-4D97-AF65-F5344CB8AC3E}">
        <p14:creationId xmlns:p14="http://schemas.microsoft.com/office/powerpoint/2010/main" xmlns="" val="13330939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OWNERSHIP</a:t>
            </a:r>
          </a:p>
          <a:p>
            <a:pPr marL="0" indent="0">
              <a:buNone/>
            </a:pPr>
            <a:endParaRPr lang="en-GB" b="1" u="sng" dirty="0"/>
          </a:p>
          <a:p>
            <a:r>
              <a:rPr lang="en-GB" dirty="0" smtClean="0"/>
              <a:t>THESE BONDS HAVE COUPONS ATTACHED TO THEM, WHICH REPRESENT THE INTEREST PAYMENTS ON SPECIFIED DATES</a:t>
            </a:r>
          </a:p>
          <a:p>
            <a:endParaRPr lang="en-GB" dirty="0"/>
          </a:p>
        </p:txBody>
      </p:sp>
    </p:spTree>
    <p:extLst>
      <p:ext uri="{BB962C8B-B14F-4D97-AF65-F5344CB8AC3E}">
        <p14:creationId xmlns:p14="http://schemas.microsoft.com/office/powerpoint/2010/main" xmlns="" val="33205189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SPECIAL FEATURES</a:t>
            </a:r>
          </a:p>
          <a:p>
            <a:r>
              <a:rPr lang="en-GB" dirty="0" smtClean="0"/>
              <a:t>BONDS MAY BE CLASSIFIED BY THE SPECIAL FEATURES ASSOCIATED WITH THEM SUCH AS THE FOLLOWING;</a:t>
            </a:r>
          </a:p>
          <a:p>
            <a:pPr marL="514350" indent="-514350">
              <a:buFont typeface="+mj-lt"/>
              <a:buAutoNum type="arabicPeriod"/>
            </a:pPr>
            <a:r>
              <a:rPr lang="en-GB" dirty="0" smtClean="0"/>
              <a:t>INCOME BONDS</a:t>
            </a:r>
          </a:p>
          <a:p>
            <a:pPr marL="514350" indent="-514350">
              <a:buFont typeface="+mj-lt"/>
              <a:buAutoNum type="arabicPeriod"/>
            </a:pPr>
            <a:r>
              <a:rPr lang="en-GB" dirty="0" smtClean="0"/>
              <a:t>CONVERTIBLE BONDS</a:t>
            </a:r>
          </a:p>
          <a:p>
            <a:pPr marL="514350" indent="-514350">
              <a:buFont typeface="+mj-lt"/>
              <a:buAutoNum type="arabicPeriod"/>
            </a:pPr>
            <a:r>
              <a:rPr lang="en-GB" dirty="0" smtClean="0"/>
              <a:t>ATTACHED WARRENTS BONDS</a:t>
            </a:r>
          </a:p>
          <a:p>
            <a:pPr marL="514350" indent="-514350">
              <a:buFont typeface="+mj-lt"/>
              <a:buAutoNum type="arabicPeriod"/>
            </a:pPr>
            <a:r>
              <a:rPr lang="en-GB" dirty="0" smtClean="0"/>
              <a:t>CALLABLE BONDS</a:t>
            </a:r>
            <a:endParaRPr lang="en-GB" dirty="0"/>
          </a:p>
        </p:txBody>
      </p:sp>
    </p:spTree>
    <p:extLst>
      <p:ext uri="{BB962C8B-B14F-4D97-AF65-F5344CB8AC3E}">
        <p14:creationId xmlns:p14="http://schemas.microsoft.com/office/powerpoint/2010/main" xmlns="" val="10521343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normAutofit/>
          </a:bodyPr>
          <a:lstStyle/>
          <a:p>
            <a:pPr marL="0" indent="0">
              <a:buNone/>
            </a:pPr>
            <a:r>
              <a:rPr lang="en-GB" dirty="0" smtClean="0"/>
              <a:t>			</a:t>
            </a:r>
            <a:r>
              <a:rPr lang="en-GB" b="1" u="sng" dirty="0" smtClean="0"/>
              <a:t>INCOME BONDS</a:t>
            </a:r>
          </a:p>
          <a:p>
            <a:r>
              <a:rPr lang="en-GB" dirty="0" smtClean="0"/>
              <a:t>INTEREST ON INCOME BONDS DOES NOT HAVE TO BE PAID UNLESS THE FIRM EARNS SUFFICIENT INCOME TO COVER THE INTEREST PAYMENT.</a:t>
            </a:r>
          </a:p>
          <a:p>
            <a:r>
              <a:rPr lang="en-GB" dirty="0" smtClean="0"/>
              <a:t>INCOME BONDS ARE USUALLY ISSUED IN CONNECTION WITH THE REORGANIZATION OF A FINANCIALLY TRUBLED FIRM</a:t>
            </a:r>
          </a:p>
          <a:p>
            <a:endParaRPr lang="en-GB" dirty="0"/>
          </a:p>
        </p:txBody>
      </p:sp>
    </p:spTree>
    <p:extLst>
      <p:ext uri="{BB962C8B-B14F-4D97-AF65-F5344CB8AC3E}">
        <p14:creationId xmlns:p14="http://schemas.microsoft.com/office/powerpoint/2010/main" xmlns="" val="22515579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CONVERTIBLE BONDS</a:t>
            </a:r>
          </a:p>
          <a:p>
            <a:pPr marL="0" indent="0">
              <a:buNone/>
            </a:pPr>
            <a:endParaRPr lang="en-GB" b="1" u="sng" dirty="0" smtClean="0"/>
          </a:p>
          <a:p>
            <a:r>
              <a:rPr lang="en-GB" dirty="0" smtClean="0"/>
              <a:t>CONVERTIBLE BONDS CAN BE CONVERTED INTO COMMON STOCK OR ANOTHER SECURITY OF THE SAME CORPORATION AT A STATED PRICE, UNDER STATED CONDITIONS, AT THE OPTION OF THE HOLDER.</a:t>
            </a:r>
          </a:p>
          <a:p>
            <a:endParaRPr lang="en-GB" dirty="0"/>
          </a:p>
        </p:txBody>
      </p:sp>
    </p:spTree>
    <p:extLst>
      <p:ext uri="{BB962C8B-B14F-4D97-AF65-F5344CB8AC3E}">
        <p14:creationId xmlns:p14="http://schemas.microsoft.com/office/powerpoint/2010/main" xmlns="" val="27423612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CONVERTIBLE BONDS</a:t>
            </a:r>
          </a:p>
          <a:p>
            <a:pPr marL="0" indent="0">
              <a:buNone/>
            </a:pPr>
            <a:endParaRPr lang="en-GB" dirty="0"/>
          </a:p>
          <a:p>
            <a:r>
              <a:rPr lang="en-GB" dirty="0" smtClean="0"/>
              <a:t>WHEN THE BOND IS ISSUED, THE CONVERSION PRICE WILL BE HIGHER THAN THE CURRENT PRICE. </a:t>
            </a:r>
          </a:p>
          <a:p>
            <a:r>
              <a:rPr lang="en-GB" dirty="0" smtClean="0"/>
              <a:t>THE MARKET PRICE MAY RISE ABOVE THE CONVERSION PRICE. THIS WILL INCREASE THE VALUE OF THE BOND AND MAKE IT ATTRACTIVE TO CONVERT IT INTO STOCK</a:t>
            </a:r>
          </a:p>
          <a:p>
            <a:endParaRPr lang="en-GB" dirty="0"/>
          </a:p>
        </p:txBody>
      </p:sp>
    </p:spTree>
    <p:extLst>
      <p:ext uri="{BB962C8B-B14F-4D97-AF65-F5344CB8AC3E}">
        <p14:creationId xmlns:p14="http://schemas.microsoft.com/office/powerpoint/2010/main" xmlns="" val="24068044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CONVERTIBLE BONDS</a:t>
            </a:r>
          </a:p>
          <a:p>
            <a:pPr marL="0" indent="0">
              <a:buNone/>
            </a:pPr>
            <a:endParaRPr lang="en-GB" dirty="0"/>
          </a:p>
          <a:p>
            <a:r>
              <a:rPr lang="en-GB" dirty="0" smtClean="0"/>
              <a:t>IN RETURN FOR THIS ATTRACTIVE FEATURE, A CONVERTIBLE BOND NORMALLY REQUIRES THE FIRM TO PAY LESS INTEREST THAN WOULD BE PAID FOR A COMPAREABLE NONCONVERTIBLE BOND.</a:t>
            </a:r>
          </a:p>
          <a:p>
            <a:endParaRPr lang="en-GB" dirty="0"/>
          </a:p>
        </p:txBody>
      </p:sp>
    </p:spTree>
    <p:extLst>
      <p:ext uri="{BB962C8B-B14F-4D97-AF65-F5344CB8AC3E}">
        <p14:creationId xmlns:p14="http://schemas.microsoft.com/office/powerpoint/2010/main" xmlns="" val="9244186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ATTACHED WARRENTS</a:t>
            </a:r>
          </a:p>
          <a:p>
            <a:pPr marL="0" indent="0">
              <a:buNone/>
            </a:pPr>
            <a:endParaRPr lang="en-GB" b="1" u="sng" dirty="0" smtClean="0"/>
          </a:p>
          <a:p>
            <a:r>
              <a:rPr lang="en-GB" dirty="0" smtClean="0"/>
              <a:t>ATTACHED WARRENTS USED TO INCREASE THE ATTRACTIVENESS OF A BOND ISSUE PERMIT THE BONDHOLDER TO BUY SHARES OF COMMON STOCK DURING A STATED TIME PERIOD AND A GIVEN PRICE</a:t>
            </a:r>
          </a:p>
          <a:p>
            <a:endParaRPr lang="en-GB" dirty="0"/>
          </a:p>
        </p:txBody>
      </p:sp>
    </p:spTree>
    <p:extLst>
      <p:ext uri="{BB962C8B-B14F-4D97-AF65-F5344CB8AC3E}">
        <p14:creationId xmlns:p14="http://schemas.microsoft.com/office/powerpoint/2010/main" xmlns="" val="4233007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CALLABLE BONDS</a:t>
            </a:r>
          </a:p>
          <a:p>
            <a:pPr marL="0" indent="0">
              <a:buNone/>
            </a:pPr>
            <a:endParaRPr lang="en-GB" b="1" u="sng" dirty="0"/>
          </a:p>
          <a:p>
            <a:r>
              <a:rPr lang="en-GB" dirty="0" smtClean="0"/>
              <a:t>CALLABLE BONDS CONTAIN A PROVISION IN THE BOND INDENTURE THAT ALLOWS THE FIRM TO RETIRE THE ISSUE AT A FIXED PRICE PRIOR TO MATURITY.</a:t>
            </a:r>
          </a:p>
          <a:p>
            <a:r>
              <a:rPr lang="en-GB" dirty="0" smtClean="0"/>
              <a:t>THA CALL PRICE IS NORMALLY SLIGHTLY ABOVE PAR.</a:t>
            </a:r>
          </a:p>
          <a:p>
            <a:pPr marL="0" indent="0">
              <a:buNone/>
            </a:pPr>
            <a:endParaRPr lang="en-GB" dirty="0" smtClean="0"/>
          </a:p>
          <a:p>
            <a:endParaRPr lang="en-GB" dirty="0"/>
          </a:p>
        </p:txBody>
      </p:sp>
    </p:spTree>
    <p:extLst>
      <p:ext uri="{BB962C8B-B14F-4D97-AF65-F5344CB8AC3E}">
        <p14:creationId xmlns:p14="http://schemas.microsoft.com/office/powerpoint/2010/main" xmlns="" val="37113040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CALLABLE BONDS</a:t>
            </a:r>
          </a:p>
          <a:p>
            <a:pPr marL="0" indent="0">
              <a:buNone/>
            </a:pPr>
            <a:endParaRPr lang="en-GB" dirty="0" smtClean="0"/>
          </a:p>
          <a:p>
            <a:r>
              <a:rPr lang="en-GB" dirty="0" smtClean="0"/>
              <a:t>MOST BONDS HAVE A CALL FEATURES AND USUALLY THE BONDHOLDERS ARE GIVEN THE OPTION OF CONVERTING THE BOND INTO COMMON STOCK DURING THE PERIOD BETWEEN THE CALL AND THE RETIREMENT DATE</a:t>
            </a:r>
          </a:p>
          <a:p>
            <a:endParaRPr lang="en-GB" dirty="0"/>
          </a:p>
        </p:txBody>
      </p:sp>
    </p:spTree>
    <p:extLst>
      <p:ext uri="{BB962C8B-B14F-4D97-AF65-F5344CB8AC3E}">
        <p14:creationId xmlns:p14="http://schemas.microsoft.com/office/powerpoint/2010/main" xmlns="" val="18607645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normAutofit fontScale="85000" lnSpcReduction="20000"/>
          </a:bodyPr>
          <a:lstStyle/>
          <a:p>
            <a:pPr marL="0" indent="0">
              <a:buNone/>
            </a:pPr>
            <a:r>
              <a:rPr lang="en-GB" dirty="0" smtClean="0"/>
              <a:t>                           </a:t>
            </a:r>
            <a:r>
              <a:rPr lang="en-GB" b="1" u="sng" dirty="0" smtClean="0"/>
              <a:t>COMMERCIAL PAPER</a:t>
            </a:r>
          </a:p>
          <a:p>
            <a:pPr marL="0" indent="0">
              <a:buNone/>
            </a:pPr>
            <a:endParaRPr lang="en-GB" b="1" u="sng" dirty="0" smtClean="0"/>
          </a:p>
          <a:p>
            <a:r>
              <a:rPr lang="en-GB" dirty="0" smtClean="0"/>
              <a:t>IS AN UNSECURED PROMISSORY NOTES WITH A FIXED MATURITY OF 1 TO 270 DAYS</a:t>
            </a:r>
          </a:p>
          <a:p>
            <a:endParaRPr lang="en-GB" dirty="0"/>
          </a:p>
          <a:p>
            <a:r>
              <a:rPr lang="en-GB" dirty="0" smtClean="0"/>
              <a:t>COMMERCIAL PAPER IS A MONEY MARKEY SECURITY ISSUED BY A LARGE BANKS AND CORPORATIONS TO GET MONEY TO MEET SHORT TERM DEBT OBLIGATIONS E.G. PAYROLL AND IS ONLY BACKED BY AN ISSUING BANK OR CORPORATION’S PROMISE TO PAY THE FACE AMOUNT ON THE MATURITY DATE SPECIFIED ON THE NOTE.</a:t>
            </a:r>
            <a:endParaRPr lang="en-GB" dirty="0"/>
          </a:p>
        </p:txBody>
      </p:sp>
    </p:spTree>
    <p:extLst>
      <p:ext uri="{BB962C8B-B14F-4D97-AF65-F5344CB8AC3E}">
        <p14:creationId xmlns:p14="http://schemas.microsoft.com/office/powerpoint/2010/main" xmlns="" val="4703916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COMMERCIAL PAPER</a:t>
            </a:r>
          </a:p>
          <a:p>
            <a:r>
              <a:rPr lang="en-GB" dirty="0" smtClean="0"/>
              <a:t>ONLY FIRMS WITH EXCELLENT CREDIT RATINGS FROM A RECOGNISED AGENCY WILL BE ABLE TO SELL THEIR COMMERCIAL PAPER AT A REASONABLE PRICE</a:t>
            </a:r>
          </a:p>
          <a:p>
            <a:r>
              <a:rPr lang="en-GB" dirty="0" smtClean="0"/>
              <a:t>IS USUALLY SOLD AT A DISCOUNT FROM FACE VALUE AND CARIES SHORTER REPAYMENT DATES THAN BONDS</a:t>
            </a:r>
          </a:p>
          <a:p>
            <a:endParaRPr lang="en-GB" dirty="0"/>
          </a:p>
        </p:txBody>
      </p:sp>
    </p:spTree>
    <p:extLst>
      <p:ext uri="{BB962C8B-B14F-4D97-AF65-F5344CB8AC3E}">
        <p14:creationId xmlns:p14="http://schemas.microsoft.com/office/powerpoint/2010/main" xmlns="" val="20520764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CERTIFICATE OF DEPOSIT</a:t>
            </a:r>
          </a:p>
          <a:p>
            <a:r>
              <a:rPr lang="en-GB" dirty="0" smtClean="0"/>
              <a:t>THEY ARE DIFFERENT FROM SAVING ACCOUNTS IN THAT CD HAS A SPECFIC, FIXED TERM OFTEN 3 MONTHS, 6 MONTHS OR 1 TO 5 YEARS AND USUALLY A FIXED INTEREST RATE</a:t>
            </a:r>
          </a:p>
          <a:p>
            <a:endParaRPr lang="en-GB" dirty="0"/>
          </a:p>
          <a:p>
            <a:r>
              <a:rPr lang="en-GB" dirty="0" smtClean="0"/>
              <a:t>SMALLER INSTITUTIONS TEND TO OFFER HIGHER INTEREST RATES THAN LARGER ONES</a:t>
            </a:r>
            <a:endParaRPr lang="en-GB" dirty="0"/>
          </a:p>
        </p:txBody>
      </p:sp>
    </p:spTree>
    <p:extLst>
      <p:ext uri="{BB962C8B-B14F-4D97-AF65-F5344CB8AC3E}">
        <p14:creationId xmlns:p14="http://schemas.microsoft.com/office/powerpoint/2010/main" xmlns="" val="8208587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LOAN NOTE</a:t>
            </a:r>
          </a:p>
          <a:p>
            <a:pPr marL="0" indent="0">
              <a:buNone/>
            </a:pPr>
            <a:endParaRPr lang="en-GB" b="1" u="sng" dirty="0" smtClean="0"/>
          </a:p>
          <a:p>
            <a:r>
              <a:rPr lang="en-GB" dirty="0" smtClean="0"/>
              <a:t>A FORM OF VENDOR FINANCE OR DEFERRED PAYMENT, IN WHICH THE PURCHASER ACTS AS A BORROWER, AGREEING TO MAKE PAYMENTS TO THE HOLDER OF THE TRANFERABLE LOAN NOTE AT A SPECIFIED FUTURE DATE</a:t>
            </a:r>
            <a:endParaRPr lang="en-GB" dirty="0"/>
          </a:p>
        </p:txBody>
      </p:sp>
    </p:spTree>
    <p:extLst>
      <p:ext uri="{BB962C8B-B14F-4D97-AF65-F5344CB8AC3E}">
        <p14:creationId xmlns:p14="http://schemas.microsoft.com/office/powerpoint/2010/main" xmlns="" val="29667512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LOAN NOTE</a:t>
            </a:r>
          </a:p>
          <a:p>
            <a:pPr marL="0" indent="0">
              <a:buNone/>
            </a:pPr>
            <a:endParaRPr lang="en-GB" dirty="0" smtClean="0"/>
          </a:p>
          <a:p>
            <a:r>
              <a:rPr lang="en-GB" dirty="0" smtClean="0"/>
              <a:t>WHEN LOAN NOTES ARE USED BETWEEN BUSINESSES THE PURCHASER IS ABLE TO ACT AS BORROWER AND MAKE PAYMENTS OVERTIME, OFTEN AT A MINIMAL OR AT COST INTEREST RATE</a:t>
            </a:r>
          </a:p>
          <a:p>
            <a:endParaRPr lang="en-GB" dirty="0"/>
          </a:p>
        </p:txBody>
      </p:sp>
    </p:spTree>
    <p:extLst>
      <p:ext uri="{BB962C8B-B14F-4D97-AF65-F5344CB8AC3E}">
        <p14:creationId xmlns:p14="http://schemas.microsoft.com/office/powerpoint/2010/main" xmlns="" val="2332870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JUNK BOND</a:t>
            </a:r>
          </a:p>
          <a:p>
            <a:pPr marL="0" indent="0">
              <a:buNone/>
            </a:pPr>
            <a:endParaRPr lang="en-GB" dirty="0" smtClean="0"/>
          </a:p>
          <a:p>
            <a:r>
              <a:rPr lang="en-GB" dirty="0" smtClean="0"/>
              <a:t>A BOND WITH A CREDIT RATING BB OR LOWER ISSUED FOR LEVERAGED BUYOUTS AND OTHER TAKEOVERS BY COMPANIES WITH QUESTIONABLE CREDIT</a:t>
            </a:r>
          </a:p>
          <a:p>
            <a:pPr marL="0" indent="0">
              <a:buNone/>
            </a:pPr>
            <a:endParaRPr lang="en-GB" dirty="0"/>
          </a:p>
        </p:txBody>
      </p:sp>
    </p:spTree>
    <p:extLst>
      <p:ext uri="{BB962C8B-B14F-4D97-AF65-F5344CB8AC3E}">
        <p14:creationId xmlns:p14="http://schemas.microsoft.com/office/powerpoint/2010/main" xmlns="" val="8478024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SECURITIES &amp; MARKETS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JUNK BOND</a:t>
            </a:r>
          </a:p>
          <a:p>
            <a:r>
              <a:rPr lang="en-GB" dirty="0" smtClean="0"/>
              <a:t>THE INTEREST RATE IS HIGHER IN ORDER TO COMPENSATE HOLDERS FOR THAT RISK</a:t>
            </a:r>
          </a:p>
          <a:p>
            <a:endParaRPr lang="en-GB" dirty="0"/>
          </a:p>
          <a:p>
            <a:r>
              <a:rPr lang="en-GB" dirty="0" smtClean="0"/>
              <a:t>A BOND RATED USUALLY BB OR LOWER BACAUSE OF ITS HIGH DEFAULT RISK. ALSO KNOWN AS A HIGH-YIELD BOND</a:t>
            </a:r>
          </a:p>
          <a:p>
            <a:endParaRPr lang="en-GB" dirty="0"/>
          </a:p>
        </p:txBody>
      </p:sp>
    </p:spTree>
    <p:extLst>
      <p:ext uri="{BB962C8B-B14F-4D97-AF65-F5344CB8AC3E}">
        <p14:creationId xmlns:p14="http://schemas.microsoft.com/office/powerpoint/2010/main" xmlns="" val="5920953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TotalTime>
  <Words>905</Words>
  <Application>Microsoft Office PowerPoint</Application>
  <PresentationFormat>On-screen Show (4:3)</PresentationFormat>
  <Paragraphs>126</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RECAPE LAST CLASS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lpstr>FINANCIAL SECURITIES &amp; MARKETS</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MyUserName</dc:creator>
  <cp:lastModifiedBy>vcomsats</cp:lastModifiedBy>
  <cp:revision>16</cp:revision>
  <dcterms:created xsi:type="dcterms:W3CDTF">2013-05-02T04:36:24Z</dcterms:created>
  <dcterms:modified xsi:type="dcterms:W3CDTF">2013-05-02T10:30:53Z</dcterms:modified>
</cp:coreProperties>
</file>