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7" r:id="rId3"/>
    <p:sldId id="266" r:id="rId4"/>
    <p:sldId id="267" r:id="rId5"/>
    <p:sldId id="268" r:id="rId6"/>
    <p:sldId id="269" r:id="rId7"/>
    <p:sldId id="270" r:id="rId8"/>
    <p:sldId id="271" r:id="rId9"/>
    <p:sldId id="272" r:id="rId10"/>
    <p:sldId id="257" r:id="rId11"/>
    <p:sldId id="258" r:id="rId12"/>
    <p:sldId id="259" r:id="rId13"/>
    <p:sldId id="260" r:id="rId14"/>
    <p:sldId id="261" r:id="rId15"/>
    <p:sldId id="262" r:id="rId16"/>
    <p:sldId id="263" r:id="rId17"/>
    <p:sldId id="264" r:id="rId18"/>
    <p:sldId id="265" r:id="rId19"/>
    <p:sldId id="278" r:id="rId20"/>
    <p:sldId id="273" r:id="rId21"/>
    <p:sldId id="274" r:id="rId22"/>
    <p:sldId id="275" r:id="rId23"/>
    <p:sldId id="276"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A9304B80-7873-4446-96E6-0E9D9B052F0F}" type="datetimeFigureOut">
              <a:rPr lang="en-GB" smtClean="0"/>
              <a:pPr/>
              <a:t>06/06/2013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E7AEA4-9490-4FDC-93A6-351750A14394}" type="slidenum">
              <a:rPr lang="en-GB" smtClean="0"/>
              <a:pPr/>
              <a:t>‹#›</a:t>
            </a:fld>
            <a:endParaRPr lang="en-GB"/>
          </a:p>
        </p:txBody>
      </p:sp>
    </p:spTree>
    <p:extLst>
      <p:ext uri="{BB962C8B-B14F-4D97-AF65-F5344CB8AC3E}">
        <p14:creationId xmlns:p14="http://schemas.microsoft.com/office/powerpoint/2010/main" xmlns="" val="159472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9304B80-7873-4446-96E6-0E9D9B052F0F}" type="datetimeFigureOut">
              <a:rPr lang="en-GB" smtClean="0"/>
              <a:pPr/>
              <a:t>06/06/2013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E7AEA4-9490-4FDC-93A6-351750A14394}" type="slidenum">
              <a:rPr lang="en-GB" smtClean="0"/>
              <a:pPr/>
              <a:t>‹#›</a:t>
            </a:fld>
            <a:endParaRPr lang="en-GB"/>
          </a:p>
        </p:txBody>
      </p:sp>
    </p:spTree>
    <p:extLst>
      <p:ext uri="{BB962C8B-B14F-4D97-AF65-F5344CB8AC3E}">
        <p14:creationId xmlns:p14="http://schemas.microsoft.com/office/powerpoint/2010/main" xmlns="" val="234087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304B80-7873-4446-96E6-0E9D9B052F0F}" type="datetimeFigureOut">
              <a:rPr lang="en-GB" smtClean="0"/>
              <a:pPr/>
              <a:t>06/06/2013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E7AEA4-9490-4FDC-93A6-351750A14394}" type="slidenum">
              <a:rPr lang="en-GB" smtClean="0"/>
              <a:pPr/>
              <a:t>‹#›</a:t>
            </a:fld>
            <a:endParaRPr lang="en-GB"/>
          </a:p>
        </p:txBody>
      </p:sp>
    </p:spTree>
    <p:extLst>
      <p:ext uri="{BB962C8B-B14F-4D97-AF65-F5344CB8AC3E}">
        <p14:creationId xmlns:p14="http://schemas.microsoft.com/office/powerpoint/2010/main" xmlns="" val="3561164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A9304B80-7873-4446-96E6-0E9D9B052F0F}" type="datetimeFigureOut">
              <a:rPr lang="en-GB" smtClean="0"/>
              <a:pPr/>
              <a:t>06/06/2013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DE7AEA4-9490-4FDC-93A6-351750A14394}" type="slidenum">
              <a:rPr lang="en-GB" smtClean="0"/>
              <a:pPr/>
              <a:t>‹#›</a:t>
            </a:fld>
            <a:endParaRPr lang="en-GB"/>
          </a:p>
        </p:txBody>
      </p:sp>
    </p:spTree>
    <p:extLst>
      <p:ext uri="{BB962C8B-B14F-4D97-AF65-F5344CB8AC3E}">
        <p14:creationId xmlns:p14="http://schemas.microsoft.com/office/powerpoint/2010/main" xmlns="" val="16579391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A9304B80-7873-4446-96E6-0E9D9B052F0F}" type="datetimeFigureOut">
              <a:rPr lang="en-GB" smtClean="0"/>
              <a:pPr/>
              <a:t>06/06/2013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DE7AEA4-9490-4FDC-93A6-351750A14394}" type="slidenum">
              <a:rPr lang="en-GB" smtClean="0"/>
              <a:pPr/>
              <a:t>‹#›</a:t>
            </a:fld>
            <a:endParaRPr lang="en-GB"/>
          </a:p>
        </p:txBody>
      </p:sp>
    </p:spTree>
    <p:extLst>
      <p:ext uri="{BB962C8B-B14F-4D97-AF65-F5344CB8AC3E}">
        <p14:creationId xmlns:p14="http://schemas.microsoft.com/office/powerpoint/2010/main" xmlns="" val="29055016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9304B80-7873-4446-96E6-0E9D9B052F0F}" type="datetimeFigureOut">
              <a:rPr lang="en-GB" smtClean="0"/>
              <a:pPr/>
              <a:t>06/06/2013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DE7AEA4-9490-4FDC-93A6-351750A14394}" type="slidenum">
              <a:rPr lang="en-GB" smtClean="0"/>
              <a:pPr/>
              <a:t>‹#›</a:t>
            </a:fld>
            <a:endParaRPr lang="en-GB"/>
          </a:p>
        </p:txBody>
      </p:sp>
    </p:spTree>
    <p:extLst>
      <p:ext uri="{BB962C8B-B14F-4D97-AF65-F5344CB8AC3E}">
        <p14:creationId xmlns:p14="http://schemas.microsoft.com/office/powerpoint/2010/main" xmlns="" val="6682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304B80-7873-4446-96E6-0E9D9B052F0F}" type="datetimeFigureOut">
              <a:rPr lang="en-GB" smtClean="0"/>
              <a:pPr/>
              <a:t>06/06/2013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DE7AEA4-9490-4FDC-93A6-351750A14394}" type="slidenum">
              <a:rPr lang="en-GB" smtClean="0"/>
              <a:pPr/>
              <a:t>‹#›</a:t>
            </a:fld>
            <a:endParaRPr lang="en-GB"/>
          </a:p>
        </p:txBody>
      </p:sp>
    </p:spTree>
    <p:extLst>
      <p:ext uri="{BB962C8B-B14F-4D97-AF65-F5344CB8AC3E}">
        <p14:creationId xmlns:p14="http://schemas.microsoft.com/office/powerpoint/2010/main" xmlns="" val="2473329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304B80-7873-4446-96E6-0E9D9B052F0F}" type="datetimeFigureOut">
              <a:rPr lang="en-GB" smtClean="0"/>
              <a:pPr/>
              <a:t>06/06/2013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DE7AEA4-9490-4FDC-93A6-351750A14394}" type="slidenum">
              <a:rPr lang="en-GB" smtClean="0"/>
              <a:pPr/>
              <a:t>‹#›</a:t>
            </a:fld>
            <a:endParaRPr lang="en-GB"/>
          </a:p>
        </p:txBody>
      </p:sp>
    </p:spTree>
    <p:extLst>
      <p:ext uri="{BB962C8B-B14F-4D97-AF65-F5344CB8AC3E}">
        <p14:creationId xmlns:p14="http://schemas.microsoft.com/office/powerpoint/2010/main" xmlns="" val="35161980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304B80-7873-4446-96E6-0E9D9B052F0F}" type="datetimeFigureOut">
              <a:rPr lang="en-GB" smtClean="0"/>
              <a:pPr/>
              <a:t>06/06/2013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DE7AEA4-9490-4FDC-93A6-351750A14394}" type="slidenum">
              <a:rPr lang="en-GB" smtClean="0"/>
              <a:pPr/>
              <a:t>‹#›</a:t>
            </a:fld>
            <a:endParaRPr lang="en-GB"/>
          </a:p>
        </p:txBody>
      </p:sp>
    </p:spTree>
    <p:extLst>
      <p:ext uri="{BB962C8B-B14F-4D97-AF65-F5344CB8AC3E}">
        <p14:creationId xmlns:p14="http://schemas.microsoft.com/office/powerpoint/2010/main" xmlns="" val="25766871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9304B80-7873-4446-96E6-0E9D9B052F0F}" type="datetimeFigureOut">
              <a:rPr lang="en-GB" smtClean="0"/>
              <a:pPr/>
              <a:t>06/06/2013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E7AEA4-9490-4FDC-93A6-351750A14394}" type="slidenum">
              <a:rPr lang="en-GB" smtClean="0"/>
              <a:pPr/>
              <a:t>‹#›</a:t>
            </a:fld>
            <a:endParaRPr lang="en-GB"/>
          </a:p>
        </p:txBody>
      </p:sp>
    </p:spTree>
    <p:extLst>
      <p:ext uri="{BB962C8B-B14F-4D97-AF65-F5344CB8AC3E}">
        <p14:creationId xmlns:p14="http://schemas.microsoft.com/office/powerpoint/2010/main" xmlns="" val="3640097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9304B80-7873-4446-96E6-0E9D9B052F0F}" type="datetimeFigureOut">
              <a:rPr lang="en-GB" smtClean="0"/>
              <a:pPr/>
              <a:t>06/06/2013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E7AEA4-9490-4FDC-93A6-351750A14394}" type="slidenum">
              <a:rPr lang="en-GB" smtClean="0"/>
              <a:pPr/>
              <a:t>‹#›</a:t>
            </a:fld>
            <a:endParaRPr lang="en-GB"/>
          </a:p>
        </p:txBody>
      </p:sp>
    </p:spTree>
    <p:extLst>
      <p:ext uri="{BB962C8B-B14F-4D97-AF65-F5344CB8AC3E}">
        <p14:creationId xmlns:p14="http://schemas.microsoft.com/office/powerpoint/2010/main" xmlns="" val="15362398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304B80-7873-4446-96E6-0E9D9B052F0F}" type="datetimeFigureOut">
              <a:rPr lang="en-GB" smtClean="0"/>
              <a:pPr/>
              <a:t>06/06/2013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E7AEA4-9490-4FDC-93A6-351750A14394}" type="slidenum">
              <a:rPr lang="en-GB" smtClean="0"/>
              <a:pPr/>
              <a:t>‹#›</a:t>
            </a:fld>
            <a:endParaRPr lang="en-GB"/>
          </a:p>
        </p:txBody>
      </p:sp>
    </p:spTree>
    <p:extLst>
      <p:ext uri="{BB962C8B-B14F-4D97-AF65-F5344CB8AC3E}">
        <p14:creationId xmlns:p14="http://schemas.microsoft.com/office/powerpoint/2010/main" xmlns="" val="41524368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Revise Lecture 31</a:t>
            </a:r>
            <a:endParaRPr lang="en-GB" dirty="0"/>
          </a:p>
        </p:txBody>
      </p:sp>
      <p:sp>
        <p:nvSpPr>
          <p:cNvPr id="3" name="Subtitle 2"/>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xmlns="" val="7383032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smtClean="0"/>
          </a:p>
          <a:p>
            <a:endParaRPr lang="en-GB" dirty="0"/>
          </a:p>
          <a:p>
            <a:endParaRPr lang="en-GB" dirty="0" smtClean="0"/>
          </a:p>
          <a:p>
            <a:r>
              <a:rPr lang="en-GB" sz="4400" b="1" dirty="0" smtClean="0"/>
              <a:t>Alternative Forms Of Dividends</a:t>
            </a:r>
          </a:p>
          <a:p>
            <a:endParaRPr lang="en-GB" dirty="0"/>
          </a:p>
        </p:txBody>
      </p:sp>
    </p:spTree>
    <p:extLst>
      <p:ext uri="{BB962C8B-B14F-4D97-AF65-F5344CB8AC3E}">
        <p14:creationId xmlns:p14="http://schemas.microsoft.com/office/powerpoint/2010/main" xmlns="" val="25391713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Alternative Forms Of Dividends</a:t>
            </a:r>
            <a:endParaRPr lang="en-GB" dirty="0"/>
          </a:p>
        </p:txBody>
      </p:sp>
      <p:sp>
        <p:nvSpPr>
          <p:cNvPr id="3" name="Content Placeholder 2"/>
          <p:cNvSpPr>
            <a:spLocks noGrp="1"/>
          </p:cNvSpPr>
          <p:nvPr>
            <p:ph idx="1"/>
          </p:nvPr>
        </p:nvSpPr>
        <p:spPr/>
        <p:txBody>
          <a:bodyPr/>
          <a:lstStyle/>
          <a:p>
            <a:pPr marL="0" indent="0">
              <a:buNone/>
            </a:pPr>
            <a:r>
              <a:rPr lang="en-GB" dirty="0" smtClean="0"/>
              <a:t>In addition to the declaration of cash dividends, the firm has other options for distributing profits to shareholders.</a:t>
            </a:r>
          </a:p>
          <a:p>
            <a:pPr marL="0" indent="0">
              <a:buNone/>
            </a:pPr>
            <a:r>
              <a:rPr lang="en-GB" dirty="0" smtClean="0"/>
              <a:t>These options are the;</a:t>
            </a:r>
          </a:p>
          <a:p>
            <a:pPr marL="514350" indent="-514350">
              <a:buFont typeface="+mj-lt"/>
              <a:buAutoNum type="arabicPeriod"/>
            </a:pPr>
            <a:r>
              <a:rPr lang="en-GB" dirty="0" smtClean="0"/>
              <a:t>Stock dividend</a:t>
            </a:r>
          </a:p>
          <a:p>
            <a:pPr marL="514350" indent="-514350">
              <a:buFont typeface="+mj-lt"/>
              <a:buAutoNum type="arabicPeriod"/>
            </a:pPr>
            <a:r>
              <a:rPr lang="en-GB" dirty="0" smtClean="0"/>
              <a:t>Stock split</a:t>
            </a:r>
          </a:p>
          <a:p>
            <a:pPr marL="514350" indent="-514350">
              <a:buFont typeface="+mj-lt"/>
              <a:buAutoNum type="arabicPeriod"/>
            </a:pPr>
            <a:r>
              <a:rPr lang="en-GB" dirty="0" smtClean="0"/>
              <a:t>Stock repurchase </a:t>
            </a:r>
          </a:p>
          <a:p>
            <a:endParaRPr lang="en-GB" dirty="0"/>
          </a:p>
        </p:txBody>
      </p:sp>
    </p:spTree>
    <p:extLst>
      <p:ext uri="{BB962C8B-B14F-4D97-AF65-F5344CB8AC3E}">
        <p14:creationId xmlns:p14="http://schemas.microsoft.com/office/powerpoint/2010/main" xmlns="" val="19498961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Stock Dividend</a:t>
            </a:r>
            <a:br>
              <a:rPr lang="en-GB" dirty="0" smtClean="0"/>
            </a:b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Stock Dividend</a:t>
            </a:r>
          </a:p>
          <a:p>
            <a:pPr marL="0" indent="0">
              <a:buNone/>
            </a:pPr>
            <a:r>
              <a:rPr lang="en-GB" dirty="0" smtClean="0"/>
              <a:t>A stock dividend occurs when the board of directors authorizes a distribution of common stock to existing shareholders.</a:t>
            </a:r>
          </a:p>
          <a:p>
            <a:pPr marL="0" indent="0">
              <a:buNone/>
            </a:pPr>
            <a:r>
              <a:rPr lang="en-GB" dirty="0" smtClean="0"/>
              <a:t>This has the effect of increasing the number of outstanding shares of the firm’s stock. </a:t>
            </a:r>
          </a:p>
          <a:p>
            <a:pPr marL="0" indent="0">
              <a:buNone/>
            </a:pPr>
            <a:r>
              <a:rPr lang="en-GB" dirty="0" smtClean="0"/>
              <a:t> </a:t>
            </a:r>
            <a:endParaRPr lang="en-GB" dirty="0"/>
          </a:p>
        </p:txBody>
      </p:sp>
    </p:spTree>
    <p:extLst>
      <p:ext uri="{BB962C8B-B14F-4D97-AF65-F5344CB8AC3E}">
        <p14:creationId xmlns:p14="http://schemas.microsoft.com/office/powerpoint/2010/main" xmlns="" val="13228991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Stock Dividend</a:t>
            </a:r>
            <a:br>
              <a:rPr lang="en-GB" dirty="0" smtClean="0"/>
            </a:b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There are several aspects of a stock dividend;</a:t>
            </a:r>
          </a:p>
          <a:p>
            <a:pPr marL="0" indent="0">
              <a:buNone/>
            </a:pPr>
            <a:endParaRPr lang="en-GB" dirty="0" smtClean="0"/>
          </a:p>
          <a:p>
            <a:pPr marL="514350" indent="-514350">
              <a:buFont typeface="+mj-lt"/>
              <a:buAutoNum type="arabicPeriod"/>
            </a:pPr>
            <a:r>
              <a:rPr lang="en-GB" dirty="0" smtClean="0"/>
              <a:t>Conserves cash</a:t>
            </a:r>
          </a:p>
          <a:p>
            <a:pPr marL="514350" indent="-514350">
              <a:buFont typeface="+mj-lt"/>
              <a:buAutoNum type="arabicPeriod"/>
            </a:pPr>
            <a:r>
              <a:rPr lang="en-GB" dirty="0" smtClean="0"/>
              <a:t>Indicate higher future profits</a:t>
            </a:r>
          </a:p>
          <a:p>
            <a:pPr marL="514350" indent="-514350">
              <a:buFont typeface="+mj-lt"/>
              <a:buAutoNum type="arabicPeriod"/>
            </a:pPr>
            <a:r>
              <a:rPr lang="en-GB" dirty="0" smtClean="0"/>
              <a:t>Raises future dividends for investors</a:t>
            </a:r>
          </a:p>
          <a:p>
            <a:pPr marL="514350" indent="-514350">
              <a:buFont typeface="+mj-lt"/>
              <a:buAutoNum type="arabicPeriod"/>
            </a:pPr>
            <a:r>
              <a:rPr lang="en-GB" dirty="0" smtClean="0"/>
              <a:t>Has high psychological value</a:t>
            </a:r>
          </a:p>
          <a:p>
            <a:pPr marL="514350" indent="-514350">
              <a:buFont typeface="+mj-lt"/>
              <a:buAutoNum type="arabicPeriod"/>
            </a:pPr>
            <a:r>
              <a:rPr lang="en-GB" dirty="0" smtClean="0"/>
              <a:t>Retain proportional ownership for shareholders</a:t>
            </a:r>
          </a:p>
          <a:p>
            <a:endParaRPr lang="en-GB" dirty="0"/>
          </a:p>
        </p:txBody>
      </p:sp>
    </p:spTree>
    <p:extLst>
      <p:ext uri="{BB962C8B-B14F-4D97-AF65-F5344CB8AC3E}">
        <p14:creationId xmlns:p14="http://schemas.microsoft.com/office/powerpoint/2010/main" xmlns="" val="39167653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Stock Splits</a:t>
            </a:r>
            <a:endParaRPr lang="en-GB" dirty="0"/>
          </a:p>
        </p:txBody>
      </p:sp>
      <p:sp>
        <p:nvSpPr>
          <p:cNvPr id="3" name="Content Placeholder 2"/>
          <p:cNvSpPr>
            <a:spLocks noGrp="1"/>
          </p:cNvSpPr>
          <p:nvPr>
            <p:ph idx="1"/>
          </p:nvPr>
        </p:nvSpPr>
        <p:spPr/>
        <p:txBody>
          <a:bodyPr/>
          <a:lstStyle/>
          <a:p>
            <a:r>
              <a:rPr lang="en-GB" dirty="0" smtClean="0"/>
              <a:t>A stock split is a change in the number of outstanding shares of stock achieved through a proportional reduction or increase in the par value of the stock. Only the par value and number of outstanding shares are effected. The amounts in the common stock contributed capital and retained earnings accounts do not change.</a:t>
            </a:r>
          </a:p>
          <a:p>
            <a:endParaRPr lang="en-GB" dirty="0"/>
          </a:p>
        </p:txBody>
      </p:sp>
    </p:spTree>
    <p:extLst>
      <p:ext uri="{BB962C8B-B14F-4D97-AF65-F5344CB8AC3E}">
        <p14:creationId xmlns:p14="http://schemas.microsoft.com/office/powerpoint/2010/main" xmlns="" val="1637702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Stock Splits</a:t>
            </a:r>
            <a:endParaRPr lang="en-GB" dirty="0"/>
          </a:p>
        </p:txBody>
      </p:sp>
      <p:sp>
        <p:nvSpPr>
          <p:cNvPr id="3" name="Content Placeholder 2"/>
          <p:cNvSpPr>
            <a:spLocks noGrp="1"/>
          </p:cNvSpPr>
          <p:nvPr>
            <p:ph idx="1"/>
          </p:nvPr>
        </p:nvSpPr>
        <p:spPr/>
        <p:txBody>
          <a:bodyPr/>
          <a:lstStyle/>
          <a:p>
            <a:pPr marL="0" indent="0">
              <a:buNone/>
            </a:pPr>
            <a:r>
              <a:rPr lang="en-GB" dirty="0" smtClean="0"/>
              <a:t>Several reasons may be offered for the splitting of a firm’s common stock as follows;</a:t>
            </a:r>
          </a:p>
          <a:p>
            <a:endParaRPr lang="en-GB" dirty="0" smtClean="0"/>
          </a:p>
          <a:p>
            <a:pPr marL="514350" indent="-514350">
              <a:buFont typeface="+mj-lt"/>
              <a:buAutoNum type="arabicPeriod"/>
            </a:pPr>
            <a:r>
              <a:rPr lang="en-GB" dirty="0" smtClean="0"/>
              <a:t>Reduction of market price of stock</a:t>
            </a:r>
          </a:p>
          <a:p>
            <a:pPr marL="514350" indent="-514350">
              <a:buFont typeface="+mj-lt"/>
              <a:buAutoNum type="arabicPeriod"/>
            </a:pPr>
            <a:r>
              <a:rPr lang="en-GB" dirty="0" smtClean="0"/>
              <a:t>Indication of growth</a:t>
            </a:r>
          </a:p>
          <a:p>
            <a:pPr marL="514350" indent="-514350">
              <a:buFont typeface="+mj-lt"/>
              <a:buAutoNum type="arabicPeriod"/>
            </a:pPr>
            <a:r>
              <a:rPr lang="en-GB" dirty="0" smtClean="0"/>
              <a:t>Reverse split</a:t>
            </a:r>
          </a:p>
          <a:p>
            <a:endParaRPr lang="en-GB" dirty="0"/>
          </a:p>
        </p:txBody>
      </p:sp>
    </p:spTree>
    <p:extLst>
      <p:ext uri="{BB962C8B-B14F-4D97-AF65-F5344CB8AC3E}">
        <p14:creationId xmlns:p14="http://schemas.microsoft.com/office/powerpoint/2010/main" xmlns="" val="23007339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Repurchase of Stock</a:t>
            </a:r>
            <a:endParaRPr lang="en-GB" dirty="0"/>
          </a:p>
        </p:txBody>
      </p:sp>
      <p:sp>
        <p:nvSpPr>
          <p:cNvPr id="3" name="Content Placeholder 2"/>
          <p:cNvSpPr>
            <a:spLocks noGrp="1"/>
          </p:cNvSpPr>
          <p:nvPr>
            <p:ph idx="1"/>
          </p:nvPr>
        </p:nvSpPr>
        <p:spPr/>
        <p:txBody>
          <a:bodyPr/>
          <a:lstStyle/>
          <a:p>
            <a:pPr marL="0" indent="0">
              <a:buNone/>
            </a:pPr>
            <a:r>
              <a:rPr lang="en-GB" dirty="0" smtClean="0"/>
              <a:t>A repurchase of stock occurs when a firm buys back outstanding shares of its own common stock. Firms repurchase stock for three major reasons;</a:t>
            </a:r>
          </a:p>
          <a:p>
            <a:pPr marL="514350" indent="-514350">
              <a:buFont typeface="+mj-lt"/>
              <a:buAutoNum type="arabicPeriod"/>
            </a:pPr>
            <a:r>
              <a:rPr lang="en-GB" dirty="0" smtClean="0"/>
              <a:t>For stock options</a:t>
            </a:r>
          </a:p>
          <a:p>
            <a:pPr marL="514350" indent="-514350">
              <a:buFont typeface="+mj-lt"/>
              <a:buAutoNum type="arabicPeriod"/>
            </a:pPr>
            <a:r>
              <a:rPr lang="en-GB" dirty="0" smtClean="0"/>
              <a:t>For acquisitions</a:t>
            </a:r>
          </a:p>
          <a:p>
            <a:pPr marL="514350" indent="-514350">
              <a:buFont typeface="+mj-lt"/>
              <a:buAutoNum type="arabicPeriod"/>
            </a:pPr>
            <a:r>
              <a:rPr lang="en-GB" dirty="0" smtClean="0"/>
              <a:t>For retiring the stock </a:t>
            </a:r>
          </a:p>
          <a:p>
            <a:endParaRPr lang="en-GB" dirty="0"/>
          </a:p>
        </p:txBody>
      </p:sp>
    </p:spTree>
    <p:extLst>
      <p:ext uri="{BB962C8B-B14F-4D97-AF65-F5344CB8AC3E}">
        <p14:creationId xmlns:p14="http://schemas.microsoft.com/office/powerpoint/2010/main" xmlns="" val="19691094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Developing dividend policies</a:t>
            </a:r>
            <a:endParaRPr lang="en-GB" dirty="0"/>
          </a:p>
        </p:txBody>
      </p:sp>
      <p:sp>
        <p:nvSpPr>
          <p:cNvPr id="3" name="Content Placeholder 2"/>
          <p:cNvSpPr>
            <a:spLocks noGrp="1"/>
          </p:cNvSpPr>
          <p:nvPr>
            <p:ph idx="1"/>
          </p:nvPr>
        </p:nvSpPr>
        <p:spPr/>
        <p:txBody>
          <a:bodyPr/>
          <a:lstStyle/>
          <a:p>
            <a:r>
              <a:rPr lang="en-GB" dirty="0" smtClean="0"/>
              <a:t>The dividend decision </a:t>
            </a:r>
            <a:r>
              <a:rPr lang="en-GB" dirty="0"/>
              <a:t>s</a:t>
            </a:r>
            <a:r>
              <a:rPr lang="en-GB" dirty="0" smtClean="0"/>
              <a:t>hould reflect the different factors as well as the firm’s present operating and financial position.</a:t>
            </a:r>
          </a:p>
          <a:p>
            <a:endParaRPr lang="en-GB" dirty="0" smtClean="0"/>
          </a:p>
          <a:p>
            <a:r>
              <a:rPr lang="en-GB" dirty="0" smtClean="0"/>
              <a:t>The firm finds that it has a choice of several dividend policies to follow.  </a:t>
            </a:r>
            <a:endParaRPr lang="en-GB" dirty="0"/>
          </a:p>
        </p:txBody>
      </p:sp>
    </p:spTree>
    <p:extLst>
      <p:ext uri="{BB962C8B-B14F-4D97-AF65-F5344CB8AC3E}">
        <p14:creationId xmlns:p14="http://schemas.microsoft.com/office/powerpoint/2010/main" xmlns="" val="19735157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Developing dividend policies</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There are different dividend policies;</a:t>
            </a:r>
          </a:p>
          <a:p>
            <a:endParaRPr lang="en-GB" dirty="0"/>
          </a:p>
          <a:p>
            <a:pPr marL="514350" indent="-514350">
              <a:buFont typeface="+mj-lt"/>
              <a:buAutoNum type="arabicPeriod"/>
            </a:pPr>
            <a:r>
              <a:rPr lang="en-GB" dirty="0" smtClean="0"/>
              <a:t>Steady dividends at the present level</a:t>
            </a:r>
          </a:p>
          <a:p>
            <a:pPr marL="514350" indent="-514350">
              <a:buFont typeface="+mj-lt"/>
              <a:buAutoNum type="arabicPeriod"/>
            </a:pPr>
            <a:r>
              <a:rPr lang="en-GB" dirty="0" smtClean="0"/>
              <a:t>Steady dividends at a lower level</a:t>
            </a:r>
          </a:p>
          <a:p>
            <a:pPr marL="514350" indent="-514350">
              <a:buFont typeface="+mj-lt"/>
              <a:buAutoNum type="arabicPeriod"/>
            </a:pPr>
            <a:r>
              <a:rPr lang="en-GB" dirty="0" smtClean="0"/>
              <a:t>Steady dividends at a higher level</a:t>
            </a:r>
          </a:p>
          <a:p>
            <a:pPr marL="514350" indent="-514350">
              <a:buFont typeface="+mj-lt"/>
              <a:buAutoNum type="arabicPeriod"/>
            </a:pPr>
            <a:r>
              <a:rPr lang="en-GB" dirty="0" smtClean="0"/>
              <a:t>Dividends fluctuating with earnings</a:t>
            </a:r>
          </a:p>
          <a:p>
            <a:pPr marL="514350" indent="-514350">
              <a:buFont typeface="+mj-lt"/>
              <a:buAutoNum type="arabicPeriod"/>
            </a:pPr>
            <a:r>
              <a:rPr lang="en-GB" dirty="0" smtClean="0"/>
              <a:t>Low regular dividends plus extra dividends</a:t>
            </a:r>
          </a:p>
          <a:p>
            <a:pPr marL="514350" indent="-514350">
              <a:buFont typeface="+mj-lt"/>
              <a:buAutoNum type="arabicPeriod"/>
            </a:pPr>
            <a:r>
              <a:rPr lang="en-GB" dirty="0" smtClean="0"/>
              <a:t>Eliminate the dividend entirely</a:t>
            </a:r>
          </a:p>
          <a:p>
            <a:endParaRPr lang="en-GB" dirty="0"/>
          </a:p>
        </p:txBody>
      </p:sp>
    </p:spTree>
    <p:extLst>
      <p:ext uri="{BB962C8B-B14F-4D97-AF65-F5344CB8AC3E}">
        <p14:creationId xmlns:p14="http://schemas.microsoft.com/office/powerpoint/2010/main" xmlns="" val="30181957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Developing dividend policies</a:t>
            </a: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r>
              <a:rPr lang="en-GB" dirty="0" smtClean="0"/>
              <a:t>              </a:t>
            </a:r>
            <a:r>
              <a:rPr lang="en-GB" b="1" u="sng" dirty="0" smtClean="0"/>
              <a:t>Steady dividends at the present level</a:t>
            </a:r>
          </a:p>
          <a:p>
            <a:r>
              <a:rPr lang="en-GB" dirty="0" smtClean="0"/>
              <a:t>Perhaps the most common dividend decision is to declare the same </a:t>
            </a:r>
            <a:r>
              <a:rPr lang="en-GB" dirty="0" err="1" smtClean="0"/>
              <a:t>Rs</a:t>
            </a:r>
            <a:r>
              <a:rPr lang="en-GB" dirty="0" smtClean="0"/>
              <a:t> dividend as paid last period. This meets the shareholders expectations for current income and is not likely to affect market price. </a:t>
            </a:r>
          </a:p>
          <a:p>
            <a:r>
              <a:rPr lang="en-GB" dirty="0" smtClean="0"/>
              <a:t>This policy may result in shortages of funds during years when earnings have declined. For mature firms with unused borrowing capacity, this is not a serious drawback.</a:t>
            </a:r>
            <a:endParaRPr lang="en-GB" dirty="0"/>
          </a:p>
        </p:txBody>
      </p:sp>
    </p:spTree>
    <p:extLst>
      <p:ext uri="{BB962C8B-B14F-4D97-AF65-F5344CB8AC3E}">
        <p14:creationId xmlns:p14="http://schemas.microsoft.com/office/powerpoint/2010/main" xmlns="" val="39568233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Developing dividend policies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Steady dividends at a lower level</a:t>
            </a:r>
          </a:p>
          <a:p>
            <a:r>
              <a:rPr lang="en-GB" dirty="0" smtClean="0"/>
              <a:t>The decision to reduce dividends would be considered if the firm has high profit investment opportunities and needs the funds to finance them. </a:t>
            </a:r>
          </a:p>
          <a:p>
            <a:r>
              <a:rPr lang="en-GB" dirty="0" smtClean="0"/>
              <a:t>This might alienate stockholders seeking current income and affect the market price of the stock. </a:t>
            </a:r>
            <a:endParaRPr lang="en-GB" dirty="0"/>
          </a:p>
        </p:txBody>
      </p:sp>
    </p:spTree>
    <p:extLst>
      <p:ext uri="{BB962C8B-B14F-4D97-AF65-F5344CB8AC3E}">
        <p14:creationId xmlns:p14="http://schemas.microsoft.com/office/powerpoint/2010/main" xmlns="" val="4789091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Developing dividend policies</a:t>
            </a:r>
            <a:endParaRPr lang="en-GB" dirty="0"/>
          </a:p>
        </p:txBody>
      </p:sp>
      <p:sp>
        <p:nvSpPr>
          <p:cNvPr id="3" name="Content Placeholder 2"/>
          <p:cNvSpPr>
            <a:spLocks noGrp="1"/>
          </p:cNvSpPr>
          <p:nvPr>
            <p:ph idx="1"/>
          </p:nvPr>
        </p:nvSpPr>
        <p:spPr/>
        <p:txBody>
          <a:bodyPr>
            <a:normAutofit fontScale="92500"/>
          </a:bodyPr>
          <a:lstStyle/>
          <a:p>
            <a:pPr marL="0" indent="0">
              <a:buNone/>
            </a:pPr>
            <a:r>
              <a:rPr lang="en-GB" dirty="0" smtClean="0"/>
              <a:t>                     Steady dividends at higher level</a:t>
            </a:r>
          </a:p>
          <a:p>
            <a:r>
              <a:rPr lang="en-GB" dirty="0" smtClean="0"/>
              <a:t>This is a decision to raise the regular dividend declared by the firm. It is warranted when the firm’s earnings have risen, when the earnings are stable at the higher level and when the firm does not need the excess earnings to finance growth.</a:t>
            </a:r>
          </a:p>
          <a:p>
            <a:r>
              <a:rPr lang="en-GB" dirty="0" smtClean="0"/>
              <a:t>Frequently, the dividend announcement will favourably affect the price of the common stock. </a:t>
            </a:r>
            <a:endParaRPr lang="en-GB" dirty="0"/>
          </a:p>
        </p:txBody>
      </p:sp>
    </p:spTree>
    <p:extLst>
      <p:ext uri="{BB962C8B-B14F-4D97-AF65-F5344CB8AC3E}">
        <p14:creationId xmlns:p14="http://schemas.microsoft.com/office/powerpoint/2010/main" xmlns="" val="22913987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Developing dividend policies</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               </a:t>
            </a:r>
            <a:r>
              <a:rPr lang="en-GB" b="1" u="sng" dirty="0" smtClean="0"/>
              <a:t>Dividend fluctuating with earnings</a:t>
            </a:r>
          </a:p>
          <a:p>
            <a:pPr marL="0" indent="0">
              <a:buNone/>
            </a:pPr>
            <a:r>
              <a:rPr lang="en-GB" dirty="0" smtClean="0"/>
              <a:t>A less desirable policy is to allow the firm’s dividend level to fluctuate with its earnings. The advantage to this policy is that it affords management maximum flexibility in retaining funds to finance investment. This advantage is offset by the uncertainty of dividend payments, which results in relatively low prices for the common stock of firm using this approach</a:t>
            </a:r>
            <a:endParaRPr lang="en-GB" dirty="0"/>
          </a:p>
        </p:txBody>
      </p:sp>
    </p:spTree>
    <p:extLst>
      <p:ext uri="{BB962C8B-B14F-4D97-AF65-F5344CB8AC3E}">
        <p14:creationId xmlns:p14="http://schemas.microsoft.com/office/powerpoint/2010/main" xmlns="" val="36662591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Developing dividend policies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Low regular dividends plus extra dividends</a:t>
            </a:r>
          </a:p>
          <a:p>
            <a:pPr marL="0" indent="0">
              <a:buNone/>
            </a:pPr>
            <a:r>
              <a:rPr lang="en-GB" dirty="0" smtClean="0"/>
              <a:t>This policy would be appropriate for a firm with cyclical earnings and limited opportunities for growth.</a:t>
            </a:r>
          </a:p>
          <a:p>
            <a:pPr marL="0" indent="0">
              <a:buNone/>
            </a:pPr>
            <a:r>
              <a:rPr lang="en-GB" dirty="0" smtClean="0"/>
              <a:t>In a good earnings year, the firm would declare an extra dividend. This approach offers a great deal of flexibility to a firm that might otherwise have excess funds on hand.</a:t>
            </a:r>
            <a:endParaRPr lang="en-GB" dirty="0"/>
          </a:p>
        </p:txBody>
      </p:sp>
    </p:spTree>
    <p:extLst>
      <p:ext uri="{BB962C8B-B14F-4D97-AF65-F5344CB8AC3E}">
        <p14:creationId xmlns:p14="http://schemas.microsoft.com/office/powerpoint/2010/main" xmlns="" val="41086859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Developing dividend policies</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              </a:t>
            </a:r>
            <a:r>
              <a:rPr lang="en-GB" b="1" u="sng" dirty="0" smtClean="0"/>
              <a:t>Eliminate the dividend entirely</a:t>
            </a:r>
          </a:p>
          <a:p>
            <a:r>
              <a:rPr lang="en-GB" dirty="0" smtClean="0"/>
              <a:t>Usually this is policy of last resort. There are two reasons for this dividend decision. </a:t>
            </a:r>
          </a:p>
          <a:p>
            <a:r>
              <a:rPr lang="en-GB" dirty="0" smtClean="0"/>
              <a:t>First, the firm may be experiencing serious financial difficulties and may be unable to pay dividend.</a:t>
            </a:r>
          </a:p>
          <a:p>
            <a:r>
              <a:rPr lang="en-GB" dirty="0" smtClean="0"/>
              <a:t>Second, the firm may have extremely attractive investment opportunities and may need to retain earnings to finance them.</a:t>
            </a:r>
            <a:endParaRPr lang="en-GB" dirty="0"/>
          </a:p>
        </p:txBody>
      </p:sp>
    </p:spTree>
    <p:extLst>
      <p:ext uri="{BB962C8B-B14F-4D97-AF65-F5344CB8AC3E}">
        <p14:creationId xmlns:p14="http://schemas.microsoft.com/office/powerpoint/2010/main" xmlns="" val="8039693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Developing dividend policies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Eliminate the dividend entirely</a:t>
            </a:r>
          </a:p>
          <a:p>
            <a:r>
              <a:rPr lang="en-GB" dirty="0" smtClean="0"/>
              <a:t>In this case, the firm can minimize adverse effects on the stock price by carefully explaining the reason for the elimination of the dividend and by indicating that the dividend will be resumed as soon as the funds are no longer needed for expansion.</a:t>
            </a:r>
            <a:endParaRPr lang="en-GB" dirty="0"/>
          </a:p>
        </p:txBody>
      </p:sp>
    </p:spTree>
    <p:extLst>
      <p:ext uri="{BB962C8B-B14F-4D97-AF65-F5344CB8AC3E}">
        <p14:creationId xmlns:p14="http://schemas.microsoft.com/office/powerpoint/2010/main" xmlns="" val="13168494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FDM</a:t>
            </a:r>
            <a:endParaRPr lang="en-GB" dirty="0"/>
          </a:p>
        </p:txBody>
      </p:sp>
      <p:sp>
        <p:nvSpPr>
          <p:cNvPr id="3" name="Content Placeholder 2"/>
          <p:cNvSpPr>
            <a:spLocks noGrp="1"/>
          </p:cNvSpPr>
          <p:nvPr>
            <p:ph idx="1"/>
          </p:nvPr>
        </p:nvSpPr>
        <p:spPr/>
        <p:txBody>
          <a:bodyPr/>
          <a:lstStyle/>
          <a:p>
            <a:endParaRPr lang="en-GB" dirty="0" smtClean="0"/>
          </a:p>
          <a:p>
            <a:r>
              <a:rPr lang="en-GB" dirty="0" smtClean="0"/>
              <a:t>Overview of Financial Management</a:t>
            </a:r>
          </a:p>
          <a:p>
            <a:endParaRPr lang="en-GB" dirty="0"/>
          </a:p>
          <a:p>
            <a:r>
              <a:rPr lang="en-GB" dirty="0" smtClean="0"/>
              <a:t>Financial securities and Markets</a:t>
            </a:r>
          </a:p>
          <a:p>
            <a:endParaRPr lang="en-GB" dirty="0"/>
          </a:p>
          <a:p>
            <a:r>
              <a:rPr lang="en-GB" dirty="0" smtClean="0"/>
              <a:t>A review of Financial Accounting</a:t>
            </a:r>
            <a:endParaRPr lang="en-GB" dirty="0"/>
          </a:p>
        </p:txBody>
      </p:sp>
    </p:spTree>
    <p:extLst>
      <p:ext uri="{BB962C8B-B14F-4D97-AF65-F5344CB8AC3E}">
        <p14:creationId xmlns:p14="http://schemas.microsoft.com/office/powerpoint/2010/main" xmlns="" val="37987008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FDM</a:t>
            </a:r>
            <a:endParaRPr lang="en-GB" dirty="0"/>
          </a:p>
        </p:txBody>
      </p:sp>
      <p:sp>
        <p:nvSpPr>
          <p:cNvPr id="3" name="Content Placeholder 2"/>
          <p:cNvSpPr>
            <a:spLocks noGrp="1"/>
          </p:cNvSpPr>
          <p:nvPr>
            <p:ph idx="1"/>
          </p:nvPr>
        </p:nvSpPr>
        <p:spPr/>
        <p:txBody>
          <a:bodyPr/>
          <a:lstStyle/>
          <a:p>
            <a:endParaRPr lang="en-GB" dirty="0" smtClean="0"/>
          </a:p>
          <a:p>
            <a:r>
              <a:rPr lang="en-GB" dirty="0" smtClean="0"/>
              <a:t>Financial Statements</a:t>
            </a:r>
          </a:p>
          <a:p>
            <a:endParaRPr lang="en-GB" dirty="0"/>
          </a:p>
          <a:p>
            <a:r>
              <a:rPr lang="en-GB" dirty="0" smtClean="0"/>
              <a:t>Financial Analysis</a:t>
            </a:r>
          </a:p>
          <a:p>
            <a:endParaRPr lang="en-GB" dirty="0"/>
          </a:p>
          <a:p>
            <a:r>
              <a:rPr lang="en-GB" dirty="0" smtClean="0"/>
              <a:t>Leverage</a:t>
            </a:r>
            <a:endParaRPr lang="en-GB" dirty="0"/>
          </a:p>
        </p:txBody>
      </p:sp>
    </p:spTree>
    <p:extLst>
      <p:ext uri="{BB962C8B-B14F-4D97-AF65-F5344CB8AC3E}">
        <p14:creationId xmlns:p14="http://schemas.microsoft.com/office/powerpoint/2010/main" xmlns="" val="18729034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FDM</a:t>
            </a:r>
            <a:endParaRPr lang="en-GB" dirty="0"/>
          </a:p>
        </p:txBody>
      </p:sp>
      <p:sp>
        <p:nvSpPr>
          <p:cNvPr id="3" name="Content Placeholder 2"/>
          <p:cNvSpPr>
            <a:spLocks noGrp="1"/>
          </p:cNvSpPr>
          <p:nvPr>
            <p:ph idx="1"/>
          </p:nvPr>
        </p:nvSpPr>
        <p:spPr/>
        <p:txBody>
          <a:bodyPr/>
          <a:lstStyle/>
          <a:p>
            <a:endParaRPr lang="en-GB" dirty="0" smtClean="0"/>
          </a:p>
          <a:p>
            <a:r>
              <a:rPr lang="en-GB" dirty="0" smtClean="0"/>
              <a:t>Introduction of Working Capital Management</a:t>
            </a:r>
          </a:p>
          <a:p>
            <a:endParaRPr lang="en-GB" dirty="0"/>
          </a:p>
          <a:p>
            <a:r>
              <a:rPr lang="en-GB" dirty="0" smtClean="0"/>
              <a:t>Working capital Cash Management</a:t>
            </a:r>
          </a:p>
          <a:p>
            <a:endParaRPr lang="en-GB" dirty="0"/>
          </a:p>
          <a:p>
            <a:r>
              <a:rPr lang="en-GB" dirty="0" smtClean="0"/>
              <a:t>Working Capital Stock Management</a:t>
            </a:r>
            <a:endParaRPr lang="en-GB" dirty="0"/>
          </a:p>
        </p:txBody>
      </p:sp>
    </p:spTree>
    <p:extLst>
      <p:ext uri="{BB962C8B-B14F-4D97-AF65-F5344CB8AC3E}">
        <p14:creationId xmlns:p14="http://schemas.microsoft.com/office/powerpoint/2010/main" xmlns="" val="20528792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FDM</a:t>
            </a:r>
            <a:endParaRPr lang="en-GB" dirty="0"/>
          </a:p>
        </p:txBody>
      </p:sp>
      <p:sp>
        <p:nvSpPr>
          <p:cNvPr id="3" name="Content Placeholder 2"/>
          <p:cNvSpPr>
            <a:spLocks noGrp="1"/>
          </p:cNvSpPr>
          <p:nvPr>
            <p:ph idx="1"/>
          </p:nvPr>
        </p:nvSpPr>
        <p:spPr/>
        <p:txBody>
          <a:bodyPr>
            <a:normAutofit lnSpcReduction="10000"/>
          </a:bodyPr>
          <a:lstStyle/>
          <a:p>
            <a:endParaRPr lang="en-GB" dirty="0" smtClean="0"/>
          </a:p>
          <a:p>
            <a:r>
              <a:rPr lang="en-GB" dirty="0" smtClean="0"/>
              <a:t>Working Capital Debtors Management</a:t>
            </a:r>
          </a:p>
          <a:p>
            <a:endParaRPr lang="en-GB" dirty="0"/>
          </a:p>
          <a:p>
            <a:r>
              <a:rPr lang="en-GB" dirty="0" smtClean="0"/>
              <a:t>Valuation of the Firm</a:t>
            </a:r>
          </a:p>
          <a:p>
            <a:endParaRPr lang="en-GB" dirty="0"/>
          </a:p>
          <a:p>
            <a:r>
              <a:rPr lang="en-GB" dirty="0" smtClean="0"/>
              <a:t>Merger and Acquisitions</a:t>
            </a:r>
          </a:p>
          <a:p>
            <a:endParaRPr lang="en-GB" dirty="0"/>
          </a:p>
          <a:p>
            <a:r>
              <a:rPr lang="en-GB" dirty="0" smtClean="0"/>
              <a:t>Dividend Policies and decisions</a:t>
            </a:r>
            <a:endParaRPr lang="en-GB" dirty="0"/>
          </a:p>
        </p:txBody>
      </p:sp>
    </p:spTree>
    <p:extLst>
      <p:ext uri="{BB962C8B-B14F-4D97-AF65-F5344CB8AC3E}">
        <p14:creationId xmlns:p14="http://schemas.microsoft.com/office/powerpoint/2010/main" xmlns="" val="37426947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TotalTime>
  <Words>812</Words>
  <Application>Microsoft Office PowerPoint</Application>
  <PresentationFormat>On-screen Show (4:3)</PresentationFormat>
  <Paragraphs>107</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Revise Lecture 31</vt:lpstr>
      <vt:lpstr>Slide 2</vt:lpstr>
      <vt:lpstr>Slide 3</vt:lpstr>
      <vt:lpstr>Alternative Forms Of Dividends</vt:lpstr>
      <vt:lpstr>Stock Dividend </vt:lpstr>
      <vt:lpstr>Stock Dividend </vt:lpstr>
      <vt:lpstr>Stock Splits</vt:lpstr>
      <vt:lpstr>Stock Splits</vt:lpstr>
      <vt:lpstr>Repurchase of Stock</vt:lpstr>
      <vt:lpstr>Developing dividend policies</vt:lpstr>
      <vt:lpstr>Developing dividend policies</vt:lpstr>
      <vt:lpstr>Developing dividend policies</vt:lpstr>
      <vt:lpstr>Developing dividend policies</vt:lpstr>
      <vt:lpstr>Developing dividend policies</vt:lpstr>
      <vt:lpstr>Developing dividend policies</vt:lpstr>
      <vt:lpstr>Developing dividend policies</vt:lpstr>
      <vt:lpstr>Developing dividend policies</vt:lpstr>
      <vt:lpstr>Developing dividend policies</vt:lpstr>
      <vt:lpstr>Slide 19</vt:lpstr>
      <vt:lpstr>FDM</vt:lpstr>
      <vt:lpstr>FDM</vt:lpstr>
      <vt:lpstr>FDM</vt:lpstr>
      <vt:lpstr>FDM</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Revise Lecture 31</dc:title>
  <dc:creator>MyUserName</dc:creator>
  <cp:lastModifiedBy>NTS</cp:lastModifiedBy>
  <cp:revision>14</cp:revision>
  <dcterms:created xsi:type="dcterms:W3CDTF">2013-06-06T11:28:19Z</dcterms:created>
  <dcterms:modified xsi:type="dcterms:W3CDTF">2013-06-06T16:24:21Z</dcterms:modified>
</cp:coreProperties>
</file>