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4" r:id="rId3"/>
    <p:sldId id="261" r:id="rId4"/>
    <p:sldId id="257" r:id="rId5"/>
    <p:sldId id="258" r:id="rId6"/>
    <p:sldId id="259" r:id="rId7"/>
    <p:sldId id="260"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3701D31-E0BC-46CD-8F5E-D7FA16BD656D}" type="datetimeFigureOut">
              <a:rPr lang="en-GB" smtClean="0"/>
              <a:pPr/>
              <a:t>06/06/2013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A17C88-4E30-4B5F-8E7E-1E9BF34AF9DC}" type="slidenum">
              <a:rPr lang="en-GB" smtClean="0"/>
              <a:pPr/>
              <a:t>‹#›</a:t>
            </a:fld>
            <a:endParaRPr lang="en-GB"/>
          </a:p>
        </p:txBody>
      </p:sp>
    </p:spTree>
    <p:extLst>
      <p:ext uri="{BB962C8B-B14F-4D97-AF65-F5344CB8AC3E}">
        <p14:creationId xmlns:p14="http://schemas.microsoft.com/office/powerpoint/2010/main" xmlns="" val="17585451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3701D31-E0BC-46CD-8F5E-D7FA16BD656D}" type="datetimeFigureOut">
              <a:rPr lang="en-GB" smtClean="0"/>
              <a:pPr/>
              <a:t>06/06/2013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A17C88-4E30-4B5F-8E7E-1E9BF34AF9DC}" type="slidenum">
              <a:rPr lang="en-GB" smtClean="0"/>
              <a:pPr/>
              <a:t>‹#›</a:t>
            </a:fld>
            <a:endParaRPr lang="en-GB"/>
          </a:p>
        </p:txBody>
      </p:sp>
    </p:spTree>
    <p:extLst>
      <p:ext uri="{BB962C8B-B14F-4D97-AF65-F5344CB8AC3E}">
        <p14:creationId xmlns:p14="http://schemas.microsoft.com/office/powerpoint/2010/main" xmlns="" val="24713212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3701D31-E0BC-46CD-8F5E-D7FA16BD656D}" type="datetimeFigureOut">
              <a:rPr lang="en-GB" smtClean="0"/>
              <a:pPr/>
              <a:t>06/06/2013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A17C88-4E30-4B5F-8E7E-1E9BF34AF9DC}" type="slidenum">
              <a:rPr lang="en-GB" smtClean="0"/>
              <a:pPr/>
              <a:t>‹#›</a:t>
            </a:fld>
            <a:endParaRPr lang="en-GB"/>
          </a:p>
        </p:txBody>
      </p:sp>
    </p:spTree>
    <p:extLst>
      <p:ext uri="{BB962C8B-B14F-4D97-AF65-F5344CB8AC3E}">
        <p14:creationId xmlns:p14="http://schemas.microsoft.com/office/powerpoint/2010/main" xmlns="" val="2398848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3701D31-E0BC-46CD-8F5E-D7FA16BD656D}" type="datetimeFigureOut">
              <a:rPr lang="en-GB" smtClean="0"/>
              <a:pPr/>
              <a:t>06/06/2013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CA17C88-4E30-4B5F-8E7E-1E9BF34AF9DC}" type="slidenum">
              <a:rPr lang="en-GB" smtClean="0"/>
              <a:pPr/>
              <a:t>‹#›</a:t>
            </a:fld>
            <a:endParaRPr lang="en-GB"/>
          </a:p>
        </p:txBody>
      </p:sp>
    </p:spTree>
    <p:extLst>
      <p:ext uri="{BB962C8B-B14F-4D97-AF65-F5344CB8AC3E}">
        <p14:creationId xmlns:p14="http://schemas.microsoft.com/office/powerpoint/2010/main" xmlns="" val="1549670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3701D31-E0BC-46CD-8F5E-D7FA16BD656D}" type="datetimeFigureOut">
              <a:rPr lang="en-GB" smtClean="0"/>
              <a:pPr/>
              <a:t>06/06/2013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CA17C88-4E30-4B5F-8E7E-1E9BF34AF9DC}" type="slidenum">
              <a:rPr lang="en-GB" smtClean="0"/>
              <a:pPr/>
              <a:t>‹#›</a:t>
            </a:fld>
            <a:endParaRPr lang="en-GB"/>
          </a:p>
        </p:txBody>
      </p:sp>
    </p:spTree>
    <p:extLst>
      <p:ext uri="{BB962C8B-B14F-4D97-AF65-F5344CB8AC3E}">
        <p14:creationId xmlns:p14="http://schemas.microsoft.com/office/powerpoint/2010/main" xmlns="" val="1185444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3701D31-E0BC-46CD-8F5E-D7FA16BD656D}" type="datetimeFigureOut">
              <a:rPr lang="en-GB" smtClean="0"/>
              <a:pPr/>
              <a:t>06/06/2013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CA17C88-4E30-4B5F-8E7E-1E9BF34AF9DC}" type="slidenum">
              <a:rPr lang="en-GB" smtClean="0"/>
              <a:pPr/>
              <a:t>‹#›</a:t>
            </a:fld>
            <a:endParaRPr lang="en-GB"/>
          </a:p>
        </p:txBody>
      </p:sp>
    </p:spTree>
    <p:extLst>
      <p:ext uri="{BB962C8B-B14F-4D97-AF65-F5344CB8AC3E}">
        <p14:creationId xmlns:p14="http://schemas.microsoft.com/office/powerpoint/2010/main" xmlns="" val="413853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701D31-E0BC-46CD-8F5E-D7FA16BD656D}" type="datetimeFigureOut">
              <a:rPr lang="en-GB" smtClean="0"/>
              <a:pPr/>
              <a:t>06/06/2013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CA17C88-4E30-4B5F-8E7E-1E9BF34AF9DC}" type="slidenum">
              <a:rPr lang="en-GB" smtClean="0"/>
              <a:pPr/>
              <a:t>‹#›</a:t>
            </a:fld>
            <a:endParaRPr lang="en-GB"/>
          </a:p>
        </p:txBody>
      </p:sp>
    </p:spTree>
    <p:extLst>
      <p:ext uri="{BB962C8B-B14F-4D97-AF65-F5344CB8AC3E}">
        <p14:creationId xmlns:p14="http://schemas.microsoft.com/office/powerpoint/2010/main" xmlns="" val="3996697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3701D31-E0BC-46CD-8F5E-D7FA16BD656D}" type="datetimeFigureOut">
              <a:rPr lang="en-GB" smtClean="0"/>
              <a:pPr/>
              <a:t>06/06/2013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CA17C88-4E30-4B5F-8E7E-1E9BF34AF9DC}" type="slidenum">
              <a:rPr lang="en-GB" smtClean="0"/>
              <a:pPr/>
              <a:t>‹#›</a:t>
            </a:fld>
            <a:endParaRPr lang="en-GB"/>
          </a:p>
        </p:txBody>
      </p:sp>
    </p:spTree>
    <p:extLst>
      <p:ext uri="{BB962C8B-B14F-4D97-AF65-F5344CB8AC3E}">
        <p14:creationId xmlns:p14="http://schemas.microsoft.com/office/powerpoint/2010/main" xmlns="" val="473963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3701D31-E0BC-46CD-8F5E-D7FA16BD656D}" type="datetimeFigureOut">
              <a:rPr lang="en-GB" smtClean="0"/>
              <a:pPr/>
              <a:t>06/06/2013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CA17C88-4E30-4B5F-8E7E-1E9BF34AF9DC}" type="slidenum">
              <a:rPr lang="en-GB" smtClean="0"/>
              <a:pPr/>
              <a:t>‹#›</a:t>
            </a:fld>
            <a:endParaRPr lang="en-GB"/>
          </a:p>
        </p:txBody>
      </p:sp>
    </p:spTree>
    <p:extLst>
      <p:ext uri="{BB962C8B-B14F-4D97-AF65-F5344CB8AC3E}">
        <p14:creationId xmlns:p14="http://schemas.microsoft.com/office/powerpoint/2010/main" xmlns="" val="25050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3701D31-E0BC-46CD-8F5E-D7FA16BD656D}" type="datetimeFigureOut">
              <a:rPr lang="en-GB" smtClean="0"/>
              <a:pPr/>
              <a:t>06/06/2013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A17C88-4E30-4B5F-8E7E-1E9BF34AF9DC}" type="slidenum">
              <a:rPr lang="en-GB" smtClean="0"/>
              <a:pPr/>
              <a:t>‹#›</a:t>
            </a:fld>
            <a:endParaRPr lang="en-GB"/>
          </a:p>
        </p:txBody>
      </p:sp>
    </p:spTree>
    <p:extLst>
      <p:ext uri="{BB962C8B-B14F-4D97-AF65-F5344CB8AC3E}">
        <p14:creationId xmlns:p14="http://schemas.microsoft.com/office/powerpoint/2010/main" xmlns="" val="247832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3701D31-E0BC-46CD-8F5E-D7FA16BD656D}" type="datetimeFigureOut">
              <a:rPr lang="en-GB" smtClean="0"/>
              <a:pPr/>
              <a:t>06/06/2013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A17C88-4E30-4B5F-8E7E-1E9BF34AF9DC}" type="slidenum">
              <a:rPr lang="en-GB" smtClean="0"/>
              <a:pPr/>
              <a:t>‹#›</a:t>
            </a:fld>
            <a:endParaRPr lang="en-GB"/>
          </a:p>
        </p:txBody>
      </p:sp>
    </p:spTree>
    <p:extLst>
      <p:ext uri="{BB962C8B-B14F-4D97-AF65-F5344CB8AC3E}">
        <p14:creationId xmlns:p14="http://schemas.microsoft.com/office/powerpoint/2010/main" xmlns="" val="2841097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701D31-E0BC-46CD-8F5E-D7FA16BD656D}" type="datetimeFigureOut">
              <a:rPr lang="en-GB" smtClean="0"/>
              <a:pPr/>
              <a:t>06/06/2013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A17C88-4E30-4B5F-8E7E-1E9BF34AF9DC}" type="slidenum">
              <a:rPr lang="en-GB" smtClean="0"/>
              <a:pPr/>
              <a:t>‹#›</a:t>
            </a:fld>
            <a:endParaRPr lang="en-GB"/>
          </a:p>
        </p:txBody>
      </p:sp>
    </p:spTree>
    <p:extLst>
      <p:ext uri="{BB962C8B-B14F-4D97-AF65-F5344CB8AC3E}">
        <p14:creationId xmlns:p14="http://schemas.microsoft.com/office/powerpoint/2010/main" xmlns="" val="8866505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Revise Lecture 30</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xmlns="" val="20403256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Dividend  Policies &amp; Decisions</a:t>
            </a:r>
            <a:endParaRPr lang="en-GB" dirty="0"/>
          </a:p>
        </p:txBody>
      </p:sp>
      <p:sp>
        <p:nvSpPr>
          <p:cNvPr id="3" name="Content Placeholder 2"/>
          <p:cNvSpPr>
            <a:spLocks noGrp="1"/>
          </p:cNvSpPr>
          <p:nvPr>
            <p:ph idx="1"/>
          </p:nvPr>
        </p:nvSpPr>
        <p:spPr/>
        <p:txBody>
          <a:bodyPr/>
          <a:lstStyle/>
          <a:p>
            <a:pPr marL="514350" indent="-514350">
              <a:buFont typeface="+mj-lt"/>
              <a:buAutoNum type="arabicPeriod"/>
            </a:pPr>
            <a:r>
              <a:rPr lang="en-GB" dirty="0" smtClean="0"/>
              <a:t>Nature of dividend decisions?</a:t>
            </a:r>
          </a:p>
          <a:p>
            <a:pPr marL="514350" indent="-514350">
              <a:buFont typeface="+mj-lt"/>
              <a:buAutoNum type="arabicPeriod"/>
            </a:pPr>
            <a:endParaRPr lang="en-GB" dirty="0"/>
          </a:p>
          <a:p>
            <a:pPr marL="514350" indent="-514350">
              <a:buFont typeface="+mj-lt"/>
              <a:buAutoNum type="arabicPeriod"/>
            </a:pPr>
            <a:r>
              <a:rPr lang="en-GB" dirty="0" smtClean="0"/>
              <a:t>Why investors want dividends?</a:t>
            </a:r>
          </a:p>
          <a:p>
            <a:pPr marL="514350" indent="-514350">
              <a:buFont typeface="+mj-lt"/>
              <a:buAutoNum type="arabicPeriod"/>
            </a:pPr>
            <a:endParaRPr lang="en-GB" dirty="0"/>
          </a:p>
          <a:p>
            <a:pPr marL="514350" indent="-514350">
              <a:buFont typeface="+mj-lt"/>
              <a:buAutoNum type="arabicPeriod"/>
            </a:pPr>
            <a:r>
              <a:rPr lang="en-GB" dirty="0" smtClean="0"/>
              <a:t>Three main factors affecting dividends?</a:t>
            </a:r>
          </a:p>
          <a:p>
            <a:pPr marL="514350" indent="-514350">
              <a:buFont typeface="+mj-lt"/>
              <a:buAutoNum type="arabicPeriod"/>
            </a:pPr>
            <a:endParaRPr lang="en-GB" dirty="0"/>
          </a:p>
          <a:p>
            <a:pPr marL="514350" indent="-514350">
              <a:buFont typeface="+mj-lt"/>
              <a:buAutoNum type="arabicPeriod"/>
            </a:pPr>
            <a:r>
              <a:rPr lang="en-GB" dirty="0" smtClean="0"/>
              <a:t>Constraints in paying dividends?</a:t>
            </a:r>
            <a:endParaRPr lang="en-GB" dirty="0"/>
          </a:p>
        </p:txBody>
      </p:sp>
    </p:spTree>
    <p:extLst>
      <p:ext uri="{BB962C8B-B14F-4D97-AF65-F5344CB8AC3E}">
        <p14:creationId xmlns:p14="http://schemas.microsoft.com/office/powerpoint/2010/main" xmlns="" val="32351016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Factors Affecting Dividend Decision</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Nature of Dividend Decisions</a:t>
            </a:r>
          </a:p>
          <a:p>
            <a:pPr marL="0" indent="0">
              <a:buNone/>
            </a:pPr>
            <a:r>
              <a:rPr lang="en-GB" dirty="0" smtClean="0"/>
              <a:t>A firm’s dividend policies have the effect of dividing the firm’s after tax profit into two categories:</a:t>
            </a:r>
          </a:p>
          <a:p>
            <a:pPr marL="514350" indent="-514350">
              <a:buFont typeface="+mj-lt"/>
              <a:buAutoNum type="arabicPeriod"/>
            </a:pPr>
            <a:r>
              <a:rPr lang="en-GB" dirty="0" smtClean="0"/>
              <a:t>Funds to finance long-term growth</a:t>
            </a:r>
          </a:p>
          <a:p>
            <a:pPr marL="514350" indent="-514350">
              <a:buFont typeface="+mj-lt"/>
              <a:buAutoNum type="arabicPeriod"/>
            </a:pPr>
            <a:endParaRPr lang="en-GB" dirty="0" smtClean="0"/>
          </a:p>
          <a:p>
            <a:pPr marL="514350" indent="-514350">
              <a:buFont typeface="+mj-lt"/>
              <a:buAutoNum type="arabicPeriod"/>
            </a:pPr>
            <a:r>
              <a:rPr lang="en-GB" dirty="0" smtClean="0"/>
              <a:t>Funds to be distributed to shareholders</a:t>
            </a:r>
            <a:endParaRPr lang="en-GB" dirty="0"/>
          </a:p>
        </p:txBody>
      </p:sp>
    </p:spTree>
    <p:extLst>
      <p:ext uri="{BB962C8B-B14F-4D97-AF65-F5344CB8AC3E}">
        <p14:creationId xmlns:p14="http://schemas.microsoft.com/office/powerpoint/2010/main" xmlns="" val="11867929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Factors Affecting Dividend Decision</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Why Investors Want Dividends </a:t>
            </a:r>
          </a:p>
          <a:p>
            <a:pPr marL="0" indent="0">
              <a:buNone/>
            </a:pPr>
            <a:r>
              <a:rPr lang="en-GB" dirty="0" smtClean="0"/>
              <a:t>Most investors expect two forms of return from the purchase of common share:</a:t>
            </a:r>
          </a:p>
          <a:p>
            <a:pPr marL="0" indent="0">
              <a:buNone/>
            </a:pPr>
            <a:endParaRPr lang="en-GB" dirty="0" smtClean="0"/>
          </a:p>
          <a:p>
            <a:pPr marL="514350" indent="-514350">
              <a:buFont typeface="+mj-lt"/>
              <a:buAutoNum type="arabicPeriod"/>
            </a:pPr>
            <a:r>
              <a:rPr lang="en-GB" dirty="0" smtClean="0"/>
              <a:t>Capital Gains</a:t>
            </a:r>
          </a:p>
          <a:p>
            <a:pPr marL="514350" indent="-514350">
              <a:buFont typeface="+mj-lt"/>
              <a:buAutoNum type="arabicPeriod"/>
            </a:pPr>
            <a:r>
              <a:rPr lang="en-GB" dirty="0" smtClean="0"/>
              <a:t>Dividends</a:t>
            </a:r>
            <a:endParaRPr lang="en-GB" dirty="0"/>
          </a:p>
        </p:txBody>
      </p:sp>
    </p:spTree>
    <p:extLst>
      <p:ext uri="{BB962C8B-B14F-4D97-AF65-F5344CB8AC3E}">
        <p14:creationId xmlns:p14="http://schemas.microsoft.com/office/powerpoint/2010/main" xmlns="" val="2519267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Factors Affecting Dividend Decision</a:t>
            </a:r>
            <a:endParaRPr lang="en-GB" dirty="0"/>
          </a:p>
        </p:txBody>
      </p:sp>
      <p:sp>
        <p:nvSpPr>
          <p:cNvPr id="3" name="Content Placeholder 2"/>
          <p:cNvSpPr>
            <a:spLocks noGrp="1"/>
          </p:cNvSpPr>
          <p:nvPr>
            <p:ph idx="1"/>
          </p:nvPr>
        </p:nvSpPr>
        <p:spPr/>
        <p:txBody>
          <a:bodyPr/>
          <a:lstStyle/>
          <a:p>
            <a:pPr marL="0" indent="0">
              <a:buNone/>
            </a:pPr>
            <a:r>
              <a:rPr lang="en-GB" dirty="0" smtClean="0"/>
              <a:t>A number of factors may be </a:t>
            </a:r>
            <a:r>
              <a:rPr lang="en-GB" dirty="0" err="1" smtClean="0"/>
              <a:t>analyzed</a:t>
            </a:r>
            <a:r>
              <a:rPr lang="en-GB" dirty="0" smtClean="0"/>
              <a:t> to help explain the investor’s expectation of dividends over capital gains. Perhaps the three major factors are:</a:t>
            </a:r>
          </a:p>
          <a:p>
            <a:pPr marL="514350" indent="-514350">
              <a:buFont typeface="+mj-lt"/>
              <a:buAutoNum type="arabicPeriod"/>
            </a:pPr>
            <a:r>
              <a:rPr lang="en-GB" dirty="0" smtClean="0"/>
              <a:t>Reduction of uncertainty</a:t>
            </a:r>
          </a:p>
          <a:p>
            <a:pPr marL="514350" indent="-514350">
              <a:buFont typeface="+mj-lt"/>
              <a:buAutoNum type="arabicPeriod"/>
            </a:pPr>
            <a:r>
              <a:rPr lang="en-GB" dirty="0" smtClean="0"/>
              <a:t>Indication of strength</a:t>
            </a:r>
          </a:p>
          <a:p>
            <a:pPr marL="514350" indent="-514350">
              <a:buFont typeface="+mj-lt"/>
              <a:buAutoNum type="arabicPeriod"/>
            </a:pPr>
            <a:r>
              <a:rPr lang="en-GB" dirty="0" smtClean="0"/>
              <a:t>Need for current income </a:t>
            </a:r>
          </a:p>
          <a:p>
            <a:endParaRPr lang="en-GB" dirty="0"/>
          </a:p>
        </p:txBody>
      </p:sp>
    </p:spTree>
    <p:extLst>
      <p:ext uri="{BB962C8B-B14F-4D97-AF65-F5344CB8AC3E}">
        <p14:creationId xmlns:p14="http://schemas.microsoft.com/office/powerpoint/2010/main" xmlns="" val="38019572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Constraints on Paying Dividends</a:t>
            </a:r>
            <a:endParaRPr lang="en-GB" dirty="0"/>
          </a:p>
        </p:txBody>
      </p:sp>
      <p:sp>
        <p:nvSpPr>
          <p:cNvPr id="3" name="Content Placeholder 2"/>
          <p:cNvSpPr>
            <a:spLocks noGrp="1"/>
          </p:cNvSpPr>
          <p:nvPr>
            <p:ph idx="1"/>
          </p:nvPr>
        </p:nvSpPr>
        <p:spPr/>
        <p:txBody>
          <a:bodyPr/>
          <a:lstStyle/>
          <a:p>
            <a:pPr marL="0" indent="0">
              <a:buNone/>
            </a:pPr>
            <a:r>
              <a:rPr lang="en-GB" dirty="0" smtClean="0"/>
              <a:t>While most firms recognize the investor’s demand for dividends, several factors may restrict the firm’s ability to declare and pay dividends. These are:</a:t>
            </a:r>
          </a:p>
          <a:p>
            <a:pPr marL="514350" indent="-514350">
              <a:buFont typeface="+mj-lt"/>
              <a:buAutoNum type="arabicPeriod"/>
            </a:pPr>
            <a:r>
              <a:rPr lang="en-GB" dirty="0" smtClean="0"/>
              <a:t>Insufficient cash</a:t>
            </a:r>
          </a:p>
          <a:p>
            <a:pPr marL="514350" indent="-514350">
              <a:buFont typeface="+mj-lt"/>
              <a:buAutoNum type="arabicPeriod"/>
            </a:pPr>
            <a:r>
              <a:rPr lang="en-GB" dirty="0" smtClean="0"/>
              <a:t>Contractual restrictions</a:t>
            </a:r>
          </a:p>
          <a:p>
            <a:pPr marL="514350" indent="-514350">
              <a:buFont typeface="+mj-lt"/>
              <a:buAutoNum type="arabicPeriod"/>
            </a:pPr>
            <a:r>
              <a:rPr lang="en-GB" dirty="0" smtClean="0"/>
              <a:t>Legal restrictions</a:t>
            </a:r>
          </a:p>
          <a:p>
            <a:endParaRPr lang="en-GB" dirty="0"/>
          </a:p>
        </p:txBody>
      </p:sp>
    </p:spTree>
    <p:extLst>
      <p:ext uri="{BB962C8B-B14F-4D97-AF65-F5344CB8AC3E}">
        <p14:creationId xmlns:p14="http://schemas.microsoft.com/office/powerpoint/2010/main" xmlns="" val="19915053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smtClean="0"/>
          </a:p>
          <a:p>
            <a:endParaRPr lang="en-GB" dirty="0"/>
          </a:p>
          <a:p>
            <a:endParaRPr lang="en-GB" dirty="0" smtClean="0"/>
          </a:p>
          <a:p>
            <a:r>
              <a:rPr lang="en-GB" sz="4400" b="1" dirty="0" smtClean="0"/>
              <a:t>Alternative Forms Of Dividends</a:t>
            </a:r>
            <a:endParaRPr lang="en-GB" sz="4400" b="1" dirty="0"/>
          </a:p>
        </p:txBody>
      </p:sp>
    </p:spTree>
    <p:extLst>
      <p:ext uri="{BB962C8B-B14F-4D97-AF65-F5344CB8AC3E}">
        <p14:creationId xmlns:p14="http://schemas.microsoft.com/office/powerpoint/2010/main" xmlns="" val="8401592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Alternative Forms Of Dividends</a:t>
            </a:r>
            <a:endParaRPr lang="en-GB" dirty="0"/>
          </a:p>
        </p:txBody>
      </p:sp>
      <p:sp>
        <p:nvSpPr>
          <p:cNvPr id="3" name="Content Placeholder 2"/>
          <p:cNvSpPr>
            <a:spLocks noGrp="1"/>
          </p:cNvSpPr>
          <p:nvPr>
            <p:ph idx="1"/>
          </p:nvPr>
        </p:nvSpPr>
        <p:spPr/>
        <p:txBody>
          <a:bodyPr/>
          <a:lstStyle/>
          <a:p>
            <a:pPr marL="0" indent="0">
              <a:buNone/>
            </a:pPr>
            <a:r>
              <a:rPr lang="en-GB" dirty="0" smtClean="0"/>
              <a:t>In addition to the declaration of cash dividends, the firm has other options for distributing profits to shareholders.</a:t>
            </a:r>
          </a:p>
          <a:p>
            <a:pPr marL="0" indent="0">
              <a:buNone/>
            </a:pPr>
            <a:r>
              <a:rPr lang="en-GB" dirty="0" smtClean="0"/>
              <a:t>These options are the;</a:t>
            </a:r>
          </a:p>
          <a:p>
            <a:pPr marL="514350" indent="-514350">
              <a:buFont typeface="+mj-lt"/>
              <a:buAutoNum type="arabicPeriod"/>
            </a:pPr>
            <a:r>
              <a:rPr lang="en-GB" dirty="0" smtClean="0"/>
              <a:t>Stock dividend</a:t>
            </a:r>
          </a:p>
          <a:p>
            <a:pPr marL="514350" indent="-514350">
              <a:buFont typeface="+mj-lt"/>
              <a:buAutoNum type="arabicPeriod"/>
            </a:pPr>
            <a:r>
              <a:rPr lang="en-GB" dirty="0" smtClean="0"/>
              <a:t>Stock split</a:t>
            </a:r>
          </a:p>
          <a:p>
            <a:pPr marL="514350" indent="-514350">
              <a:buFont typeface="+mj-lt"/>
              <a:buAutoNum type="arabicPeriod"/>
            </a:pPr>
            <a:r>
              <a:rPr lang="en-GB" dirty="0" smtClean="0"/>
              <a:t>Stock repurchase </a:t>
            </a:r>
            <a:endParaRPr lang="en-GB" dirty="0"/>
          </a:p>
        </p:txBody>
      </p:sp>
    </p:spTree>
    <p:extLst>
      <p:ext uri="{BB962C8B-B14F-4D97-AF65-F5344CB8AC3E}">
        <p14:creationId xmlns:p14="http://schemas.microsoft.com/office/powerpoint/2010/main" xmlns="" val="32814208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Alternative Forms Of Dividends</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Stock Dividend</a:t>
            </a:r>
          </a:p>
          <a:p>
            <a:pPr marL="0" indent="0">
              <a:buNone/>
            </a:pPr>
            <a:r>
              <a:rPr lang="en-GB" dirty="0" smtClean="0"/>
              <a:t>A stock dividend occurs when the board of directors authorizes a distribution of common stock to existing shareholders.</a:t>
            </a:r>
          </a:p>
          <a:p>
            <a:pPr marL="0" indent="0">
              <a:buNone/>
            </a:pPr>
            <a:r>
              <a:rPr lang="en-GB" dirty="0" smtClean="0"/>
              <a:t>This has the effect of increasing the number of outstanding shares of the firm’s stock. </a:t>
            </a:r>
          </a:p>
          <a:p>
            <a:pPr marL="0" indent="0">
              <a:buNone/>
            </a:pPr>
            <a:r>
              <a:rPr lang="en-GB" dirty="0" smtClean="0"/>
              <a:t> </a:t>
            </a:r>
            <a:endParaRPr lang="en-GB" dirty="0"/>
          </a:p>
        </p:txBody>
      </p:sp>
    </p:spTree>
    <p:extLst>
      <p:ext uri="{BB962C8B-B14F-4D97-AF65-F5344CB8AC3E}">
        <p14:creationId xmlns:p14="http://schemas.microsoft.com/office/powerpoint/2010/main" xmlns="" val="28513566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Alternative Forms Of </a:t>
            </a:r>
            <a:r>
              <a:rPr lang="en-GB" dirty="0" smtClean="0"/>
              <a:t>Dividends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Stock Dividend</a:t>
            </a:r>
          </a:p>
          <a:p>
            <a:pPr marL="0" indent="0">
              <a:buNone/>
            </a:pPr>
            <a:r>
              <a:rPr lang="en-GB" dirty="0" smtClean="0"/>
              <a:t>For Example:</a:t>
            </a:r>
          </a:p>
          <a:p>
            <a:pPr marL="0" indent="0">
              <a:buNone/>
            </a:pPr>
            <a:r>
              <a:rPr lang="en-GB" dirty="0" smtClean="0"/>
              <a:t>If a shareholder owns 100 shares of common stock at a time when the firm distributes a 5 % stock dividend, the shareholder receives 5 additional shares.</a:t>
            </a:r>
            <a:endParaRPr lang="en-GB" dirty="0"/>
          </a:p>
        </p:txBody>
      </p:sp>
    </p:spTree>
    <p:extLst>
      <p:ext uri="{BB962C8B-B14F-4D97-AF65-F5344CB8AC3E}">
        <p14:creationId xmlns:p14="http://schemas.microsoft.com/office/powerpoint/2010/main" xmlns="" val="29018466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Alternative Forms Of Dividends</a:t>
            </a:r>
          </a:p>
        </p:txBody>
      </p:sp>
      <p:sp>
        <p:nvSpPr>
          <p:cNvPr id="3" name="Content Placeholder 2"/>
          <p:cNvSpPr>
            <a:spLocks noGrp="1"/>
          </p:cNvSpPr>
          <p:nvPr>
            <p:ph idx="1"/>
          </p:nvPr>
        </p:nvSpPr>
        <p:spPr/>
        <p:txBody>
          <a:bodyPr>
            <a:normAutofit lnSpcReduction="10000"/>
          </a:bodyPr>
          <a:lstStyle/>
          <a:p>
            <a:pPr marL="0" indent="0">
              <a:buNone/>
            </a:pPr>
            <a:r>
              <a:rPr lang="en-GB" dirty="0" smtClean="0"/>
              <a:t>There are several aspects of a stock dividend;</a:t>
            </a:r>
          </a:p>
          <a:p>
            <a:pPr marL="0" indent="0">
              <a:buNone/>
            </a:pPr>
            <a:endParaRPr lang="en-GB" dirty="0"/>
          </a:p>
          <a:p>
            <a:pPr marL="514350" indent="-514350">
              <a:buFont typeface="+mj-lt"/>
              <a:buAutoNum type="arabicPeriod"/>
            </a:pPr>
            <a:r>
              <a:rPr lang="en-GB" dirty="0" smtClean="0"/>
              <a:t>Conserves cash</a:t>
            </a:r>
          </a:p>
          <a:p>
            <a:pPr marL="514350" indent="-514350">
              <a:buFont typeface="+mj-lt"/>
              <a:buAutoNum type="arabicPeriod"/>
            </a:pPr>
            <a:r>
              <a:rPr lang="en-GB" dirty="0" smtClean="0"/>
              <a:t>Indicate higher future profits</a:t>
            </a:r>
          </a:p>
          <a:p>
            <a:pPr marL="514350" indent="-514350">
              <a:buFont typeface="+mj-lt"/>
              <a:buAutoNum type="arabicPeriod"/>
            </a:pPr>
            <a:r>
              <a:rPr lang="en-GB" dirty="0" smtClean="0"/>
              <a:t>Raises future dividends for investors</a:t>
            </a:r>
          </a:p>
          <a:p>
            <a:pPr marL="514350" indent="-514350">
              <a:buFont typeface="+mj-lt"/>
              <a:buAutoNum type="arabicPeriod"/>
            </a:pPr>
            <a:r>
              <a:rPr lang="en-GB" dirty="0" smtClean="0"/>
              <a:t>Has high psychological value</a:t>
            </a:r>
          </a:p>
          <a:p>
            <a:pPr marL="514350" indent="-514350">
              <a:buFont typeface="+mj-lt"/>
              <a:buAutoNum type="arabicPeriod"/>
            </a:pPr>
            <a:r>
              <a:rPr lang="en-GB" dirty="0" smtClean="0"/>
              <a:t>Retain proportional ownership for shareholders</a:t>
            </a:r>
            <a:endParaRPr lang="en-GB" dirty="0"/>
          </a:p>
        </p:txBody>
      </p:sp>
    </p:spTree>
    <p:extLst>
      <p:ext uri="{BB962C8B-B14F-4D97-AF65-F5344CB8AC3E}">
        <p14:creationId xmlns:p14="http://schemas.microsoft.com/office/powerpoint/2010/main" xmlns="" val="32985347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Stock Dividend</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Conserves Cash</a:t>
            </a:r>
          </a:p>
          <a:p>
            <a:pPr marL="0" indent="0">
              <a:buNone/>
            </a:pPr>
            <a:r>
              <a:rPr lang="en-GB" dirty="0" smtClean="0"/>
              <a:t>The stock dividend allows the firm to declare a dividend without using up cash that may be needed for operations or expansion.</a:t>
            </a:r>
          </a:p>
          <a:p>
            <a:pPr marL="0" indent="0">
              <a:buNone/>
            </a:pPr>
            <a:r>
              <a:rPr lang="en-GB" dirty="0" smtClean="0"/>
              <a:t>Rather than seek additional external financing, the firm can retain funds that would otherwise be distributed to shareholders.</a:t>
            </a:r>
            <a:endParaRPr lang="en-GB" dirty="0"/>
          </a:p>
        </p:txBody>
      </p:sp>
    </p:spTree>
    <p:extLst>
      <p:ext uri="{BB962C8B-B14F-4D97-AF65-F5344CB8AC3E}">
        <p14:creationId xmlns:p14="http://schemas.microsoft.com/office/powerpoint/2010/main" xmlns="" val="14682449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Stock Dividend</a:t>
            </a:r>
          </a:p>
        </p:txBody>
      </p:sp>
      <p:sp>
        <p:nvSpPr>
          <p:cNvPr id="3" name="Content Placeholder 2"/>
          <p:cNvSpPr>
            <a:spLocks noGrp="1"/>
          </p:cNvSpPr>
          <p:nvPr>
            <p:ph idx="1"/>
          </p:nvPr>
        </p:nvSpPr>
        <p:spPr/>
        <p:txBody>
          <a:bodyPr>
            <a:normAutofit lnSpcReduction="10000"/>
          </a:bodyPr>
          <a:lstStyle/>
          <a:p>
            <a:pPr marL="0" indent="0">
              <a:buNone/>
            </a:pPr>
            <a:r>
              <a:rPr lang="en-GB" dirty="0" smtClean="0"/>
              <a:t>                    </a:t>
            </a:r>
            <a:r>
              <a:rPr lang="en-GB" b="1" u="sng" dirty="0" smtClean="0"/>
              <a:t>Indicate higher future profits</a:t>
            </a:r>
          </a:p>
          <a:p>
            <a:pPr marL="0" indent="0">
              <a:buNone/>
            </a:pPr>
            <a:r>
              <a:rPr lang="en-GB" dirty="0" smtClean="0"/>
              <a:t>Normally a stock dividend is an indication of higher future profits. If the profits do not rise, the firm would experience a dilution of earnings as a result of the additional shares outstanding.</a:t>
            </a:r>
          </a:p>
          <a:p>
            <a:pPr marL="0" indent="0">
              <a:buNone/>
            </a:pPr>
            <a:r>
              <a:rPr lang="en-GB" dirty="0" smtClean="0"/>
              <a:t>Since a dilution of earnings is not desirable, stock dividend are usually declared only by board of directors who expect rises in earnings to offset the additional outstanding shares.</a:t>
            </a:r>
            <a:endParaRPr lang="en-GB" dirty="0"/>
          </a:p>
        </p:txBody>
      </p:sp>
    </p:spTree>
    <p:extLst>
      <p:ext uri="{BB962C8B-B14F-4D97-AF65-F5344CB8AC3E}">
        <p14:creationId xmlns:p14="http://schemas.microsoft.com/office/powerpoint/2010/main" xmlns="" val="15842796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Stock Dividend</a:t>
            </a:r>
          </a:p>
        </p:txBody>
      </p:sp>
      <p:sp>
        <p:nvSpPr>
          <p:cNvPr id="3" name="Content Placeholder 2"/>
          <p:cNvSpPr>
            <a:spLocks noGrp="1"/>
          </p:cNvSpPr>
          <p:nvPr>
            <p:ph idx="1"/>
          </p:nvPr>
        </p:nvSpPr>
        <p:spPr/>
        <p:txBody>
          <a:bodyPr>
            <a:normAutofit fontScale="92500" lnSpcReduction="10000"/>
          </a:bodyPr>
          <a:lstStyle/>
          <a:p>
            <a:pPr marL="0" indent="0">
              <a:buNone/>
            </a:pPr>
            <a:r>
              <a:rPr lang="en-GB" dirty="0" smtClean="0"/>
              <a:t>                 </a:t>
            </a:r>
            <a:r>
              <a:rPr lang="en-GB" b="1" u="sng" dirty="0" smtClean="0"/>
              <a:t>Raises future dividends for investors</a:t>
            </a:r>
          </a:p>
          <a:p>
            <a:pPr marL="0" indent="0">
              <a:buNone/>
            </a:pPr>
            <a:r>
              <a:rPr lang="en-GB" dirty="0" smtClean="0"/>
              <a:t>If the regular cash dividend is continued after an extra stock dividend is declared, the shareholders receive an increase in future cash dividends.</a:t>
            </a:r>
          </a:p>
          <a:p>
            <a:pPr marL="0" indent="0">
              <a:buNone/>
            </a:pPr>
            <a:r>
              <a:rPr lang="en-GB" dirty="0" smtClean="0"/>
              <a:t>For example, a firm may declare a Rs1 regular dividend and a 5% extra stock dividend. A shareholder with 100 shares receives Rs100 and 5 additional shares. If the firm continues its Rs1 dividend, this investor would receive Rs105, an increase of Rs5, in the next period.</a:t>
            </a:r>
            <a:endParaRPr lang="en-GB" dirty="0"/>
          </a:p>
        </p:txBody>
      </p:sp>
    </p:spTree>
    <p:extLst>
      <p:ext uri="{BB962C8B-B14F-4D97-AF65-F5344CB8AC3E}">
        <p14:creationId xmlns:p14="http://schemas.microsoft.com/office/powerpoint/2010/main" xmlns="" val="24513509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Stock Dividend</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Has high psychological value</a:t>
            </a:r>
          </a:p>
          <a:p>
            <a:pPr marL="0" indent="0">
              <a:buNone/>
            </a:pPr>
            <a:r>
              <a:rPr lang="en-GB" dirty="0" smtClean="0"/>
              <a:t>Because of the positive aspects of stock dividends, the dividend declaration is usually received positively by the market. This tends to encourage investment in the stock, thus supporting or raising its market price. </a:t>
            </a:r>
          </a:p>
          <a:p>
            <a:pPr marL="0" indent="0">
              <a:buNone/>
            </a:pPr>
            <a:r>
              <a:rPr lang="en-GB" dirty="0" smtClean="0"/>
              <a:t>Instead of experiencing a drop in value after a stock dividend, the price may actually rise.</a:t>
            </a:r>
            <a:endParaRPr lang="en-GB" dirty="0"/>
          </a:p>
        </p:txBody>
      </p:sp>
    </p:spTree>
    <p:extLst>
      <p:ext uri="{BB962C8B-B14F-4D97-AF65-F5344CB8AC3E}">
        <p14:creationId xmlns:p14="http://schemas.microsoft.com/office/powerpoint/2010/main" xmlns="" val="39364043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Stock Dividend</a:t>
            </a:r>
          </a:p>
        </p:txBody>
      </p:sp>
      <p:sp>
        <p:nvSpPr>
          <p:cNvPr id="3" name="Content Placeholder 2"/>
          <p:cNvSpPr>
            <a:spLocks noGrp="1"/>
          </p:cNvSpPr>
          <p:nvPr>
            <p:ph idx="1"/>
          </p:nvPr>
        </p:nvSpPr>
        <p:spPr/>
        <p:txBody>
          <a:bodyPr>
            <a:normAutofit lnSpcReduction="10000"/>
          </a:bodyPr>
          <a:lstStyle/>
          <a:p>
            <a:pPr marL="0" indent="0">
              <a:buNone/>
            </a:pPr>
            <a:r>
              <a:rPr lang="en-GB" sz="2800" dirty="0" smtClean="0"/>
              <a:t>        </a:t>
            </a:r>
            <a:r>
              <a:rPr lang="en-GB" sz="2800" b="1" u="sng" dirty="0" smtClean="0"/>
              <a:t>Retains proportional ownership for shareholders</a:t>
            </a:r>
          </a:p>
          <a:p>
            <a:pPr marL="0" indent="0">
              <a:buNone/>
            </a:pPr>
            <a:r>
              <a:rPr lang="en-GB" dirty="0" smtClean="0"/>
              <a:t>The stock dividend differs from an issue of new common stock. If the existing shareholders do not have the funds to purchase new stock, their proportion of the ownership in the firm will decline as new investors purchase shares.</a:t>
            </a:r>
          </a:p>
          <a:p>
            <a:pPr marL="0" indent="0">
              <a:buNone/>
            </a:pPr>
            <a:r>
              <a:rPr lang="en-GB" dirty="0" smtClean="0"/>
              <a:t>This is avoided by a stock dividend that is, in effect, nothing more than a recapitalization of the firm.  </a:t>
            </a:r>
            <a:endParaRPr lang="en-GB" dirty="0"/>
          </a:p>
        </p:txBody>
      </p:sp>
    </p:spTree>
    <p:extLst>
      <p:ext uri="{BB962C8B-B14F-4D97-AF65-F5344CB8AC3E}">
        <p14:creationId xmlns:p14="http://schemas.microsoft.com/office/powerpoint/2010/main" xmlns="" val="9201917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Stock Splits</a:t>
            </a:r>
            <a:endParaRPr lang="en-GB" dirty="0"/>
          </a:p>
        </p:txBody>
      </p:sp>
      <p:sp>
        <p:nvSpPr>
          <p:cNvPr id="3" name="Content Placeholder 2"/>
          <p:cNvSpPr>
            <a:spLocks noGrp="1"/>
          </p:cNvSpPr>
          <p:nvPr>
            <p:ph idx="1"/>
          </p:nvPr>
        </p:nvSpPr>
        <p:spPr/>
        <p:txBody>
          <a:bodyPr/>
          <a:lstStyle/>
          <a:p>
            <a:r>
              <a:rPr lang="en-GB" dirty="0" smtClean="0"/>
              <a:t>A stock split is a change in the number of outstanding shares of stock achieved through a proportional reduction or increase in the par value of the stock. Only the par value and number of outstanding shares are effected. The amounts in the common stock contributed capital and retained earnings accounts do not change.</a:t>
            </a:r>
            <a:endParaRPr lang="en-GB" dirty="0"/>
          </a:p>
        </p:txBody>
      </p:sp>
    </p:spTree>
    <p:extLst>
      <p:ext uri="{BB962C8B-B14F-4D97-AF65-F5344CB8AC3E}">
        <p14:creationId xmlns:p14="http://schemas.microsoft.com/office/powerpoint/2010/main" xmlns="" val="2244505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Stock Splits</a:t>
            </a:r>
          </a:p>
        </p:txBody>
      </p:sp>
      <p:sp>
        <p:nvSpPr>
          <p:cNvPr id="3" name="Content Placeholder 2"/>
          <p:cNvSpPr>
            <a:spLocks noGrp="1"/>
          </p:cNvSpPr>
          <p:nvPr>
            <p:ph idx="1"/>
          </p:nvPr>
        </p:nvSpPr>
        <p:spPr/>
        <p:txBody>
          <a:bodyPr/>
          <a:lstStyle/>
          <a:p>
            <a:r>
              <a:rPr lang="en-GB" dirty="0" smtClean="0"/>
              <a:t>Just as the accounting values in the equity accounts do not change, the market price of the stock will normally adjust immediately to reflect a stock split.</a:t>
            </a:r>
            <a:endParaRPr lang="en-GB" dirty="0"/>
          </a:p>
        </p:txBody>
      </p:sp>
    </p:spTree>
    <p:extLst>
      <p:ext uri="{BB962C8B-B14F-4D97-AF65-F5344CB8AC3E}">
        <p14:creationId xmlns:p14="http://schemas.microsoft.com/office/powerpoint/2010/main" xmlns="" val="2271147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Stock Splits</a:t>
            </a:r>
          </a:p>
        </p:txBody>
      </p:sp>
      <p:sp>
        <p:nvSpPr>
          <p:cNvPr id="3" name="Content Placeholder 2"/>
          <p:cNvSpPr>
            <a:spLocks noGrp="1"/>
          </p:cNvSpPr>
          <p:nvPr>
            <p:ph idx="1"/>
          </p:nvPr>
        </p:nvSpPr>
        <p:spPr/>
        <p:txBody>
          <a:bodyPr/>
          <a:lstStyle/>
          <a:p>
            <a:pPr marL="0" indent="0">
              <a:buNone/>
            </a:pPr>
            <a:r>
              <a:rPr lang="en-GB" dirty="0" smtClean="0"/>
              <a:t>Several reasons may be offered for the splitting of a firm’s common stock as follows;</a:t>
            </a:r>
          </a:p>
          <a:p>
            <a:endParaRPr lang="en-GB" dirty="0"/>
          </a:p>
          <a:p>
            <a:pPr marL="514350" indent="-514350">
              <a:buFont typeface="+mj-lt"/>
              <a:buAutoNum type="arabicPeriod"/>
            </a:pPr>
            <a:r>
              <a:rPr lang="en-GB" dirty="0" smtClean="0"/>
              <a:t>Reduction of market price of stock</a:t>
            </a:r>
          </a:p>
          <a:p>
            <a:pPr marL="514350" indent="-514350">
              <a:buFont typeface="+mj-lt"/>
              <a:buAutoNum type="arabicPeriod"/>
            </a:pPr>
            <a:r>
              <a:rPr lang="en-GB" dirty="0" smtClean="0"/>
              <a:t>Indication of growth</a:t>
            </a:r>
          </a:p>
          <a:p>
            <a:pPr marL="514350" indent="-514350">
              <a:buFont typeface="+mj-lt"/>
              <a:buAutoNum type="arabicPeriod"/>
            </a:pPr>
            <a:r>
              <a:rPr lang="en-GB" dirty="0" smtClean="0"/>
              <a:t>Reverse split</a:t>
            </a:r>
            <a:endParaRPr lang="en-GB" dirty="0"/>
          </a:p>
        </p:txBody>
      </p:sp>
    </p:spTree>
    <p:extLst>
      <p:ext uri="{BB962C8B-B14F-4D97-AF65-F5344CB8AC3E}">
        <p14:creationId xmlns:p14="http://schemas.microsoft.com/office/powerpoint/2010/main" xmlns="" val="6674562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Stock Splits</a:t>
            </a:r>
          </a:p>
        </p:txBody>
      </p:sp>
      <p:sp>
        <p:nvSpPr>
          <p:cNvPr id="3" name="Content Placeholder 2"/>
          <p:cNvSpPr>
            <a:spLocks noGrp="1"/>
          </p:cNvSpPr>
          <p:nvPr>
            <p:ph idx="1"/>
          </p:nvPr>
        </p:nvSpPr>
        <p:spPr/>
        <p:txBody>
          <a:bodyPr/>
          <a:lstStyle/>
          <a:p>
            <a:pPr marL="514350" indent="-514350">
              <a:buAutoNum type="arabicPeriod"/>
            </a:pPr>
            <a:r>
              <a:rPr lang="en-GB" b="1" dirty="0" smtClean="0"/>
              <a:t>Reduction of market price of stock</a:t>
            </a:r>
          </a:p>
          <a:p>
            <a:pPr marL="0" indent="0">
              <a:buNone/>
            </a:pPr>
            <a:r>
              <a:rPr lang="en-GB" dirty="0" smtClean="0"/>
              <a:t>The major goal of most stock splits is to reduce the per-share price of a firm’s common stock. </a:t>
            </a:r>
          </a:p>
          <a:p>
            <a:pPr marL="0" indent="0">
              <a:buNone/>
            </a:pPr>
            <a:r>
              <a:rPr lang="en-GB" dirty="0" smtClean="0"/>
              <a:t>A lower price per share makes the stock more affordable in round lots (100 shares) to more investors. </a:t>
            </a:r>
            <a:endParaRPr lang="en-GB" dirty="0"/>
          </a:p>
        </p:txBody>
      </p:sp>
    </p:spTree>
    <p:extLst>
      <p:ext uri="{BB962C8B-B14F-4D97-AF65-F5344CB8AC3E}">
        <p14:creationId xmlns:p14="http://schemas.microsoft.com/office/powerpoint/2010/main" xmlns="" val="37437665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Stock Splits</a:t>
            </a:r>
          </a:p>
        </p:txBody>
      </p:sp>
      <p:sp>
        <p:nvSpPr>
          <p:cNvPr id="3" name="Content Placeholder 2"/>
          <p:cNvSpPr>
            <a:spLocks noGrp="1"/>
          </p:cNvSpPr>
          <p:nvPr>
            <p:ph idx="1"/>
          </p:nvPr>
        </p:nvSpPr>
        <p:spPr/>
        <p:txBody>
          <a:bodyPr/>
          <a:lstStyle/>
          <a:p>
            <a:pPr marL="0" indent="0">
              <a:buNone/>
            </a:pPr>
            <a:r>
              <a:rPr lang="en-GB" dirty="0" smtClean="0"/>
              <a:t>2. </a:t>
            </a:r>
            <a:r>
              <a:rPr lang="en-GB" b="1" dirty="0" smtClean="0"/>
              <a:t>Indication of growth</a:t>
            </a:r>
          </a:p>
          <a:p>
            <a:pPr marL="0" indent="0">
              <a:buNone/>
            </a:pPr>
            <a:r>
              <a:rPr lang="en-GB" dirty="0" smtClean="0"/>
              <a:t>The firm’s management may use the stock split to inform the market that continued high growth is forecast. The stock of high growth companies would soon sell for several hundred dollars per share if it were not split periodically. </a:t>
            </a:r>
            <a:endParaRPr lang="en-GB" dirty="0"/>
          </a:p>
        </p:txBody>
      </p:sp>
    </p:spTree>
    <p:extLst>
      <p:ext uri="{BB962C8B-B14F-4D97-AF65-F5344CB8AC3E}">
        <p14:creationId xmlns:p14="http://schemas.microsoft.com/office/powerpoint/2010/main" xmlns="" val="24681578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Stock Splits</a:t>
            </a:r>
          </a:p>
        </p:txBody>
      </p:sp>
      <p:sp>
        <p:nvSpPr>
          <p:cNvPr id="3" name="Content Placeholder 2"/>
          <p:cNvSpPr>
            <a:spLocks noGrp="1"/>
          </p:cNvSpPr>
          <p:nvPr>
            <p:ph idx="1"/>
          </p:nvPr>
        </p:nvSpPr>
        <p:spPr/>
        <p:txBody>
          <a:bodyPr/>
          <a:lstStyle/>
          <a:p>
            <a:pPr marL="0" indent="0">
              <a:buNone/>
            </a:pPr>
            <a:r>
              <a:rPr lang="en-GB" dirty="0" smtClean="0"/>
              <a:t>3. </a:t>
            </a:r>
            <a:r>
              <a:rPr lang="en-GB" b="1" dirty="0" smtClean="0"/>
              <a:t>Reverse Split</a:t>
            </a:r>
          </a:p>
          <a:p>
            <a:pPr marL="0" indent="0">
              <a:buNone/>
            </a:pPr>
            <a:r>
              <a:rPr lang="en-GB" dirty="0" smtClean="0"/>
              <a:t>An indication of trouble. Instead of increasing the number of outstanding shares of stock, the firm may want to reduce the number. This can be accomplished through a reverse split, which is reduction of outstanding shares. </a:t>
            </a:r>
          </a:p>
          <a:p>
            <a:pPr marL="0" indent="0">
              <a:buNone/>
            </a:pPr>
            <a:r>
              <a:rPr lang="en-GB" dirty="0" smtClean="0"/>
              <a:t>The declaration of a reverse split is an indication that the firm does not have such prospects.</a:t>
            </a:r>
            <a:endParaRPr lang="en-GB" dirty="0"/>
          </a:p>
        </p:txBody>
      </p:sp>
    </p:spTree>
    <p:extLst>
      <p:ext uri="{BB962C8B-B14F-4D97-AF65-F5344CB8AC3E}">
        <p14:creationId xmlns:p14="http://schemas.microsoft.com/office/powerpoint/2010/main" xmlns="" val="35458765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Repurchase of Stock</a:t>
            </a:r>
            <a:endParaRPr lang="en-GB" dirty="0"/>
          </a:p>
        </p:txBody>
      </p:sp>
      <p:sp>
        <p:nvSpPr>
          <p:cNvPr id="3" name="Content Placeholder 2"/>
          <p:cNvSpPr>
            <a:spLocks noGrp="1"/>
          </p:cNvSpPr>
          <p:nvPr>
            <p:ph idx="1"/>
          </p:nvPr>
        </p:nvSpPr>
        <p:spPr/>
        <p:txBody>
          <a:bodyPr/>
          <a:lstStyle/>
          <a:p>
            <a:pPr marL="0" indent="0">
              <a:buNone/>
            </a:pPr>
            <a:r>
              <a:rPr lang="en-GB" dirty="0" smtClean="0"/>
              <a:t>A repurchase of stock occurs when a firm buys back outstanding shares of its own common stock. Firms repurchase stock for three major reasons;</a:t>
            </a:r>
          </a:p>
          <a:p>
            <a:pPr marL="514350" indent="-514350">
              <a:buFont typeface="+mj-lt"/>
              <a:buAutoNum type="arabicPeriod"/>
            </a:pPr>
            <a:r>
              <a:rPr lang="en-GB" dirty="0" smtClean="0"/>
              <a:t>For stock options</a:t>
            </a:r>
          </a:p>
          <a:p>
            <a:pPr marL="514350" indent="-514350">
              <a:buFont typeface="+mj-lt"/>
              <a:buAutoNum type="arabicPeriod"/>
            </a:pPr>
            <a:r>
              <a:rPr lang="en-GB" dirty="0" smtClean="0"/>
              <a:t>For acquisitions</a:t>
            </a:r>
          </a:p>
          <a:p>
            <a:pPr marL="514350" indent="-514350">
              <a:buFont typeface="+mj-lt"/>
              <a:buAutoNum type="arabicPeriod"/>
            </a:pPr>
            <a:r>
              <a:rPr lang="en-GB" dirty="0" smtClean="0"/>
              <a:t>For retiring the stock </a:t>
            </a:r>
          </a:p>
          <a:p>
            <a:pPr marL="0" indent="0">
              <a:buNone/>
            </a:pPr>
            <a:endParaRPr lang="en-GB" dirty="0"/>
          </a:p>
        </p:txBody>
      </p:sp>
    </p:spTree>
    <p:extLst>
      <p:ext uri="{BB962C8B-B14F-4D97-AF65-F5344CB8AC3E}">
        <p14:creationId xmlns:p14="http://schemas.microsoft.com/office/powerpoint/2010/main" xmlns="" val="23684570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Repurchase of Stock</a:t>
            </a:r>
          </a:p>
        </p:txBody>
      </p:sp>
      <p:sp>
        <p:nvSpPr>
          <p:cNvPr id="3" name="Content Placeholder 2"/>
          <p:cNvSpPr>
            <a:spLocks noGrp="1"/>
          </p:cNvSpPr>
          <p:nvPr>
            <p:ph idx="1"/>
          </p:nvPr>
        </p:nvSpPr>
        <p:spPr/>
        <p:txBody>
          <a:bodyPr/>
          <a:lstStyle/>
          <a:p>
            <a:pPr marL="514350" indent="-514350">
              <a:buAutoNum type="arabicPeriod"/>
            </a:pPr>
            <a:r>
              <a:rPr lang="en-GB" b="1" dirty="0" smtClean="0"/>
              <a:t>For stock option</a:t>
            </a:r>
          </a:p>
          <a:p>
            <a:pPr marL="0" indent="0">
              <a:buNone/>
            </a:pPr>
            <a:r>
              <a:rPr lang="en-GB" dirty="0" smtClean="0"/>
              <a:t>A stock option is the right to purchase a specified number of shares of common stock during a stated period and at a stipulated price.</a:t>
            </a:r>
          </a:p>
          <a:p>
            <a:pPr marL="0" indent="0">
              <a:buNone/>
            </a:pPr>
            <a:r>
              <a:rPr lang="en-GB" dirty="0" smtClean="0"/>
              <a:t>Stock options are frequently given to senior officers of a company as an incentive to work to raise the value of the firm.  </a:t>
            </a:r>
            <a:endParaRPr lang="en-GB" dirty="0"/>
          </a:p>
        </p:txBody>
      </p:sp>
    </p:spTree>
    <p:extLst>
      <p:ext uri="{BB962C8B-B14F-4D97-AF65-F5344CB8AC3E}">
        <p14:creationId xmlns:p14="http://schemas.microsoft.com/office/powerpoint/2010/main" xmlns="" val="33004335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Repurchase of Stock</a:t>
            </a:r>
          </a:p>
        </p:txBody>
      </p:sp>
      <p:sp>
        <p:nvSpPr>
          <p:cNvPr id="3" name="Content Placeholder 2"/>
          <p:cNvSpPr>
            <a:spLocks noGrp="1"/>
          </p:cNvSpPr>
          <p:nvPr>
            <p:ph idx="1"/>
          </p:nvPr>
        </p:nvSpPr>
        <p:spPr/>
        <p:txBody>
          <a:bodyPr>
            <a:normAutofit lnSpcReduction="10000"/>
          </a:bodyPr>
          <a:lstStyle/>
          <a:p>
            <a:pPr marL="0" indent="0">
              <a:buNone/>
            </a:pPr>
            <a:r>
              <a:rPr lang="en-GB" dirty="0" smtClean="0"/>
              <a:t>2. </a:t>
            </a:r>
            <a:r>
              <a:rPr lang="en-GB" b="1" dirty="0" smtClean="0"/>
              <a:t>For Acquisitions</a:t>
            </a:r>
          </a:p>
          <a:p>
            <a:pPr marL="0" indent="0">
              <a:buNone/>
            </a:pPr>
            <a:r>
              <a:rPr lang="en-GB" dirty="0" smtClean="0"/>
              <a:t>When a firm is seeking control of another firm, it may be willing to offer its own common stock for the stock of other firm.</a:t>
            </a:r>
          </a:p>
          <a:p>
            <a:pPr marL="0" indent="0">
              <a:buNone/>
            </a:pPr>
            <a:r>
              <a:rPr lang="en-GB" dirty="0" smtClean="0"/>
              <a:t>In this exchange of stock situation, the firm can repurchase stock to make the acquisition. This allows the takeover without increasing the number of outstanding shares and avoids a dilution of earnings.</a:t>
            </a:r>
            <a:endParaRPr lang="en-GB" dirty="0"/>
          </a:p>
        </p:txBody>
      </p:sp>
    </p:spTree>
    <p:extLst>
      <p:ext uri="{BB962C8B-B14F-4D97-AF65-F5344CB8AC3E}">
        <p14:creationId xmlns:p14="http://schemas.microsoft.com/office/powerpoint/2010/main" xmlns="" val="1828262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Repurchase of Stock</a:t>
            </a:r>
            <a:br>
              <a:rPr lang="en-GB" dirty="0"/>
            </a:br>
            <a:endParaRPr lang="en-GB" dirty="0"/>
          </a:p>
        </p:txBody>
      </p:sp>
      <p:sp>
        <p:nvSpPr>
          <p:cNvPr id="3" name="Content Placeholder 2"/>
          <p:cNvSpPr>
            <a:spLocks noGrp="1"/>
          </p:cNvSpPr>
          <p:nvPr>
            <p:ph idx="1"/>
          </p:nvPr>
        </p:nvSpPr>
        <p:spPr/>
        <p:txBody>
          <a:bodyPr/>
          <a:lstStyle/>
          <a:p>
            <a:pPr marL="0" indent="0">
              <a:buNone/>
            </a:pPr>
            <a:r>
              <a:rPr lang="en-GB" dirty="0" smtClean="0"/>
              <a:t>3</a:t>
            </a:r>
            <a:r>
              <a:rPr lang="en-GB" b="1" dirty="0" smtClean="0"/>
              <a:t>. For retiring the stock</a:t>
            </a:r>
          </a:p>
          <a:p>
            <a:pPr marL="0" indent="0">
              <a:buNone/>
            </a:pPr>
            <a:r>
              <a:rPr lang="en-GB" dirty="0" smtClean="0"/>
              <a:t>Thus increasing earnings per share. When a firm retires a portion of its stock, the retirement increases the firm’s earnings per share.</a:t>
            </a:r>
          </a:p>
          <a:p>
            <a:pPr marL="0" indent="0">
              <a:buNone/>
            </a:pPr>
            <a:r>
              <a:rPr lang="en-GB" dirty="0" smtClean="0"/>
              <a:t>The repurchase of stock for the purpose of retiring it is treated as a form of cash dividend by the internal revenue service.</a:t>
            </a:r>
            <a:endParaRPr lang="en-GB" dirty="0"/>
          </a:p>
        </p:txBody>
      </p:sp>
    </p:spTree>
    <p:extLst>
      <p:ext uri="{BB962C8B-B14F-4D97-AF65-F5344CB8AC3E}">
        <p14:creationId xmlns:p14="http://schemas.microsoft.com/office/powerpoint/2010/main" xmlns="" val="272210603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Repurchase of Stock</a:t>
            </a:r>
          </a:p>
        </p:txBody>
      </p:sp>
      <p:sp>
        <p:nvSpPr>
          <p:cNvPr id="3" name="Content Placeholder 2"/>
          <p:cNvSpPr>
            <a:spLocks noGrp="1"/>
          </p:cNvSpPr>
          <p:nvPr>
            <p:ph idx="1"/>
          </p:nvPr>
        </p:nvSpPr>
        <p:spPr/>
        <p:txBody>
          <a:bodyPr/>
          <a:lstStyle/>
          <a:p>
            <a:endParaRPr lang="en-GB" dirty="0" smtClean="0"/>
          </a:p>
          <a:p>
            <a:r>
              <a:rPr lang="en-GB" dirty="0" smtClean="0"/>
              <a:t>The firm could have distributed dividends with the excess cash. </a:t>
            </a:r>
            <a:endParaRPr lang="en-GB" dirty="0"/>
          </a:p>
          <a:p>
            <a:r>
              <a:rPr lang="en-GB" dirty="0" smtClean="0"/>
              <a:t>Instead, it chose to reduce the number of shares outstanding so that future dividends could be increased. With this motive, the repurchase decision can be treated similarly to a dividend decision.</a:t>
            </a:r>
            <a:endParaRPr lang="en-GB" dirty="0"/>
          </a:p>
        </p:txBody>
      </p:sp>
    </p:spTree>
    <p:extLst>
      <p:ext uri="{BB962C8B-B14F-4D97-AF65-F5344CB8AC3E}">
        <p14:creationId xmlns:p14="http://schemas.microsoft.com/office/powerpoint/2010/main" xmlns="" val="183593452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185</TotalTime>
  <Words>1216</Words>
  <Application>Microsoft Office PowerPoint</Application>
  <PresentationFormat>On-screen Show (4:3)</PresentationFormat>
  <Paragraphs>120</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Revise Lecture 30</vt:lpstr>
      <vt:lpstr>Slide 2</vt:lpstr>
      <vt:lpstr>Dividend  Policies &amp; Decisions</vt:lpstr>
      <vt:lpstr>Factors Affecting Dividend Decision</vt:lpstr>
      <vt:lpstr>Factors Affecting Dividend Decision</vt:lpstr>
      <vt:lpstr>Factors Affecting Dividend Decision</vt:lpstr>
      <vt:lpstr>Constraints on Paying Dividends</vt:lpstr>
      <vt:lpstr>Slide 8</vt:lpstr>
      <vt:lpstr>Alternative Forms Of Dividends</vt:lpstr>
      <vt:lpstr>Alternative Forms Of Dividends</vt:lpstr>
      <vt:lpstr>Alternative Forms Of Dividends</vt:lpstr>
      <vt:lpstr>Alternative Forms Of Dividends</vt:lpstr>
      <vt:lpstr>Stock Dividend</vt:lpstr>
      <vt:lpstr>Stock Dividend</vt:lpstr>
      <vt:lpstr>Stock Dividend</vt:lpstr>
      <vt:lpstr>Stock Dividend</vt:lpstr>
      <vt:lpstr>Stock Dividend</vt:lpstr>
      <vt:lpstr>Stock Splits</vt:lpstr>
      <vt:lpstr>Stock Splits</vt:lpstr>
      <vt:lpstr>Stock Splits</vt:lpstr>
      <vt:lpstr>Stock Splits</vt:lpstr>
      <vt:lpstr>Stock Splits</vt:lpstr>
      <vt:lpstr>Stock Splits</vt:lpstr>
      <vt:lpstr>Repurchase of Stock</vt:lpstr>
      <vt:lpstr>Repurchase of Stock</vt:lpstr>
      <vt:lpstr>Repurchase of Stock</vt:lpstr>
      <vt:lpstr>Repurchase of Stock </vt:lpstr>
      <vt:lpstr>Repurchase of Stock</vt:lpstr>
      <vt:lpstr>Slide 29</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Revise Lecture 30</dc:title>
  <dc:creator>MyUserName</dc:creator>
  <cp:lastModifiedBy>NTS</cp:lastModifiedBy>
  <cp:revision>16</cp:revision>
  <dcterms:created xsi:type="dcterms:W3CDTF">2013-06-04T08:48:00Z</dcterms:created>
  <dcterms:modified xsi:type="dcterms:W3CDTF">2013-06-06T15:12:16Z</dcterms:modified>
</cp:coreProperties>
</file>