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0" r:id="rId4"/>
    <p:sldId id="281" r:id="rId5"/>
    <p:sldId id="282" r:id="rId6"/>
    <p:sldId id="283" r:id="rId7"/>
    <p:sldId id="284" r:id="rId8"/>
    <p:sldId id="285" r:id="rId9"/>
    <p:sldId id="259" r:id="rId10"/>
    <p:sldId id="262" r:id="rId11"/>
    <p:sldId id="263" r:id="rId12"/>
    <p:sldId id="264" r:id="rId13"/>
    <p:sldId id="257" r:id="rId14"/>
    <p:sldId id="258" r:id="rId15"/>
    <p:sldId id="260" r:id="rId16"/>
    <p:sldId id="261" r:id="rId17"/>
    <p:sldId id="265" r:id="rId18"/>
    <p:sldId id="266" r:id="rId19"/>
    <p:sldId id="267" r:id="rId20"/>
    <p:sldId id="268" r:id="rId21"/>
    <p:sldId id="269" r:id="rId22"/>
    <p:sldId id="270" r:id="rId23"/>
    <p:sldId id="271" r:id="rId24"/>
    <p:sldId id="272" r:id="rId25"/>
    <p:sldId id="273" r:id="rId26"/>
    <p:sldId id="275" r:id="rId27"/>
    <p:sldId id="274" r:id="rId28"/>
    <p:sldId id="276" r:id="rId29"/>
    <p:sldId id="277" r:id="rId30"/>
    <p:sldId id="278" r:id="rId31"/>
    <p:sldId id="27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21" autoAdjust="0"/>
    <p:restoredTop sz="94660"/>
  </p:normalViewPr>
  <p:slideViewPr>
    <p:cSldViewPr>
      <p:cViewPr varScale="1">
        <p:scale>
          <a:sx n="61" d="100"/>
          <a:sy n="61" d="100"/>
        </p:scale>
        <p:origin x="-155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2789262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3557181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3077918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2589018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4282070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3037006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4115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1101580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394888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222402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2EC6503-0526-4EC5-A976-545C461E1408}" type="datetimeFigureOut">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4113456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C6503-0526-4EC5-A976-545C461E1408}" type="datetimeFigureOut">
              <a:rPr lang="en-GB" smtClean="0"/>
              <a:pPr/>
              <a:t>04/06/2013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2D647-09B7-4575-B744-61D4B09CA649}" type="slidenum">
              <a:rPr lang="en-GB" smtClean="0"/>
              <a:pPr/>
              <a:t>‹#›</a:t>
            </a:fld>
            <a:endParaRPr lang="en-GB"/>
          </a:p>
        </p:txBody>
      </p:sp>
    </p:spTree>
    <p:extLst>
      <p:ext uri="{BB962C8B-B14F-4D97-AF65-F5344CB8AC3E}">
        <p14:creationId xmlns:p14="http://schemas.microsoft.com/office/powerpoint/2010/main" xmlns="" val="413055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29</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638872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Merger &amp; Consolidation ?</a:t>
            </a:r>
          </a:p>
          <a:p>
            <a:pPr marL="514350" indent="-514350">
              <a:buFont typeface="+mj-lt"/>
              <a:buAutoNum type="arabicPeriod"/>
            </a:pPr>
            <a:endParaRPr lang="en-GB" dirty="0"/>
          </a:p>
          <a:p>
            <a:pPr marL="514350" indent="-514350">
              <a:buFont typeface="+mj-lt"/>
              <a:buAutoNum type="arabicPeriod"/>
            </a:pPr>
            <a:r>
              <a:rPr lang="en-GB" dirty="0" smtClean="0"/>
              <a:t>Four ways of merger ?</a:t>
            </a:r>
          </a:p>
          <a:p>
            <a:pPr marL="514350" indent="-514350">
              <a:buFont typeface="+mj-lt"/>
              <a:buAutoNum type="arabicPeriod"/>
            </a:pPr>
            <a:endParaRPr lang="en-GB" dirty="0"/>
          </a:p>
          <a:p>
            <a:pPr marL="514350" indent="-514350">
              <a:buFont typeface="+mj-lt"/>
              <a:buAutoNum type="arabicPeriod"/>
            </a:pPr>
            <a:r>
              <a:rPr lang="en-GB" dirty="0" smtClean="0"/>
              <a:t>Three types of merger?</a:t>
            </a:r>
          </a:p>
          <a:p>
            <a:pPr marL="514350" indent="-514350">
              <a:buFont typeface="+mj-lt"/>
              <a:buAutoNum type="arabicPeriod"/>
            </a:pPr>
            <a:endParaRPr lang="en-GB" dirty="0"/>
          </a:p>
          <a:p>
            <a:pPr marL="514350" indent="-514350">
              <a:buFont typeface="+mj-lt"/>
              <a:buAutoNum type="arabicPeriod"/>
            </a:pPr>
            <a:r>
              <a:rPr lang="en-GB" dirty="0" smtClean="0"/>
              <a:t>Resisting in acquisition?</a:t>
            </a:r>
            <a:endParaRPr lang="en-GB" dirty="0"/>
          </a:p>
        </p:txBody>
      </p:sp>
    </p:spTree>
    <p:extLst>
      <p:ext uri="{BB962C8B-B14F-4D97-AF65-F5344CB8AC3E}">
        <p14:creationId xmlns:p14="http://schemas.microsoft.com/office/powerpoint/2010/main" xmlns="" val="42299304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914400" lvl="1" indent="-514350">
              <a:buFont typeface="+mj-lt"/>
              <a:buAutoNum type="arabicPeriod"/>
            </a:pPr>
            <a:r>
              <a:rPr lang="en-GB" dirty="0" smtClean="0"/>
              <a:t>Mergers</a:t>
            </a:r>
          </a:p>
          <a:p>
            <a:pPr marL="914400" lvl="1" indent="-514350">
              <a:buFont typeface="+mj-lt"/>
              <a:buAutoNum type="arabicPeriod"/>
            </a:pPr>
            <a:endParaRPr lang="en-GB" dirty="0" smtClean="0"/>
          </a:p>
          <a:p>
            <a:pPr marL="914400" lvl="1" indent="-514350">
              <a:buFont typeface="+mj-lt"/>
              <a:buAutoNum type="arabicPeriod"/>
            </a:pPr>
            <a:r>
              <a:rPr lang="en-GB" dirty="0" smtClean="0"/>
              <a:t>Consolidations</a:t>
            </a:r>
          </a:p>
          <a:p>
            <a:pPr marL="0" indent="0">
              <a:buNone/>
            </a:pPr>
            <a:endParaRPr lang="en-GB" dirty="0" smtClean="0"/>
          </a:p>
          <a:p>
            <a:pPr marL="0" indent="0">
              <a:buNone/>
            </a:pPr>
            <a:r>
              <a:rPr lang="en-GB" dirty="0" smtClean="0"/>
              <a:t>External growth may be achieved by the purchase of the assets or common stock of another firm, paid for with cash or the issuance of shares. </a:t>
            </a:r>
          </a:p>
          <a:p>
            <a:endParaRPr lang="en-GB" dirty="0"/>
          </a:p>
        </p:txBody>
      </p:sp>
    </p:spTree>
    <p:extLst>
      <p:ext uri="{BB962C8B-B14F-4D97-AF65-F5344CB8AC3E}">
        <p14:creationId xmlns:p14="http://schemas.microsoft.com/office/powerpoint/2010/main" xmlns="" val="1829774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Mergers</a:t>
            </a:r>
          </a:p>
          <a:p>
            <a:pPr marL="0" indent="0">
              <a:buNone/>
            </a:pPr>
            <a:r>
              <a:rPr lang="en-GB" dirty="0" smtClean="0"/>
              <a:t>A merger is a combination of two or more businesses in which only one of the corporation survives. The other corporation ceases to exist, and its assets and possibly, debts are taken over by the surviving corporation.</a:t>
            </a:r>
            <a:endParaRPr lang="en-GB" dirty="0"/>
          </a:p>
        </p:txBody>
      </p:sp>
    </p:spTree>
    <p:extLst>
      <p:ext uri="{BB962C8B-B14F-4D97-AF65-F5344CB8AC3E}">
        <p14:creationId xmlns:p14="http://schemas.microsoft.com/office/powerpoint/2010/main" xmlns="" val="4222307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The merger may occur in four ways:</a:t>
            </a:r>
          </a:p>
          <a:p>
            <a:endParaRPr lang="en-GB" dirty="0" smtClean="0"/>
          </a:p>
          <a:p>
            <a:pPr marL="514350" indent="-514350">
              <a:buFont typeface="+mj-lt"/>
              <a:buAutoNum type="arabicPeriod"/>
            </a:pPr>
            <a:r>
              <a:rPr lang="en-GB" dirty="0" smtClean="0"/>
              <a:t>Purchase of assets</a:t>
            </a:r>
          </a:p>
          <a:p>
            <a:pPr marL="514350" indent="-514350">
              <a:buFont typeface="+mj-lt"/>
              <a:buAutoNum type="arabicPeriod"/>
            </a:pPr>
            <a:r>
              <a:rPr lang="en-GB" dirty="0" smtClean="0"/>
              <a:t>Purchase of common stock</a:t>
            </a:r>
          </a:p>
          <a:p>
            <a:pPr marL="514350" indent="-514350">
              <a:buFont typeface="+mj-lt"/>
              <a:buAutoNum type="arabicPeriod"/>
            </a:pPr>
            <a:r>
              <a:rPr lang="en-GB" dirty="0" smtClean="0"/>
              <a:t>Exchange of stock for assets</a:t>
            </a:r>
          </a:p>
          <a:p>
            <a:pPr marL="514350" indent="-514350">
              <a:buFont typeface="+mj-lt"/>
              <a:buAutoNum type="arabicPeriod"/>
            </a:pPr>
            <a:r>
              <a:rPr lang="en-GB" dirty="0" smtClean="0"/>
              <a:t>Exchange of stock for stock</a:t>
            </a:r>
          </a:p>
          <a:p>
            <a:endParaRPr lang="en-GB" dirty="0"/>
          </a:p>
        </p:txBody>
      </p:sp>
    </p:spTree>
    <p:extLst>
      <p:ext uri="{BB962C8B-B14F-4D97-AF65-F5344CB8AC3E}">
        <p14:creationId xmlns:p14="http://schemas.microsoft.com/office/powerpoint/2010/main" xmlns="" val="889935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 </a:t>
            </a:r>
            <a:r>
              <a:rPr lang="en-GB" b="1" u="sng" dirty="0" smtClean="0"/>
              <a:t>Consolidations</a:t>
            </a:r>
          </a:p>
          <a:p>
            <a:pPr marL="0" indent="0">
              <a:buNone/>
            </a:pPr>
            <a:r>
              <a:rPr lang="en-GB" dirty="0" smtClean="0"/>
              <a:t>A consolidation is a combination of two or more businesses into a third, entirely new corporation.</a:t>
            </a:r>
          </a:p>
          <a:p>
            <a:pPr marL="0" indent="0">
              <a:buNone/>
            </a:pPr>
            <a:r>
              <a:rPr lang="en-GB" dirty="0" smtClean="0"/>
              <a:t>The new corporation absorbs the assets, and possibly liabilities, of both original corporations, which cease to exist. </a:t>
            </a:r>
          </a:p>
          <a:p>
            <a:pPr marL="0" indent="0">
              <a:buNone/>
            </a:pPr>
            <a:r>
              <a:rPr lang="en-GB" dirty="0" smtClean="0"/>
              <a:t>The legal and financial characteristics of a consolidation are basically the same as those for a merger.</a:t>
            </a:r>
            <a:endParaRPr lang="en-GB" dirty="0"/>
          </a:p>
        </p:txBody>
      </p:sp>
    </p:spTree>
    <p:extLst>
      <p:ext uri="{BB962C8B-B14F-4D97-AF65-F5344CB8AC3E}">
        <p14:creationId xmlns:p14="http://schemas.microsoft.com/office/powerpoint/2010/main" xmlns="" val="146649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Three major types of mergers have been important in the development of large American corporations:</a:t>
            </a:r>
          </a:p>
          <a:p>
            <a:pPr marL="0" indent="0">
              <a:buNone/>
            </a:pPr>
            <a:endParaRPr lang="en-GB" dirty="0" smtClean="0"/>
          </a:p>
          <a:p>
            <a:pPr marL="514350" indent="-514350">
              <a:buFont typeface="+mj-lt"/>
              <a:buAutoNum type="arabicPeriod"/>
            </a:pPr>
            <a:r>
              <a:rPr lang="en-GB" dirty="0" smtClean="0"/>
              <a:t>Horizontal Merger</a:t>
            </a:r>
          </a:p>
          <a:p>
            <a:pPr marL="514350" indent="-514350">
              <a:buFont typeface="+mj-lt"/>
              <a:buAutoNum type="arabicPeriod"/>
            </a:pPr>
            <a:r>
              <a:rPr lang="en-GB" dirty="0" smtClean="0"/>
              <a:t>Vertical Merger</a:t>
            </a:r>
          </a:p>
          <a:p>
            <a:pPr marL="514350" indent="-514350">
              <a:buFont typeface="+mj-lt"/>
              <a:buAutoNum type="arabicPeriod"/>
            </a:pPr>
            <a:r>
              <a:rPr lang="en-GB" dirty="0" smtClean="0"/>
              <a:t>Conglomerate Merger</a:t>
            </a:r>
          </a:p>
          <a:p>
            <a:endParaRPr lang="en-GB" dirty="0"/>
          </a:p>
        </p:txBody>
      </p:sp>
    </p:spTree>
    <p:extLst>
      <p:ext uri="{BB962C8B-B14F-4D97-AF65-F5344CB8AC3E}">
        <p14:creationId xmlns:p14="http://schemas.microsoft.com/office/powerpoint/2010/main" xmlns="" val="228715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In many cases, the management of a firm decides that the firm should not be acquired by another firm. Many reasons may be given to explain the management’s feelings:</a:t>
            </a:r>
          </a:p>
          <a:p>
            <a:pPr marL="514350" indent="-514350">
              <a:buFont typeface="+mj-lt"/>
              <a:buAutoNum type="arabicPeriod"/>
            </a:pPr>
            <a:r>
              <a:rPr lang="en-GB" dirty="0" smtClean="0"/>
              <a:t>Failure to understand target firm’s problems</a:t>
            </a:r>
          </a:p>
          <a:p>
            <a:pPr marL="514350" indent="-514350">
              <a:buFont typeface="+mj-lt"/>
              <a:buAutoNum type="arabicPeriod"/>
            </a:pPr>
            <a:r>
              <a:rPr lang="en-GB" dirty="0" smtClean="0"/>
              <a:t>Future plans not in the interest of target firm’s shareholders</a:t>
            </a:r>
          </a:p>
          <a:p>
            <a:pPr marL="514350" indent="-514350">
              <a:buFont typeface="+mj-lt"/>
              <a:buAutoNum type="arabicPeriod"/>
            </a:pPr>
            <a:r>
              <a:rPr lang="en-GB" dirty="0" smtClean="0"/>
              <a:t>Tender price or exchange ratio to low</a:t>
            </a:r>
          </a:p>
          <a:p>
            <a:pPr marL="514350" indent="-514350">
              <a:buFont typeface="+mj-lt"/>
              <a:buAutoNum type="arabicPeriod"/>
            </a:pPr>
            <a:r>
              <a:rPr lang="en-GB" dirty="0" smtClean="0"/>
              <a:t>Acquiring firm’s plan for new management </a:t>
            </a:r>
          </a:p>
          <a:p>
            <a:endParaRPr lang="en-GB" dirty="0"/>
          </a:p>
        </p:txBody>
      </p:sp>
    </p:spTree>
    <p:extLst>
      <p:ext uri="{BB962C8B-B14F-4D97-AF65-F5344CB8AC3E}">
        <p14:creationId xmlns:p14="http://schemas.microsoft.com/office/powerpoint/2010/main" xmlns="" val="33503346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r>
              <a:rPr lang="en-GB" sz="4000" b="1" dirty="0" smtClean="0"/>
              <a:t>Dividend Policies and Decisions</a:t>
            </a:r>
            <a:endParaRPr lang="en-GB" sz="4000" b="1" dirty="0"/>
          </a:p>
        </p:txBody>
      </p:sp>
    </p:spTree>
    <p:extLst>
      <p:ext uri="{BB962C8B-B14F-4D97-AF65-F5344CB8AC3E}">
        <p14:creationId xmlns:p14="http://schemas.microsoft.com/office/powerpoint/2010/main" xmlns="" val="1293672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r>
              <a:rPr lang="en-GB" dirty="0" smtClean="0"/>
              <a:t>Dividend policy is largely a matter of common sense and is a reflection of the investment decision and the financing decision</a:t>
            </a:r>
            <a:endParaRPr lang="en-GB" dirty="0"/>
          </a:p>
        </p:txBody>
      </p:sp>
    </p:spTree>
    <p:extLst>
      <p:ext uri="{BB962C8B-B14F-4D97-AF65-F5344CB8AC3E}">
        <p14:creationId xmlns:p14="http://schemas.microsoft.com/office/powerpoint/2010/main" xmlns="" val="312038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Investment decision</a:t>
            </a:r>
          </a:p>
          <a:p>
            <a:pPr marL="0" indent="0">
              <a:buNone/>
            </a:pPr>
            <a:r>
              <a:rPr lang="en-GB" dirty="0" smtClean="0"/>
              <a:t>If the company is going through a growth phase, it is unlikely to have sufficient liquidity to pay dividends. </a:t>
            </a:r>
          </a:p>
          <a:p>
            <a:pPr marL="0" indent="0">
              <a:buNone/>
            </a:pPr>
            <a:r>
              <a:rPr lang="en-GB" dirty="0" smtClean="0"/>
              <a:t>In this case shareholder expectations may well be for the dividend to remain low or 0. This will not be a problem as long as the share price is rising.</a:t>
            </a:r>
            <a:endParaRPr lang="en-GB" dirty="0"/>
          </a:p>
        </p:txBody>
      </p:sp>
    </p:spTree>
    <p:extLst>
      <p:ext uri="{BB962C8B-B14F-4D97-AF65-F5344CB8AC3E}">
        <p14:creationId xmlns:p14="http://schemas.microsoft.com/office/powerpoint/2010/main" xmlns="" val="1315111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Financing decision</a:t>
            </a:r>
          </a:p>
          <a:p>
            <a:pPr marL="0" indent="0">
              <a:buNone/>
            </a:pPr>
            <a:r>
              <a:rPr lang="en-GB" dirty="0" smtClean="0"/>
              <a:t>If a company can borrow to finance its investments, it can still pay dividends. This is sometimes called borrowing to pay dividend. </a:t>
            </a:r>
          </a:p>
          <a:p>
            <a:pPr marL="0" indent="0">
              <a:buNone/>
            </a:pPr>
            <a:r>
              <a:rPr lang="en-GB" dirty="0" smtClean="0"/>
              <a:t>There are legal constraints over company’s ability to do this, it is only legal if a company has accumulated realised profits</a:t>
            </a:r>
            <a:endParaRPr lang="en-GB" dirty="0"/>
          </a:p>
        </p:txBody>
      </p:sp>
    </p:spTree>
    <p:extLst>
      <p:ext uri="{BB962C8B-B14F-4D97-AF65-F5344CB8AC3E}">
        <p14:creationId xmlns:p14="http://schemas.microsoft.com/office/powerpoint/2010/main" xmlns="" val="21272338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11966135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Nature of Dividend Decisions</a:t>
            </a:r>
          </a:p>
          <a:p>
            <a:pPr marL="0" indent="0">
              <a:buNone/>
            </a:pPr>
            <a:r>
              <a:rPr lang="en-GB" dirty="0" smtClean="0"/>
              <a:t>A firm’s dividend policies have the effect of dividing the firm’s after tax profit into two categories:</a:t>
            </a:r>
          </a:p>
          <a:p>
            <a:pPr marL="514350" indent="-514350">
              <a:buFont typeface="+mj-lt"/>
              <a:buAutoNum type="arabicPeriod"/>
            </a:pPr>
            <a:r>
              <a:rPr lang="en-GB" dirty="0" smtClean="0"/>
              <a:t>Funds to finance long-term growth</a:t>
            </a:r>
          </a:p>
          <a:p>
            <a:pPr marL="514350" indent="-514350">
              <a:buFont typeface="+mj-lt"/>
              <a:buAutoNum type="arabicPeriod"/>
            </a:pPr>
            <a:endParaRPr lang="en-GB" dirty="0" smtClean="0"/>
          </a:p>
          <a:p>
            <a:pPr marL="514350" indent="-514350">
              <a:buFont typeface="+mj-lt"/>
              <a:buAutoNum type="arabicPeriod"/>
            </a:pPr>
            <a:r>
              <a:rPr lang="en-GB" dirty="0" smtClean="0"/>
              <a:t>Funds to be distributed to shareholders</a:t>
            </a:r>
            <a:endParaRPr lang="en-GB" dirty="0"/>
          </a:p>
        </p:txBody>
      </p:sp>
    </p:spTree>
    <p:extLst>
      <p:ext uri="{BB962C8B-B14F-4D97-AF65-F5344CB8AC3E}">
        <p14:creationId xmlns:p14="http://schemas.microsoft.com/office/powerpoint/2010/main" xmlns="" val="16176521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Funds to finance long-term growth</a:t>
            </a:r>
          </a:p>
          <a:p>
            <a:pPr marL="0" indent="0">
              <a:buNone/>
            </a:pPr>
            <a:r>
              <a:rPr lang="en-GB" dirty="0" smtClean="0"/>
              <a:t>These are represented on the balance sheet by the retained earnings account. Earnings retained by the firm have traditionally accounted for one-half to two-thirds of the firm’s long-term financing. The remaining one-third has been provided by debt and by new issues of preferred and common stock. </a:t>
            </a:r>
            <a:endParaRPr lang="en-GB" dirty="0"/>
          </a:p>
        </p:txBody>
      </p:sp>
    </p:spTree>
    <p:extLst>
      <p:ext uri="{BB962C8B-B14F-4D97-AF65-F5344CB8AC3E}">
        <p14:creationId xmlns:p14="http://schemas.microsoft.com/office/powerpoint/2010/main" xmlns="" val="38788242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Dividend Policy</a:t>
            </a:r>
            <a:endParaRPr lang="en-GB" dirty="0"/>
          </a:p>
        </p:txBody>
      </p:sp>
      <p:sp>
        <p:nvSpPr>
          <p:cNvPr id="3" name="Content Placeholder 2"/>
          <p:cNvSpPr>
            <a:spLocks noGrp="1"/>
          </p:cNvSpPr>
          <p:nvPr>
            <p:ph idx="1"/>
          </p:nvPr>
        </p:nvSpPr>
        <p:spPr/>
        <p:txBody>
          <a:bodyPr/>
          <a:lstStyle/>
          <a:p>
            <a:pPr marL="0" indent="0">
              <a:buNone/>
            </a:pPr>
            <a:r>
              <a:rPr lang="en-GB" dirty="0" smtClean="0"/>
              <a:t>2. </a:t>
            </a:r>
            <a:r>
              <a:rPr lang="en-GB" b="1" dirty="0" smtClean="0"/>
              <a:t>Funds to be distributed to shareholders</a:t>
            </a:r>
          </a:p>
          <a:p>
            <a:pPr marL="0" indent="0">
              <a:buNone/>
            </a:pPr>
            <a:r>
              <a:rPr lang="en-GB" dirty="0" smtClean="0"/>
              <a:t>These are represented by cash dividends declared by the board of directors and paid to the common shareholders</a:t>
            </a:r>
            <a:endParaRPr lang="en-GB" dirty="0"/>
          </a:p>
        </p:txBody>
      </p:sp>
    </p:spTree>
    <p:extLst>
      <p:ext uri="{BB962C8B-B14F-4D97-AF65-F5344CB8AC3E}">
        <p14:creationId xmlns:p14="http://schemas.microsoft.com/office/powerpoint/2010/main" xmlns="" val="20969413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sz="4000" b="1" dirty="0" smtClean="0"/>
              <a:t>Factors Affecting Dividend Decisions</a:t>
            </a:r>
            <a:endParaRPr lang="en-GB" sz="4000" b="1" dirty="0"/>
          </a:p>
        </p:txBody>
      </p:sp>
    </p:spTree>
    <p:extLst>
      <p:ext uri="{BB962C8B-B14F-4D97-AF65-F5344CB8AC3E}">
        <p14:creationId xmlns:p14="http://schemas.microsoft.com/office/powerpoint/2010/main" xmlns="" val="3179664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 </a:t>
            </a:r>
            <a:endParaRPr lang="en-GB" dirty="0"/>
          </a:p>
        </p:txBody>
      </p:sp>
      <p:sp>
        <p:nvSpPr>
          <p:cNvPr id="3" name="Content Placeholder 2"/>
          <p:cNvSpPr>
            <a:spLocks noGrp="1"/>
          </p:cNvSpPr>
          <p:nvPr>
            <p:ph idx="1"/>
          </p:nvPr>
        </p:nvSpPr>
        <p:spPr/>
        <p:txBody>
          <a:bodyPr/>
          <a:lstStyle/>
          <a:p>
            <a:pPr marL="0" indent="0">
              <a:buNone/>
            </a:pPr>
            <a:r>
              <a:rPr lang="en-GB" dirty="0" smtClean="0"/>
              <a:t>Once we accept the premises that the level of dividends affects the value of a firm’s common share.</a:t>
            </a:r>
          </a:p>
          <a:p>
            <a:pPr marL="0" indent="0">
              <a:buNone/>
            </a:pPr>
            <a:r>
              <a:rPr lang="en-GB" dirty="0" smtClean="0"/>
              <a:t>We need to consider the factors that define the dividend decision.</a:t>
            </a:r>
            <a:endParaRPr lang="en-GB" dirty="0"/>
          </a:p>
        </p:txBody>
      </p:sp>
    </p:spTree>
    <p:extLst>
      <p:ext uri="{BB962C8B-B14F-4D97-AF65-F5344CB8AC3E}">
        <p14:creationId xmlns:p14="http://schemas.microsoft.com/office/powerpoint/2010/main" xmlns="" val="539951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Why Investors Want Dividends </a:t>
            </a:r>
          </a:p>
          <a:p>
            <a:pPr marL="0" indent="0">
              <a:buNone/>
            </a:pPr>
            <a:r>
              <a:rPr lang="en-GB" dirty="0" smtClean="0"/>
              <a:t>Most investors expect two forms of return from the purchase of common share:</a:t>
            </a:r>
          </a:p>
          <a:p>
            <a:pPr marL="0" indent="0">
              <a:buNone/>
            </a:pPr>
            <a:endParaRPr lang="en-GB" dirty="0"/>
          </a:p>
          <a:p>
            <a:pPr marL="514350" indent="-514350">
              <a:buFont typeface="+mj-lt"/>
              <a:buAutoNum type="arabicPeriod"/>
            </a:pPr>
            <a:r>
              <a:rPr lang="en-GB" dirty="0" smtClean="0"/>
              <a:t>Capital Gains</a:t>
            </a:r>
          </a:p>
          <a:p>
            <a:pPr marL="514350" indent="-514350">
              <a:buFont typeface="+mj-lt"/>
              <a:buAutoNum type="arabicPeriod"/>
            </a:pPr>
            <a:r>
              <a:rPr lang="en-GB" dirty="0" smtClean="0"/>
              <a:t>Dividends</a:t>
            </a:r>
            <a:endParaRPr lang="en-GB" dirty="0"/>
          </a:p>
        </p:txBody>
      </p:sp>
    </p:spTree>
    <p:extLst>
      <p:ext uri="{BB962C8B-B14F-4D97-AF65-F5344CB8AC3E}">
        <p14:creationId xmlns:p14="http://schemas.microsoft.com/office/powerpoint/2010/main" xmlns="" val="10980921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Capital gain</a:t>
            </a:r>
          </a:p>
          <a:p>
            <a:pPr marL="0" indent="0">
              <a:buNone/>
            </a:pPr>
            <a:r>
              <a:rPr lang="en-GB" dirty="0" smtClean="0"/>
              <a:t>The investor expects an increase in the market value of the common share over time. </a:t>
            </a:r>
          </a:p>
          <a:p>
            <a:pPr marL="0" indent="0">
              <a:buNone/>
            </a:pPr>
            <a:r>
              <a:rPr lang="en-GB" dirty="0" smtClean="0"/>
              <a:t>If for example, the share is purchased at Rs40 and sold for Rs60, the investor realizes a capital gain of Rs20. Capital gain may be defined as the profit resulting from the sale of capital investments, in this case common share.</a:t>
            </a:r>
            <a:endParaRPr lang="en-GB" dirty="0"/>
          </a:p>
        </p:txBody>
      </p:sp>
    </p:spTree>
    <p:extLst>
      <p:ext uri="{BB962C8B-B14F-4D97-AF65-F5344CB8AC3E}">
        <p14:creationId xmlns:p14="http://schemas.microsoft.com/office/powerpoint/2010/main" xmlns="" val="1445298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2</a:t>
            </a:r>
            <a:r>
              <a:rPr lang="en-GB" b="1" dirty="0" smtClean="0"/>
              <a:t>. Dividends</a:t>
            </a:r>
          </a:p>
          <a:p>
            <a:pPr marL="0" indent="0">
              <a:buNone/>
            </a:pPr>
            <a:r>
              <a:rPr lang="en-GB" dirty="0" smtClean="0"/>
              <a:t>The investor expects, at some point, a distribution of the firm’s earnings. From mature and stable corporations, most investors expect regular dividends to be declared and paid on the common share.</a:t>
            </a:r>
          </a:p>
          <a:p>
            <a:pPr marL="0" indent="0">
              <a:buNone/>
            </a:pPr>
            <a:r>
              <a:rPr lang="en-GB" dirty="0" smtClean="0"/>
              <a:t>This expectation takes priority over the desire to retain earnings to finance expansion and growth.</a:t>
            </a:r>
            <a:endParaRPr lang="en-GB" dirty="0"/>
          </a:p>
        </p:txBody>
      </p:sp>
    </p:spTree>
    <p:extLst>
      <p:ext uri="{BB962C8B-B14F-4D97-AF65-F5344CB8AC3E}">
        <p14:creationId xmlns:p14="http://schemas.microsoft.com/office/powerpoint/2010/main" xmlns="" val="21566875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A number of factors may be </a:t>
            </a:r>
            <a:r>
              <a:rPr lang="en-GB" dirty="0" err="1" smtClean="0"/>
              <a:t>analyzed</a:t>
            </a:r>
            <a:r>
              <a:rPr lang="en-GB" dirty="0" smtClean="0"/>
              <a:t> to help explain the investor’s expectation of dividends over capital gains. Perhaps the three major factors are:</a:t>
            </a:r>
          </a:p>
          <a:p>
            <a:pPr marL="514350" indent="-514350">
              <a:buFont typeface="+mj-lt"/>
              <a:buAutoNum type="arabicPeriod"/>
            </a:pPr>
            <a:r>
              <a:rPr lang="en-GB" dirty="0" smtClean="0"/>
              <a:t>Reduction of uncertainty</a:t>
            </a:r>
          </a:p>
          <a:p>
            <a:pPr marL="514350" indent="-514350">
              <a:buFont typeface="+mj-lt"/>
              <a:buAutoNum type="arabicPeriod"/>
            </a:pPr>
            <a:r>
              <a:rPr lang="en-GB" dirty="0" smtClean="0"/>
              <a:t>Indication of strength</a:t>
            </a:r>
          </a:p>
          <a:p>
            <a:pPr marL="514350" indent="-514350">
              <a:buFont typeface="+mj-lt"/>
              <a:buAutoNum type="arabicPeriod"/>
            </a:pPr>
            <a:r>
              <a:rPr lang="en-GB" dirty="0" smtClean="0"/>
              <a:t>Need for current income </a:t>
            </a:r>
            <a:endParaRPr lang="en-GB" dirty="0"/>
          </a:p>
        </p:txBody>
      </p:sp>
    </p:spTree>
    <p:extLst>
      <p:ext uri="{BB962C8B-B14F-4D97-AF65-F5344CB8AC3E}">
        <p14:creationId xmlns:p14="http://schemas.microsoft.com/office/powerpoint/2010/main" xmlns="" val="14572809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GB" b="1" dirty="0" smtClean="0"/>
              <a:t>Reduction of uncertainty</a:t>
            </a:r>
          </a:p>
          <a:p>
            <a:pPr marL="0" indent="0">
              <a:buNone/>
            </a:pPr>
            <a:r>
              <a:rPr lang="en-GB" dirty="0" smtClean="0"/>
              <a:t>The promise of future capital gains or a future distribution of earnings involves more uncertainty than a distribution of current earnings. A current dividend represents a present value cash inflow to the investor that cannot be lost if the firm later experiences operating or financing difficulties.</a:t>
            </a:r>
          </a:p>
          <a:p>
            <a:pPr marL="0" indent="0">
              <a:buNone/>
            </a:pPr>
            <a:r>
              <a:rPr lang="en-GB" dirty="0" smtClean="0"/>
              <a:t>This reduction of uncertainty in one factor explaining investor preference for current dividends.</a:t>
            </a:r>
            <a:endParaRPr lang="en-GB" dirty="0"/>
          </a:p>
        </p:txBody>
      </p:sp>
    </p:spTree>
    <p:extLst>
      <p:ext uri="{BB962C8B-B14F-4D97-AF65-F5344CB8AC3E}">
        <p14:creationId xmlns:p14="http://schemas.microsoft.com/office/powerpoint/2010/main" xmlns="" val="16432633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2. </a:t>
            </a:r>
            <a:r>
              <a:rPr lang="en-GB" b="1" dirty="0" smtClean="0"/>
              <a:t>Indication of strength</a:t>
            </a:r>
          </a:p>
          <a:p>
            <a:pPr marL="0" indent="0">
              <a:buNone/>
            </a:pPr>
            <a:r>
              <a:rPr lang="en-GB" dirty="0" smtClean="0"/>
              <a:t>The declaration and payment of cash dividends carry an information content that the firm is reasonably strong and healthy. The dividend declaration reveals liquidity since cash is needed to make the dividend payment and this cash must be taken away from the firm’s operations.</a:t>
            </a:r>
            <a:endParaRPr lang="en-GB" dirty="0"/>
          </a:p>
        </p:txBody>
      </p:sp>
    </p:spTree>
    <p:extLst>
      <p:ext uri="{BB962C8B-B14F-4D97-AF65-F5344CB8AC3E}">
        <p14:creationId xmlns:p14="http://schemas.microsoft.com/office/powerpoint/2010/main" xmlns="" val="20517390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Factors Affecting Dividend Decision</a:t>
            </a:r>
            <a:endParaRPr lang="en-GB" dirty="0"/>
          </a:p>
        </p:txBody>
      </p:sp>
      <p:sp>
        <p:nvSpPr>
          <p:cNvPr id="3" name="Content Placeholder 2"/>
          <p:cNvSpPr>
            <a:spLocks noGrp="1"/>
          </p:cNvSpPr>
          <p:nvPr>
            <p:ph idx="1"/>
          </p:nvPr>
        </p:nvSpPr>
        <p:spPr/>
        <p:txBody>
          <a:bodyPr/>
          <a:lstStyle/>
          <a:p>
            <a:pPr marL="0" indent="0">
              <a:buNone/>
            </a:pPr>
            <a:r>
              <a:rPr lang="en-GB" dirty="0" smtClean="0"/>
              <a:t>3. </a:t>
            </a:r>
            <a:r>
              <a:rPr lang="en-GB" b="1" dirty="0" smtClean="0"/>
              <a:t>Need for current income</a:t>
            </a:r>
          </a:p>
          <a:p>
            <a:pPr marL="0" indent="0">
              <a:buNone/>
            </a:pPr>
            <a:r>
              <a:rPr lang="en-GB" dirty="0" smtClean="0"/>
              <a:t>Many shareholders require income from their investments to pay for their current living expenses. These investors may be reluctant to sell their shares in order to gain cash. </a:t>
            </a:r>
          </a:p>
          <a:p>
            <a:pPr marL="0" indent="0">
              <a:buNone/>
            </a:pPr>
            <a:r>
              <a:rPr lang="en-GB" dirty="0" smtClean="0"/>
              <a:t>Cash dividends provide current income to these investors without affecting their principal or capital.</a:t>
            </a:r>
            <a:endParaRPr lang="en-GB" dirty="0"/>
          </a:p>
        </p:txBody>
      </p:sp>
    </p:spTree>
    <p:extLst>
      <p:ext uri="{BB962C8B-B14F-4D97-AF65-F5344CB8AC3E}">
        <p14:creationId xmlns:p14="http://schemas.microsoft.com/office/powerpoint/2010/main" xmlns="" val="28647573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sz="4400" b="1" dirty="0" smtClean="0"/>
              <a:t>Constraints on Paying Dividends</a:t>
            </a:r>
            <a:endParaRPr lang="en-GB" sz="4400" b="1" dirty="0"/>
          </a:p>
        </p:txBody>
      </p:sp>
    </p:spTree>
    <p:extLst>
      <p:ext uri="{BB962C8B-B14F-4D97-AF65-F5344CB8AC3E}">
        <p14:creationId xmlns:p14="http://schemas.microsoft.com/office/powerpoint/2010/main" xmlns="" val="2400394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lstStyle/>
          <a:p>
            <a:pPr marL="0" indent="0">
              <a:buNone/>
            </a:pPr>
            <a:r>
              <a:rPr lang="en-GB" dirty="0" smtClean="0"/>
              <a:t>While most firms recognize the investor’s demand for dividends, several factors may restrict the firm’s ability to declare and pay dividends. These are:</a:t>
            </a:r>
          </a:p>
          <a:p>
            <a:pPr marL="514350" indent="-514350">
              <a:buFont typeface="+mj-lt"/>
              <a:buAutoNum type="arabicPeriod"/>
            </a:pPr>
            <a:r>
              <a:rPr lang="en-GB" dirty="0" smtClean="0"/>
              <a:t>Insufficient cash</a:t>
            </a:r>
          </a:p>
          <a:p>
            <a:pPr marL="514350" indent="-514350">
              <a:buFont typeface="+mj-lt"/>
              <a:buAutoNum type="arabicPeriod"/>
            </a:pPr>
            <a:r>
              <a:rPr lang="en-GB" dirty="0" smtClean="0"/>
              <a:t>Contractual restrictions</a:t>
            </a:r>
          </a:p>
          <a:p>
            <a:pPr marL="514350" indent="-514350">
              <a:buFont typeface="+mj-lt"/>
              <a:buAutoNum type="arabicPeriod"/>
            </a:pPr>
            <a:r>
              <a:rPr lang="en-GB" dirty="0" smtClean="0"/>
              <a:t>Legal restrictions</a:t>
            </a:r>
            <a:endParaRPr lang="en-GB" dirty="0"/>
          </a:p>
        </p:txBody>
      </p:sp>
    </p:spTree>
    <p:extLst>
      <p:ext uri="{BB962C8B-B14F-4D97-AF65-F5344CB8AC3E}">
        <p14:creationId xmlns:p14="http://schemas.microsoft.com/office/powerpoint/2010/main" xmlns="" val="31549484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Insufficient cash</a:t>
            </a:r>
          </a:p>
          <a:p>
            <a:pPr marL="0" indent="0">
              <a:buNone/>
            </a:pPr>
            <a:r>
              <a:rPr lang="en-GB" dirty="0" smtClean="0"/>
              <a:t>Although a firm may have adequate income to declare dividends, the firm may not have sufficient cash to pay the dividends.</a:t>
            </a:r>
          </a:p>
          <a:p>
            <a:pPr marL="0" indent="0">
              <a:buNone/>
            </a:pPr>
            <a:r>
              <a:rPr lang="en-GB" dirty="0" smtClean="0"/>
              <a:t>The firm’s liquid funds may be tied up in receivables or stock or the firm may be short on liquid funds due to commitments to fixed assets.</a:t>
            </a:r>
            <a:endParaRPr lang="en-GB" dirty="0"/>
          </a:p>
        </p:txBody>
      </p:sp>
    </p:spTree>
    <p:extLst>
      <p:ext uri="{BB962C8B-B14F-4D97-AF65-F5344CB8AC3E}">
        <p14:creationId xmlns:p14="http://schemas.microsoft.com/office/powerpoint/2010/main" xmlns="" val="19767663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lstStyle/>
          <a:p>
            <a:pPr marL="0" indent="0">
              <a:buNone/>
            </a:pPr>
            <a:r>
              <a:rPr lang="en-GB" dirty="0" smtClean="0"/>
              <a:t>2</a:t>
            </a:r>
            <a:r>
              <a:rPr lang="en-GB" b="1" dirty="0" smtClean="0"/>
              <a:t>. Contractual restrictions</a:t>
            </a:r>
          </a:p>
          <a:p>
            <a:pPr marL="0" indent="0">
              <a:buNone/>
            </a:pPr>
            <a:r>
              <a:rPr lang="en-GB" dirty="0" smtClean="0"/>
              <a:t>If a firm is experiencing liquidity or profitability difficulties, creditors may require restrictions on dividends as part of any new loan arrangements. In this situation, the firm agrees as part of a contract with a creditor to restrict dividend payments.</a:t>
            </a:r>
            <a:endParaRPr lang="en-GB" dirty="0"/>
          </a:p>
        </p:txBody>
      </p:sp>
    </p:spTree>
    <p:extLst>
      <p:ext uri="{BB962C8B-B14F-4D97-AF65-F5344CB8AC3E}">
        <p14:creationId xmlns:p14="http://schemas.microsoft.com/office/powerpoint/2010/main" xmlns="" val="11158574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dirty="0"/>
              <a:t>E</a:t>
            </a:r>
            <a:r>
              <a:rPr lang="en-GB" b="1" dirty="0" smtClean="0"/>
              <a:t>xample</a:t>
            </a:r>
          </a:p>
          <a:p>
            <a:pPr marL="0" indent="0">
              <a:buNone/>
            </a:pPr>
            <a:r>
              <a:rPr lang="en-GB" dirty="0" smtClean="0"/>
              <a:t>A loan agreement may prohibit dividends as long as the firm’s debt-equity ratio exceeds 1.2 / 1. The firm would be forced to retain earnings to increase equity and thus reduce the debt-equity ratio.</a:t>
            </a:r>
          </a:p>
          <a:p>
            <a:pPr marL="0" indent="0">
              <a:buNone/>
            </a:pPr>
            <a:r>
              <a:rPr lang="en-GB" dirty="0" smtClean="0"/>
              <a:t>A second example would be a loan agreement that restricts the dividend </a:t>
            </a:r>
            <a:r>
              <a:rPr lang="en-GB" dirty="0" err="1" smtClean="0"/>
              <a:t>payout</a:t>
            </a:r>
            <a:r>
              <a:rPr lang="en-GB" dirty="0" smtClean="0"/>
              <a:t> to 20% of earnings during the life of the loan.  </a:t>
            </a:r>
            <a:endParaRPr lang="en-GB" dirty="0"/>
          </a:p>
        </p:txBody>
      </p:sp>
    </p:spTree>
    <p:extLst>
      <p:ext uri="{BB962C8B-B14F-4D97-AF65-F5344CB8AC3E}">
        <p14:creationId xmlns:p14="http://schemas.microsoft.com/office/powerpoint/2010/main" xmlns="" val="39769992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Constraints on Paying Dividends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3. </a:t>
            </a:r>
            <a:r>
              <a:rPr lang="en-GB" b="1" dirty="0" smtClean="0"/>
              <a:t>Legal restrictions</a:t>
            </a:r>
          </a:p>
          <a:p>
            <a:pPr marL="0" indent="0">
              <a:buNone/>
            </a:pPr>
            <a:r>
              <a:rPr lang="en-GB" dirty="0" smtClean="0"/>
              <a:t>Occasionally a firm is legally restricted from declaring and paying dividends. The most common example is found in those states where the law requires that all dividends must be paid from current or past income. </a:t>
            </a:r>
          </a:p>
          <a:p>
            <a:pPr marL="0" indent="0">
              <a:buNone/>
            </a:pPr>
            <a:r>
              <a:rPr lang="en-GB" dirty="0" smtClean="0"/>
              <a:t>Firms incorporated in these states must have adequate retained earnings to declare dividends. In the absence of retained earnings, the firms are barred from declaring dividends even though they may have sufficient cash to make the payment.</a:t>
            </a:r>
            <a:endParaRPr lang="en-GB" dirty="0"/>
          </a:p>
        </p:txBody>
      </p:sp>
    </p:spTree>
    <p:extLst>
      <p:ext uri="{BB962C8B-B14F-4D97-AF65-F5344CB8AC3E}">
        <p14:creationId xmlns:p14="http://schemas.microsoft.com/office/powerpoint/2010/main" xmlns="" val="13007816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1252</Words>
  <Application>Microsoft Office PowerPoint</Application>
  <PresentationFormat>On-screen Show (4:3)</PresentationFormat>
  <Paragraphs>130</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Revise Lecture 29</vt:lpstr>
      <vt:lpstr>Mergers and Acquisitions</vt:lpstr>
      <vt:lpstr>Mergers and Acquisitions</vt:lpstr>
      <vt:lpstr>Mergers and Acquisitions</vt:lpstr>
      <vt:lpstr>Mergers and Acquisitions</vt:lpstr>
      <vt:lpstr>Mergers and Acquisitions</vt:lpstr>
      <vt:lpstr>Mergers and Acquisitions</vt:lpstr>
      <vt:lpstr>Mergers and Acquisitions</vt:lpstr>
      <vt:lpstr>Slide 9</vt:lpstr>
      <vt:lpstr>Dividend Policy</vt:lpstr>
      <vt:lpstr>Dividend Policy</vt:lpstr>
      <vt:lpstr>Dividend Policy</vt:lpstr>
      <vt:lpstr>Dividend Policy</vt:lpstr>
      <vt:lpstr>Dividend Policy</vt:lpstr>
      <vt:lpstr>Dividend Policy</vt:lpstr>
      <vt:lpstr>Dividend Policy</vt:lpstr>
      <vt:lpstr>Slide 17</vt:lpstr>
      <vt:lpstr>Factors Affecting Dividend Decision </vt:lpstr>
      <vt:lpstr>Factors Affecting Dividend Decision</vt:lpstr>
      <vt:lpstr>Factors Affecting Dividend Decision</vt:lpstr>
      <vt:lpstr>Factors Affecting Dividend Decision</vt:lpstr>
      <vt:lpstr>Factors Affecting Dividend Decision</vt:lpstr>
      <vt:lpstr>Factors Affecting Dividend Decision</vt:lpstr>
      <vt:lpstr>Factors Affecting Dividend Decision</vt:lpstr>
      <vt:lpstr>Factors Affecting Dividend Decision</vt:lpstr>
      <vt:lpstr>Slide 26</vt:lpstr>
      <vt:lpstr>Constraints on Paying Dividends</vt:lpstr>
      <vt:lpstr>Constraints on Paying Dividends</vt:lpstr>
      <vt:lpstr>Constraints on Paying Dividends</vt:lpstr>
      <vt:lpstr>Constraints on Paying Dividends</vt:lpstr>
      <vt:lpstr>Constraints on Paying Dividends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29</dc:title>
  <dc:creator>MyUserName</dc:creator>
  <cp:lastModifiedBy>NTS</cp:lastModifiedBy>
  <cp:revision>13</cp:revision>
  <dcterms:created xsi:type="dcterms:W3CDTF">2013-06-04T07:26:22Z</dcterms:created>
  <dcterms:modified xsi:type="dcterms:W3CDTF">2013-06-04T14:59:53Z</dcterms:modified>
</cp:coreProperties>
</file>