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84" r:id="rId3"/>
    <p:sldId id="280" r:id="rId4"/>
    <p:sldId id="281" r:id="rId5"/>
    <p:sldId id="282" r:id="rId6"/>
    <p:sldId id="283"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7" r:id="rId27"/>
    <p:sldId id="276" r:id="rId28"/>
    <p:sldId id="278" r:id="rId29"/>
    <p:sldId id="27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662325-7950-4F2F-B927-AFB5D1139999}" type="datetimeFigureOut">
              <a:rPr lang="en-GB" smtClean="0"/>
              <a:pPr/>
              <a:t>04/06/2013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F37C36-27C4-4914-941C-31CDE5D9B351}" type="slidenum">
              <a:rPr lang="en-GB" smtClean="0"/>
              <a:pPr/>
              <a:t>‹#›</a:t>
            </a:fld>
            <a:endParaRPr lang="en-GB"/>
          </a:p>
        </p:txBody>
      </p:sp>
    </p:spTree>
    <p:extLst>
      <p:ext uri="{BB962C8B-B14F-4D97-AF65-F5344CB8AC3E}">
        <p14:creationId xmlns:p14="http://schemas.microsoft.com/office/powerpoint/2010/main" xmlns="" val="2450900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8A800FD-FDB8-4211-AC3F-4C4EA25925B3}" type="datetime1">
              <a:rPr lang="en-GB" smtClean="0"/>
              <a:pPr/>
              <a:t>04/06/2013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46B291-8D5A-4E18-B308-115680EDA1DA}" type="slidenum">
              <a:rPr lang="en-GB" smtClean="0"/>
              <a:pPr/>
              <a:t>‹#›</a:t>
            </a:fld>
            <a:endParaRPr lang="en-GB"/>
          </a:p>
        </p:txBody>
      </p:sp>
    </p:spTree>
    <p:extLst>
      <p:ext uri="{BB962C8B-B14F-4D97-AF65-F5344CB8AC3E}">
        <p14:creationId xmlns:p14="http://schemas.microsoft.com/office/powerpoint/2010/main" xmlns="" val="1441733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59E03F5-E643-402F-8BC4-0B95BF45250A}" type="datetime1">
              <a:rPr lang="en-GB" smtClean="0"/>
              <a:pPr/>
              <a:t>04/06/2013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46B291-8D5A-4E18-B308-115680EDA1DA}" type="slidenum">
              <a:rPr lang="en-GB" smtClean="0"/>
              <a:pPr/>
              <a:t>‹#›</a:t>
            </a:fld>
            <a:endParaRPr lang="en-GB"/>
          </a:p>
        </p:txBody>
      </p:sp>
    </p:spTree>
    <p:extLst>
      <p:ext uri="{BB962C8B-B14F-4D97-AF65-F5344CB8AC3E}">
        <p14:creationId xmlns:p14="http://schemas.microsoft.com/office/powerpoint/2010/main" xmlns="" val="3562931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B33C92-124D-4AEF-AFBC-64407349025A}" type="datetime1">
              <a:rPr lang="en-GB" smtClean="0"/>
              <a:pPr/>
              <a:t>04/06/2013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46B291-8D5A-4E18-B308-115680EDA1DA}" type="slidenum">
              <a:rPr lang="en-GB" smtClean="0"/>
              <a:pPr/>
              <a:t>‹#›</a:t>
            </a:fld>
            <a:endParaRPr lang="en-GB"/>
          </a:p>
        </p:txBody>
      </p:sp>
    </p:spTree>
    <p:extLst>
      <p:ext uri="{BB962C8B-B14F-4D97-AF65-F5344CB8AC3E}">
        <p14:creationId xmlns:p14="http://schemas.microsoft.com/office/powerpoint/2010/main" xmlns="" val="4215451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7F3AE7A-552E-4276-AF4B-2B11B7162BA6}" type="datetime1">
              <a:rPr lang="en-GB" smtClean="0"/>
              <a:pPr/>
              <a:t>04/06/2013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46B291-8D5A-4E18-B308-115680EDA1DA}" type="slidenum">
              <a:rPr lang="en-GB" smtClean="0"/>
              <a:pPr/>
              <a:t>‹#›</a:t>
            </a:fld>
            <a:endParaRPr lang="en-GB"/>
          </a:p>
        </p:txBody>
      </p:sp>
    </p:spTree>
    <p:extLst>
      <p:ext uri="{BB962C8B-B14F-4D97-AF65-F5344CB8AC3E}">
        <p14:creationId xmlns:p14="http://schemas.microsoft.com/office/powerpoint/2010/main" xmlns="" val="291644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B7FF6D9-0155-4084-AFB2-1A13926334CE}" type="datetime1">
              <a:rPr lang="en-GB" smtClean="0"/>
              <a:pPr/>
              <a:t>04/06/2013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646B291-8D5A-4E18-B308-115680EDA1DA}" type="slidenum">
              <a:rPr lang="en-GB" smtClean="0"/>
              <a:pPr/>
              <a:t>‹#›</a:t>
            </a:fld>
            <a:endParaRPr lang="en-GB"/>
          </a:p>
        </p:txBody>
      </p:sp>
    </p:spTree>
    <p:extLst>
      <p:ext uri="{BB962C8B-B14F-4D97-AF65-F5344CB8AC3E}">
        <p14:creationId xmlns:p14="http://schemas.microsoft.com/office/powerpoint/2010/main" xmlns="" val="1358647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42B9AFA-97FD-4087-B584-14D580C25304}" type="datetime1">
              <a:rPr lang="en-GB" smtClean="0"/>
              <a:pPr/>
              <a:t>04/06/2013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46B291-8D5A-4E18-B308-115680EDA1DA}" type="slidenum">
              <a:rPr lang="en-GB" smtClean="0"/>
              <a:pPr/>
              <a:t>‹#›</a:t>
            </a:fld>
            <a:endParaRPr lang="en-GB"/>
          </a:p>
        </p:txBody>
      </p:sp>
    </p:spTree>
    <p:extLst>
      <p:ext uri="{BB962C8B-B14F-4D97-AF65-F5344CB8AC3E}">
        <p14:creationId xmlns:p14="http://schemas.microsoft.com/office/powerpoint/2010/main" xmlns="" val="72788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4A271B-0785-4FDE-B9B1-D163C9312B70}" type="datetime1">
              <a:rPr lang="en-GB" smtClean="0"/>
              <a:pPr/>
              <a:t>04/06/2013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646B291-8D5A-4E18-B308-115680EDA1DA}" type="slidenum">
              <a:rPr lang="en-GB" smtClean="0"/>
              <a:pPr/>
              <a:t>‹#›</a:t>
            </a:fld>
            <a:endParaRPr lang="en-GB"/>
          </a:p>
        </p:txBody>
      </p:sp>
    </p:spTree>
    <p:extLst>
      <p:ext uri="{BB962C8B-B14F-4D97-AF65-F5344CB8AC3E}">
        <p14:creationId xmlns:p14="http://schemas.microsoft.com/office/powerpoint/2010/main" xmlns="" val="2351278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199F90-AB67-4789-9B64-1A3DFE07AFEE}" type="datetime1">
              <a:rPr lang="en-GB" smtClean="0"/>
              <a:pPr/>
              <a:t>04/06/2013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46B291-8D5A-4E18-B308-115680EDA1DA}" type="slidenum">
              <a:rPr lang="en-GB" smtClean="0"/>
              <a:pPr/>
              <a:t>‹#›</a:t>
            </a:fld>
            <a:endParaRPr lang="en-GB"/>
          </a:p>
        </p:txBody>
      </p:sp>
    </p:spTree>
    <p:extLst>
      <p:ext uri="{BB962C8B-B14F-4D97-AF65-F5344CB8AC3E}">
        <p14:creationId xmlns:p14="http://schemas.microsoft.com/office/powerpoint/2010/main" xmlns="" val="3866133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AAAE74-1910-4D3C-9D3F-D17B4261608E}" type="datetime1">
              <a:rPr lang="en-GB" smtClean="0"/>
              <a:pPr/>
              <a:t>04/06/2013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46B291-8D5A-4E18-B308-115680EDA1DA}" type="slidenum">
              <a:rPr lang="en-GB" smtClean="0"/>
              <a:pPr/>
              <a:t>‹#›</a:t>
            </a:fld>
            <a:endParaRPr lang="en-GB"/>
          </a:p>
        </p:txBody>
      </p:sp>
    </p:spTree>
    <p:extLst>
      <p:ext uri="{BB962C8B-B14F-4D97-AF65-F5344CB8AC3E}">
        <p14:creationId xmlns:p14="http://schemas.microsoft.com/office/powerpoint/2010/main" xmlns="" val="4293962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2D42152-4469-4E90-A7B0-05E488C90205}" type="datetime1">
              <a:rPr lang="en-GB" smtClean="0"/>
              <a:pPr/>
              <a:t>04/06/2013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46B291-8D5A-4E18-B308-115680EDA1DA}" type="slidenum">
              <a:rPr lang="en-GB" smtClean="0"/>
              <a:pPr/>
              <a:t>‹#›</a:t>
            </a:fld>
            <a:endParaRPr lang="en-GB"/>
          </a:p>
        </p:txBody>
      </p:sp>
    </p:spTree>
    <p:extLst>
      <p:ext uri="{BB962C8B-B14F-4D97-AF65-F5344CB8AC3E}">
        <p14:creationId xmlns:p14="http://schemas.microsoft.com/office/powerpoint/2010/main" xmlns="" val="349478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58DD97E-C807-4C96-BEB8-ADD953939DB7}" type="datetime1">
              <a:rPr lang="en-GB" smtClean="0"/>
              <a:pPr/>
              <a:t>04/06/2013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46B291-8D5A-4E18-B308-115680EDA1DA}" type="slidenum">
              <a:rPr lang="en-GB" smtClean="0"/>
              <a:pPr/>
              <a:t>‹#›</a:t>
            </a:fld>
            <a:endParaRPr lang="en-GB"/>
          </a:p>
        </p:txBody>
      </p:sp>
    </p:spTree>
    <p:extLst>
      <p:ext uri="{BB962C8B-B14F-4D97-AF65-F5344CB8AC3E}">
        <p14:creationId xmlns:p14="http://schemas.microsoft.com/office/powerpoint/2010/main" xmlns="" val="186560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1196DD-F082-406E-A5FC-9573AAAB4353}" type="datetime1">
              <a:rPr lang="en-GB" smtClean="0"/>
              <a:pPr/>
              <a:t>04/06/2013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46B291-8D5A-4E18-B308-115680EDA1DA}" type="slidenum">
              <a:rPr lang="en-GB" smtClean="0"/>
              <a:pPr/>
              <a:t>‹#›</a:t>
            </a:fld>
            <a:endParaRPr lang="en-GB"/>
          </a:p>
        </p:txBody>
      </p:sp>
    </p:spTree>
    <p:extLst>
      <p:ext uri="{BB962C8B-B14F-4D97-AF65-F5344CB8AC3E}">
        <p14:creationId xmlns:p14="http://schemas.microsoft.com/office/powerpoint/2010/main" xmlns="" val="12891396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Revise Lecture 28</a:t>
            </a:r>
            <a:endParaRPr lang="en-GB" dirty="0"/>
          </a:p>
        </p:txBody>
      </p:sp>
      <p:sp>
        <p:nvSpPr>
          <p:cNvPr id="3" name="Subtitle 2"/>
          <p:cNvSpPr>
            <a:spLocks noGrp="1"/>
          </p:cNvSpPr>
          <p:nvPr>
            <p:ph type="subTitle" idx="1"/>
          </p:nvPr>
        </p:nvSpPr>
        <p:spPr/>
        <p:txBody>
          <a:bodyPr/>
          <a:lstStyle/>
          <a:p>
            <a:endParaRPr lang="en-GB"/>
          </a:p>
        </p:txBody>
      </p:sp>
      <p:sp>
        <p:nvSpPr>
          <p:cNvPr id="4" name="Slide Number Placeholder 3"/>
          <p:cNvSpPr>
            <a:spLocks noGrp="1"/>
          </p:cNvSpPr>
          <p:nvPr>
            <p:ph type="sldNum" sz="quarter" idx="12"/>
          </p:nvPr>
        </p:nvSpPr>
        <p:spPr/>
        <p:txBody>
          <a:bodyPr/>
          <a:lstStyle/>
          <a:p>
            <a:fld id="{0646B291-8D5A-4E18-B308-115680EDA1DA}" type="slidenum">
              <a:rPr lang="en-GB" smtClean="0"/>
              <a:pPr/>
              <a:t>1</a:t>
            </a:fld>
            <a:endParaRPr lang="en-GB"/>
          </a:p>
        </p:txBody>
      </p:sp>
    </p:spTree>
    <p:extLst>
      <p:ext uri="{BB962C8B-B14F-4D97-AF65-F5344CB8AC3E}">
        <p14:creationId xmlns:p14="http://schemas.microsoft.com/office/powerpoint/2010/main" xmlns="" val="40204863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Mergers and Acquisitions</a:t>
            </a:r>
            <a:endParaRPr lang="en-GB" dirty="0"/>
          </a:p>
        </p:txBody>
      </p:sp>
      <p:sp>
        <p:nvSpPr>
          <p:cNvPr id="3" name="Content Placeholder 2"/>
          <p:cNvSpPr>
            <a:spLocks noGrp="1"/>
          </p:cNvSpPr>
          <p:nvPr>
            <p:ph idx="1"/>
          </p:nvPr>
        </p:nvSpPr>
        <p:spPr/>
        <p:txBody>
          <a:bodyPr/>
          <a:lstStyle/>
          <a:p>
            <a:endParaRPr lang="en-GB" dirty="0" smtClean="0"/>
          </a:p>
          <a:p>
            <a:r>
              <a:rPr lang="en-GB" dirty="0" smtClean="0"/>
              <a:t>Three measure of corporate growth?</a:t>
            </a:r>
          </a:p>
          <a:p>
            <a:endParaRPr lang="en-GB" dirty="0"/>
          </a:p>
          <a:p>
            <a:r>
              <a:rPr lang="en-GB" dirty="0" smtClean="0"/>
              <a:t>Internal growth &amp; External growth?</a:t>
            </a:r>
          </a:p>
          <a:p>
            <a:endParaRPr lang="en-GB" dirty="0"/>
          </a:p>
          <a:p>
            <a:r>
              <a:rPr lang="en-GB" dirty="0" smtClean="0"/>
              <a:t>Reasons firm’s seek to grow?</a:t>
            </a:r>
          </a:p>
          <a:p>
            <a:endParaRPr lang="en-GB" dirty="0"/>
          </a:p>
          <a:p>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2</a:t>
            </a:fld>
            <a:endParaRPr lang="en-GB"/>
          </a:p>
        </p:txBody>
      </p:sp>
    </p:spTree>
    <p:extLst>
      <p:ext uri="{BB962C8B-B14F-4D97-AF65-F5344CB8AC3E}">
        <p14:creationId xmlns:p14="http://schemas.microsoft.com/office/powerpoint/2010/main" xmlns="" val="1684168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Mergers and Acquisitions</a:t>
            </a:r>
            <a:endParaRPr lang="en-GB" dirty="0"/>
          </a:p>
        </p:txBody>
      </p:sp>
      <p:sp>
        <p:nvSpPr>
          <p:cNvPr id="3" name="Content Placeholder 2"/>
          <p:cNvSpPr>
            <a:spLocks noGrp="1"/>
          </p:cNvSpPr>
          <p:nvPr>
            <p:ph idx="1"/>
          </p:nvPr>
        </p:nvSpPr>
        <p:spPr/>
        <p:txBody>
          <a:bodyPr/>
          <a:lstStyle/>
          <a:p>
            <a:r>
              <a:rPr lang="en-GB" dirty="0" smtClean="0"/>
              <a:t>Financial managers use the term growth to mean increases in the size and activities of a firm over the long run.</a:t>
            </a:r>
          </a:p>
          <a:p>
            <a:r>
              <a:rPr lang="en-GB" dirty="0" smtClean="0"/>
              <a:t> Three measures of corporate growth are commonly used;</a:t>
            </a:r>
          </a:p>
          <a:p>
            <a:pPr marL="514350" indent="-514350">
              <a:buFont typeface="+mj-lt"/>
              <a:buAutoNum type="arabicPeriod"/>
            </a:pPr>
            <a:r>
              <a:rPr lang="en-GB" dirty="0" smtClean="0"/>
              <a:t>Increases in sales</a:t>
            </a:r>
          </a:p>
          <a:p>
            <a:pPr marL="514350" indent="-514350">
              <a:buFont typeface="+mj-lt"/>
              <a:buAutoNum type="arabicPeriod"/>
            </a:pPr>
            <a:r>
              <a:rPr lang="en-GB" dirty="0" smtClean="0"/>
              <a:t>Increases in profits</a:t>
            </a:r>
          </a:p>
          <a:p>
            <a:pPr marL="514350" indent="-514350">
              <a:buFont typeface="+mj-lt"/>
              <a:buAutoNum type="arabicPeriod"/>
            </a:pPr>
            <a:r>
              <a:rPr lang="en-GB" dirty="0" smtClean="0"/>
              <a:t>Increases in assets</a:t>
            </a:r>
          </a:p>
          <a:p>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3</a:t>
            </a:fld>
            <a:endParaRPr lang="en-GB"/>
          </a:p>
        </p:txBody>
      </p:sp>
    </p:spTree>
    <p:extLst>
      <p:ext uri="{BB962C8B-B14F-4D97-AF65-F5344CB8AC3E}">
        <p14:creationId xmlns:p14="http://schemas.microsoft.com/office/powerpoint/2010/main" xmlns="" val="9215757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Mergers and Acquisitions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Internal Growth</a:t>
            </a:r>
          </a:p>
          <a:p>
            <a:pPr marL="0" indent="0">
              <a:buNone/>
            </a:pPr>
            <a:r>
              <a:rPr lang="en-GB" dirty="0" smtClean="0"/>
              <a:t>A firm is said to be growing internally when it increases sales and profits by expanding its own operations. </a:t>
            </a:r>
          </a:p>
          <a:p>
            <a:pPr marL="0" indent="0">
              <a:buNone/>
            </a:pPr>
            <a:r>
              <a:rPr lang="en-GB" dirty="0" smtClean="0"/>
              <a:t>It may purchase new machinery to increase its capacity to produce existing products or it may purchase machinery and train its sales force to produce and sell a new product.</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4</a:t>
            </a:fld>
            <a:endParaRPr lang="en-GB"/>
          </a:p>
        </p:txBody>
      </p:sp>
    </p:spTree>
    <p:extLst>
      <p:ext uri="{BB962C8B-B14F-4D97-AF65-F5344CB8AC3E}">
        <p14:creationId xmlns:p14="http://schemas.microsoft.com/office/powerpoint/2010/main" xmlns="" val="1986418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Mergers and Acquisitions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External Growth</a:t>
            </a:r>
          </a:p>
          <a:p>
            <a:pPr marL="0" indent="0">
              <a:buNone/>
            </a:pPr>
            <a:r>
              <a:rPr lang="en-GB" dirty="0" smtClean="0"/>
              <a:t>External growth occurs when a firm takes over the operations of another firm. The acquiring firm may purchase the assets or stock or may combine with the second firm.</a:t>
            </a:r>
          </a:p>
          <a:p>
            <a:pPr marL="0" indent="0">
              <a:buNone/>
            </a:pPr>
            <a:r>
              <a:rPr lang="en-GB" dirty="0" smtClean="0"/>
              <a:t>Since the second company has sales and assets of its own, the first company does not have to generate the new business from scratch.</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5</a:t>
            </a:fld>
            <a:endParaRPr lang="en-GB"/>
          </a:p>
        </p:txBody>
      </p:sp>
    </p:spTree>
    <p:extLst>
      <p:ext uri="{BB962C8B-B14F-4D97-AF65-F5344CB8AC3E}">
        <p14:creationId xmlns:p14="http://schemas.microsoft.com/office/powerpoint/2010/main" xmlns="" val="7796805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Mergers and Acquisitions</a:t>
            </a:r>
            <a:endParaRPr lang="en-GB" dirty="0"/>
          </a:p>
        </p:txBody>
      </p:sp>
      <p:sp>
        <p:nvSpPr>
          <p:cNvPr id="3" name="Content Placeholder 2"/>
          <p:cNvSpPr>
            <a:spLocks noGrp="1"/>
          </p:cNvSpPr>
          <p:nvPr>
            <p:ph idx="1"/>
          </p:nvPr>
        </p:nvSpPr>
        <p:spPr/>
        <p:txBody>
          <a:bodyPr/>
          <a:lstStyle/>
          <a:p>
            <a:pPr marL="0" indent="0">
              <a:buNone/>
            </a:pPr>
            <a:r>
              <a:rPr lang="en-GB" dirty="0" smtClean="0"/>
              <a:t>A number of reasons may be offered as to why firm’s seek to grow. Among the more important ones are the following;</a:t>
            </a:r>
          </a:p>
          <a:p>
            <a:pPr marL="514350" indent="-514350">
              <a:buFont typeface="+mj-lt"/>
              <a:buAutoNum type="arabicPeriod"/>
            </a:pPr>
            <a:r>
              <a:rPr lang="en-GB" dirty="0" smtClean="0"/>
              <a:t>Diversification</a:t>
            </a:r>
          </a:p>
          <a:p>
            <a:pPr marL="514350" indent="-514350">
              <a:buFont typeface="+mj-lt"/>
              <a:buAutoNum type="arabicPeriod"/>
            </a:pPr>
            <a:r>
              <a:rPr lang="en-GB" dirty="0" smtClean="0"/>
              <a:t>Stability</a:t>
            </a:r>
          </a:p>
          <a:p>
            <a:pPr marL="514350" indent="-514350">
              <a:buFont typeface="+mj-lt"/>
              <a:buAutoNum type="arabicPeriod"/>
            </a:pPr>
            <a:r>
              <a:rPr lang="en-GB" dirty="0" smtClean="0"/>
              <a:t>Operating Economies</a:t>
            </a:r>
          </a:p>
          <a:p>
            <a:pPr marL="514350" indent="-514350">
              <a:buFont typeface="+mj-lt"/>
              <a:buAutoNum type="arabicPeriod"/>
            </a:pPr>
            <a:r>
              <a:rPr lang="en-GB" dirty="0" smtClean="0"/>
              <a:t>Profits from Turnaround Situations</a:t>
            </a:r>
          </a:p>
          <a:p>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6</a:t>
            </a:fld>
            <a:endParaRPr lang="en-GB"/>
          </a:p>
        </p:txBody>
      </p:sp>
    </p:spTree>
    <p:extLst>
      <p:ext uri="{BB962C8B-B14F-4D97-AF65-F5344CB8AC3E}">
        <p14:creationId xmlns:p14="http://schemas.microsoft.com/office/powerpoint/2010/main" xmlns="" val="31086559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Mergers &amp; Acquisitions</a:t>
            </a:r>
            <a:endParaRPr lang="en-GB" dirty="0"/>
          </a:p>
        </p:txBody>
      </p:sp>
      <p:sp>
        <p:nvSpPr>
          <p:cNvPr id="3" name="Content Placeholder 2"/>
          <p:cNvSpPr>
            <a:spLocks noGrp="1"/>
          </p:cNvSpPr>
          <p:nvPr>
            <p:ph idx="1"/>
          </p:nvPr>
        </p:nvSpPr>
        <p:spPr/>
        <p:txBody>
          <a:bodyPr/>
          <a:lstStyle/>
          <a:p>
            <a:endParaRPr lang="en-GB" dirty="0" smtClean="0"/>
          </a:p>
          <a:p>
            <a:endParaRPr lang="en-GB" dirty="0"/>
          </a:p>
          <a:p>
            <a:endParaRPr lang="en-GB" dirty="0" smtClean="0"/>
          </a:p>
          <a:p>
            <a:r>
              <a:rPr lang="en-GB" sz="4000" b="1" dirty="0" smtClean="0"/>
              <a:t>Forms Of Business Combinations</a:t>
            </a:r>
            <a:endParaRPr lang="en-GB" sz="4000" b="1"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7</a:t>
            </a:fld>
            <a:endParaRPr lang="en-GB"/>
          </a:p>
        </p:txBody>
      </p:sp>
    </p:spTree>
    <p:extLst>
      <p:ext uri="{BB962C8B-B14F-4D97-AF65-F5344CB8AC3E}">
        <p14:creationId xmlns:p14="http://schemas.microsoft.com/office/powerpoint/2010/main" xmlns="" val="32239136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Forms Of Business Combinations</a:t>
            </a:r>
            <a:endParaRPr lang="en-GB" dirty="0"/>
          </a:p>
        </p:txBody>
      </p:sp>
      <p:sp>
        <p:nvSpPr>
          <p:cNvPr id="3" name="Content Placeholder 2"/>
          <p:cNvSpPr>
            <a:spLocks noGrp="1"/>
          </p:cNvSpPr>
          <p:nvPr>
            <p:ph idx="1"/>
          </p:nvPr>
        </p:nvSpPr>
        <p:spPr/>
        <p:txBody>
          <a:bodyPr>
            <a:normAutofit lnSpcReduction="10000"/>
          </a:bodyPr>
          <a:lstStyle/>
          <a:p>
            <a:pPr marL="0" indent="0">
              <a:buNone/>
            </a:pPr>
            <a:endParaRPr lang="en-GB" dirty="0" smtClean="0"/>
          </a:p>
          <a:p>
            <a:pPr marL="914400" lvl="1" indent="-514350">
              <a:buFont typeface="+mj-lt"/>
              <a:buAutoNum type="arabicPeriod"/>
            </a:pPr>
            <a:r>
              <a:rPr lang="en-GB" dirty="0" smtClean="0"/>
              <a:t>Mergers</a:t>
            </a:r>
          </a:p>
          <a:p>
            <a:pPr marL="914400" lvl="1" indent="-514350">
              <a:buFont typeface="+mj-lt"/>
              <a:buAutoNum type="arabicPeriod"/>
            </a:pPr>
            <a:endParaRPr lang="en-GB" dirty="0"/>
          </a:p>
          <a:p>
            <a:pPr marL="914400" lvl="1" indent="-514350">
              <a:buFont typeface="+mj-lt"/>
              <a:buAutoNum type="arabicPeriod"/>
            </a:pPr>
            <a:r>
              <a:rPr lang="en-GB" dirty="0" smtClean="0"/>
              <a:t>Consolidations</a:t>
            </a:r>
          </a:p>
          <a:p>
            <a:pPr marL="0" indent="0">
              <a:buNone/>
            </a:pPr>
            <a:endParaRPr lang="en-GB" dirty="0"/>
          </a:p>
          <a:p>
            <a:pPr marL="0" indent="0">
              <a:buNone/>
            </a:pPr>
            <a:r>
              <a:rPr lang="en-GB" dirty="0" smtClean="0"/>
              <a:t>External growth may be achieved by the purchase of the assets or common stock of another firm, paid for with cash or the issuance of shares. </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8</a:t>
            </a:fld>
            <a:endParaRPr lang="en-GB"/>
          </a:p>
        </p:txBody>
      </p:sp>
    </p:spTree>
    <p:extLst>
      <p:ext uri="{BB962C8B-B14F-4D97-AF65-F5344CB8AC3E}">
        <p14:creationId xmlns:p14="http://schemas.microsoft.com/office/powerpoint/2010/main" xmlns="" val="30239036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Forms Of Business Combinations</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                                    </a:t>
            </a:r>
            <a:r>
              <a:rPr lang="en-GB" b="1" u="sng" dirty="0" smtClean="0"/>
              <a:t>Mergers</a:t>
            </a:r>
          </a:p>
          <a:p>
            <a:pPr marL="0" indent="0">
              <a:buNone/>
            </a:pPr>
            <a:r>
              <a:rPr lang="en-GB" dirty="0" smtClean="0"/>
              <a:t>A merger is a combination of two or more businesses in which only one of the corporation survives. The other corporation ceases to exist, and its assets and possibly, debts are taken over by the surviving corporation.</a:t>
            </a:r>
          </a:p>
          <a:p>
            <a:pPr marL="0" indent="0">
              <a:buNone/>
            </a:pPr>
            <a:r>
              <a:rPr lang="en-GB" dirty="0" smtClean="0"/>
              <a:t>In a merger of companies X and Y, company X may continue while Y ceases to exist. </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9</a:t>
            </a:fld>
            <a:endParaRPr lang="en-GB"/>
          </a:p>
        </p:txBody>
      </p:sp>
    </p:spTree>
    <p:extLst>
      <p:ext uri="{BB962C8B-B14F-4D97-AF65-F5344CB8AC3E}">
        <p14:creationId xmlns:p14="http://schemas.microsoft.com/office/powerpoint/2010/main" xmlns="" val="40787493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Forms Of Business Combinations</a:t>
            </a:r>
            <a:endParaRPr lang="en-GB" dirty="0"/>
          </a:p>
        </p:txBody>
      </p:sp>
      <p:sp>
        <p:nvSpPr>
          <p:cNvPr id="3" name="Content Placeholder 2"/>
          <p:cNvSpPr>
            <a:spLocks noGrp="1"/>
          </p:cNvSpPr>
          <p:nvPr>
            <p:ph idx="1"/>
          </p:nvPr>
        </p:nvSpPr>
        <p:spPr/>
        <p:txBody>
          <a:bodyPr/>
          <a:lstStyle/>
          <a:p>
            <a:pPr marL="0" indent="0">
              <a:buNone/>
            </a:pPr>
            <a:r>
              <a:rPr lang="en-GB" dirty="0" smtClean="0"/>
              <a:t>The merger may occur in four ways:</a:t>
            </a:r>
          </a:p>
          <a:p>
            <a:endParaRPr lang="en-GB" dirty="0"/>
          </a:p>
          <a:p>
            <a:pPr marL="514350" indent="-514350">
              <a:buFont typeface="+mj-lt"/>
              <a:buAutoNum type="arabicPeriod"/>
            </a:pPr>
            <a:r>
              <a:rPr lang="en-GB" dirty="0" smtClean="0"/>
              <a:t>Purchase of assets</a:t>
            </a:r>
          </a:p>
          <a:p>
            <a:pPr marL="514350" indent="-514350">
              <a:buFont typeface="+mj-lt"/>
              <a:buAutoNum type="arabicPeriod"/>
            </a:pPr>
            <a:r>
              <a:rPr lang="en-GB" dirty="0" smtClean="0"/>
              <a:t>Purchase of common stock</a:t>
            </a:r>
          </a:p>
          <a:p>
            <a:pPr marL="514350" indent="-514350">
              <a:buFont typeface="+mj-lt"/>
              <a:buAutoNum type="arabicPeriod"/>
            </a:pPr>
            <a:r>
              <a:rPr lang="en-GB" dirty="0" smtClean="0"/>
              <a:t>Exchange of stock for assets</a:t>
            </a:r>
          </a:p>
          <a:p>
            <a:pPr marL="514350" indent="-514350">
              <a:buFont typeface="+mj-lt"/>
              <a:buAutoNum type="arabicPeriod"/>
            </a:pPr>
            <a:r>
              <a:rPr lang="en-GB" dirty="0" smtClean="0"/>
              <a:t>Exchange of stock for stock</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10</a:t>
            </a:fld>
            <a:endParaRPr lang="en-GB"/>
          </a:p>
        </p:txBody>
      </p:sp>
    </p:spTree>
    <p:extLst>
      <p:ext uri="{BB962C8B-B14F-4D97-AF65-F5344CB8AC3E}">
        <p14:creationId xmlns:p14="http://schemas.microsoft.com/office/powerpoint/2010/main" xmlns="" val="17525683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Forms Of Business Combinations</a:t>
            </a:r>
            <a:endParaRPr lang="en-GB" dirty="0"/>
          </a:p>
        </p:txBody>
      </p:sp>
      <p:sp>
        <p:nvSpPr>
          <p:cNvPr id="3" name="Content Placeholder 2"/>
          <p:cNvSpPr>
            <a:spLocks noGrp="1"/>
          </p:cNvSpPr>
          <p:nvPr>
            <p:ph idx="1"/>
          </p:nvPr>
        </p:nvSpPr>
        <p:spPr/>
        <p:txBody>
          <a:bodyPr/>
          <a:lstStyle/>
          <a:p>
            <a:pPr marL="514350" indent="-514350">
              <a:buAutoNum type="arabicPeriod"/>
            </a:pPr>
            <a:r>
              <a:rPr lang="en-GB" b="1" dirty="0" smtClean="0"/>
              <a:t>Purchase of Assets:</a:t>
            </a:r>
          </a:p>
          <a:p>
            <a:pPr marL="0" indent="0">
              <a:buNone/>
            </a:pPr>
            <a:r>
              <a:rPr lang="en-GB" dirty="0" smtClean="0"/>
              <a:t>The assets of company Y may be sold to company X. Once this is done, company Y is a corporate shell with a capital structure but no resources.</a:t>
            </a:r>
          </a:p>
          <a:p>
            <a:pPr marL="0" indent="0">
              <a:buNone/>
            </a:pPr>
            <a:r>
              <a:rPr lang="en-GB" dirty="0" smtClean="0"/>
              <a:t>The company is then legally terminated, company X survives in the asset merger. </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11</a:t>
            </a:fld>
            <a:endParaRPr lang="en-GB"/>
          </a:p>
        </p:txBody>
      </p:sp>
    </p:spTree>
    <p:extLst>
      <p:ext uri="{BB962C8B-B14F-4D97-AF65-F5344CB8AC3E}">
        <p14:creationId xmlns:p14="http://schemas.microsoft.com/office/powerpoint/2010/main" xmlns="" val="41152851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Forms Of Business Combinations</a:t>
            </a:r>
            <a:endParaRPr lang="en-GB" dirty="0"/>
          </a:p>
        </p:txBody>
      </p:sp>
      <p:sp>
        <p:nvSpPr>
          <p:cNvPr id="3" name="Content Placeholder 2"/>
          <p:cNvSpPr>
            <a:spLocks noGrp="1"/>
          </p:cNvSpPr>
          <p:nvPr>
            <p:ph idx="1"/>
          </p:nvPr>
        </p:nvSpPr>
        <p:spPr/>
        <p:txBody>
          <a:bodyPr/>
          <a:lstStyle/>
          <a:p>
            <a:pPr marL="0" indent="0">
              <a:buNone/>
            </a:pPr>
            <a:endParaRPr lang="en-GB" dirty="0" smtClean="0"/>
          </a:p>
          <a:p>
            <a:pPr marL="0" indent="0">
              <a:buNone/>
            </a:pPr>
            <a:r>
              <a:rPr lang="en-GB" dirty="0" smtClean="0"/>
              <a:t>2. </a:t>
            </a:r>
            <a:r>
              <a:rPr lang="en-GB" b="1" dirty="0" smtClean="0"/>
              <a:t>Purchase of Common Stock</a:t>
            </a:r>
          </a:p>
          <a:p>
            <a:pPr marL="0" indent="0">
              <a:buNone/>
            </a:pPr>
            <a:endParaRPr lang="en-GB" dirty="0" smtClean="0"/>
          </a:p>
          <a:p>
            <a:pPr marL="0" indent="0">
              <a:buNone/>
            </a:pPr>
            <a:r>
              <a:rPr lang="en-GB" dirty="0" smtClean="0"/>
              <a:t>The common share of company Y may be purchased. When company X holds the stock of company Y, company Y is dissolved.</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12</a:t>
            </a:fld>
            <a:endParaRPr lang="en-GB"/>
          </a:p>
        </p:txBody>
      </p:sp>
    </p:spTree>
    <p:extLst>
      <p:ext uri="{BB962C8B-B14F-4D97-AF65-F5344CB8AC3E}">
        <p14:creationId xmlns:p14="http://schemas.microsoft.com/office/powerpoint/2010/main" xmlns="" val="21305177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Forms Of Business Combinations</a:t>
            </a:r>
            <a:endParaRPr lang="en-GB" dirty="0"/>
          </a:p>
        </p:txBody>
      </p:sp>
      <p:sp>
        <p:nvSpPr>
          <p:cNvPr id="3" name="Content Placeholder 2"/>
          <p:cNvSpPr>
            <a:spLocks noGrp="1"/>
          </p:cNvSpPr>
          <p:nvPr>
            <p:ph idx="1"/>
          </p:nvPr>
        </p:nvSpPr>
        <p:spPr/>
        <p:txBody>
          <a:bodyPr/>
          <a:lstStyle/>
          <a:p>
            <a:pPr marL="0" indent="0">
              <a:buNone/>
            </a:pPr>
            <a:r>
              <a:rPr lang="en-GB" dirty="0" smtClean="0"/>
              <a:t>3. </a:t>
            </a:r>
            <a:r>
              <a:rPr lang="en-GB" b="1" dirty="0" smtClean="0"/>
              <a:t>Exchange of Stock for Assets</a:t>
            </a:r>
          </a:p>
          <a:p>
            <a:pPr marL="0" indent="0">
              <a:buNone/>
            </a:pPr>
            <a:endParaRPr lang="en-GB" dirty="0" smtClean="0"/>
          </a:p>
          <a:p>
            <a:pPr marL="0" indent="0">
              <a:buNone/>
            </a:pPr>
            <a:r>
              <a:rPr lang="en-GB" dirty="0" smtClean="0"/>
              <a:t>Company X may give shares of X common share to the shareholders of Y for the assets of Y. </a:t>
            </a:r>
          </a:p>
          <a:p>
            <a:pPr marL="0" indent="0">
              <a:buNone/>
            </a:pPr>
            <a:r>
              <a:rPr lang="en-GB" dirty="0" smtClean="0"/>
              <a:t>Then Y is terminated by a vote of its shareholders, who now hold X stock.</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13</a:t>
            </a:fld>
            <a:endParaRPr lang="en-GB"/>
          </a:p>
        </p:txBody>
      </p:sp>
    </p:spTree>
    <p:extLst>
      <p:ext uri="{BB962C8B-B14F-4D97-AF65-F5344CB8AC3E}">
        <p14:creationId xmlns:p14="http://schemas.microsoft.com/office/powerpoint/2010/main" xmlns="" val="11096520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Forms Of Business Combinations</a:t>
            </a:r>
            <a:endParaRPr lang="en-GB" dirty="0"/>
          </a:p>
        </p:txBody>
      </p:sp>
      <p:sp>
        <p:nvSpPr>
          <p:cNvPr id="3" name="Content Placeholder 2"/>
          <p:cNvSpPr>
            <a:spLocks noGrp="1"/>
          </p:cNvSpPr>
          <p:nvPr>
            <p:ph idx="1"/>
          </p:nvPr>
        </p:nvSpPr>
        <p:spPr/>
        <p:txBody>
          <a:bodyPr/>
          <a:lstStyle/>
          <a:p>
            <a:pPr marL="0" indent="0">
              <a:buNone/>
            </a:pPr>
            <a:r>
              <a:rPr lang="en-GB" dirty="0" smtClean="0"/>
              <a:t>4. </a:t>
            </a:r>
            <a:r>
              <a:rPr lang="en-GB" b="1" dirty="0" smtClean="0"/>
              <a:t>Exchange of stock for stock</a:t>
            </a:r>
          </a:p>
          <a:p>
            <a:pPr marL="0" indent="0">
              <a:buNone/>
            </a:pPr>
            <a:r>
              <a:rPr lang="en-GB" dirty="0" smtClean="0"/>
              <a:t>Company X gives its shares to the shareholders of Y. Then Y is terminates</a:t>
            </a:r>
          </a:p>
          <a:p>
            <a:pPr marL="0" indent="0">
              <a:buNone/>
            </a:pPr>
            <a:r>
              <a:rPr lang="en-GB" dirty="0" smtClean="0"/>
              <a:t>In most cases, the merger must be recommended by the board of directors of both firms and must be approved by a majority to three-fourths of the shareholders in accordance with the applicable state laws.</a:t>
            </a:r>
            <a:endParaRPr lang="en-GB" dirty="0"/>
          </a:p>
          <a:p>
            <a:pPr marL="0" indent="0">
              <a:buNone/>
            </a:pP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14</a:t>
            </a:fld>
            <a:endParaRPr lang="en-GB"/>
          </a:p>
        </p:txBody>
      </p:sp>
    </p:spTree>
    <p:extLst>
      <p:ext uri="{BB962C8B-B14F-4D97-AF65-F5344CB8AC3E}">
        <p14:creationId xmlns:p14="http://schemas.microsoft.com/office/powerpoint/2010/main" xmlns="" val="36695415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Forms Of Business Combinations</a:t>
            </a:r>
            <a:endParaRPr lang="en-GB" dirty="0"/>
          </a:p>
        </p:txBody>
      </p:sp>
      <p:sp>
        <p:nvSpPr>
          <p:cNvPr id="3" name="Content Placeholder 2"/>
          <p:cNvSpPr>
            <a:spLocks noGrp="1"/>
          </p:cNvSpPr>
          <p:nvPr>
            <p:ph idx="1"/>
          </p:nvPr>
        </p:nvSpPr>
        <p:spPr/>
        <p:txBody>
          <a:bodyPr>
            <a:normAutofit fontScale="92500"/>
          </a:bodyPr>
          <a:lstStyle/>
          <a:p>
            <a:pPr marL="0" indent="0">
              <a:buNone/>
            </a:pPr>
            <a:r>
              <a:rPr lang="en-GB" dirty="0" smtClean="0"/>
              <a:t>                                </a:t>
            </a:r>
            <a:r>
              <a:rPr lang="en-GB" b="1" u="sng" dirty="0" smtClean="0"/>
              <a:t>Consolidations</a:t>
            </a:r>
          </a:p>
          <a:p>
            <a:pPr marL="0" indent="0">
              <a:buNone/>
            </a:pPr>
            <a:r>
              <a:rPr lang="en-GB" dirty="0" smtClean="0"/>
              <a:t>A consolidation is a combination of two or more businesses into a third, entirely new corporation.</a:t>
            </a:r>
          </a:p>
          <a:p>
            <a:pPr marL="0" indent="0">
              <a:buNone/>
            </a:pPr>
            <a:r>
              <a:rPr lang="en-GB" dirty="0" smtClean="0"/>
              <a:t>The new corporation absorbs the assets, and possibly liabilities, of both original corporations, which cease to exist. </a:t>
            </a:r>
          </a:p>
          <a:p>
            <a:pPr marL="0" indent="0">
              <a:buNone/>
            </a:pPr>
            <a:r>
              <a:rPr lang="en-GB" dirty="0" smtClean="0"/>
              <a:t>The legal and financial characteristics of a consolidation are basically the same as those for a merger.</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15</a:t>
            </a:fld>
            <a:endParaRPr lang="en-GB"/>
          </a:p>
        </p:txBody>
      </p:sp>
    </p:spTree>
    <p:extLst>
      <p:ext uri="{BB962C8B-B14F-4D97-AF65-F5344CB8AC3E}">
        <p14:creationId xmlns:p14="http://schemas.microsoft.com/office/powerpoint/2010/main" xmlns="" val="15634177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Forms Of Business Combinations</a:t>
            </a:r>
            <a:endParaRPr lang="en-GB" dirty="0"/>
          </a:p>
        </p:txBody>
      </p:sp>
      <p:sp>
        <p:nvSpPr>
          <p:cNvPr id="3" name="Content Placeholder 2"/>
          <p:cNvSpPr>
            <a:spLocks noGrp="1"/>
          </p:cNvSpPr>
          <p:nvPr>
            <p:ph idx="1"/>
          </p:nvPr>
        </p:nvSpPr>
        <p:spPr/>
        <p:txBody>
          <a:bodyPr/>
          <a:lstStyle/>
          <a:p>
            <a:pPr marL="0" indent="0">
              <a:buNone/>
            </a:pPr>
            <a:r>
              <a:rPr lang="en-GB" dirty="0" smtClean="0"/>
              <a:t>When is a consolidation preferable to a merger?</a:t>
            </a:r>
          </a:p>
          <a:p>
            <a:pPr marL="0" indent="0">
              <a:buNone/>
            </a:pPr>
            <a:endParaRPr lang="en-GB" dirty="0"/>
          </a:p>
          <a:p>
            <a:pPr marL="0" indent="0">
              <a:buNone/>
            </a:pPr>
            <a:r>
              <a:rPr lang="en-GB" dirty="0" smtClean="0"/>
              <a:t>Possible situations are the followings;</a:t>
            </a:r>
          </a:p>
          <a:p>
            <a:pPr marL="0" indent="0">
              <a:buNone/>
            </a:pPr>
            <a:endParaRPr lang="en-GB" dirty="0"/>
          </a:p>
          <a:p>
            <a:pPr marL="514350" indent="-514350">
              <a:buFont typeface="+mj-lt"/>
              <a:buAutoNum type="arabicPeriod"/>
            </a:pPr>
            <a:r>
              <a:rPr lang="en-GB" dirty="0" smtClean="0"/>
              <a:t>For firms of equal size</a:t>
            </a:r>
          </a:p>
          <a:p>
            <a:pPr marL="514350" indent="-514350">
              <a:buFont typeface="+mj-lt"/>
              <a:buAutoNum type="arabicPeriod"/>
            </a:pPr>
            <a:endParaRPr lang="en-GB" dirty="0"/>
          </a:p>
          <a:p>
            <a:pPr marL="514350" indent="-514350">
              <a:buFont typeface="+mj-lt"/>
              <a:buAutoNum type="arabicPeriod"/>
            </a:pPr>
            <a:r>
              <a:rPr lang="en-GB" dirty="0" smtClean="0"/>
              <a:t>When a new charter is desired</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16</a:t>
            </a:fld>
            <a:endParaRPr lang="en-GB"/>
          </a:p>
        </p:txBody>
      </p:sp>
    </p:spTree>
    <p:extLst>
      <p:ext uri="{BB962C8B-B14F-4D97-AF65-F5344CB8AC3E}">
        <p14:creationId xmlns:p14="http://schemas.microsoft.com/office/powerpoint/2010/main" xmlns="" val="34336899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Forms Of Business Combinations</a:t>
            </a:r>
            <a:endParaRPr lang="en-GB" dirty="0"/>
          </a:p>
        </p:txBody>
      </p:sp>
      <p:sp>
        <p:nvSpPr>
          <p:cNvPr id="3" name="Content Placeholder 2"/>
          <p:cNvSpPr>
            <a:spLocks noGrp="1"/>
          </p:cNvSpPr>
          <p:nvPr>
            <p:ph idx="1"/>
          </p:nvPr>
        </p:nvSpPr>
        <p:spPr/>
        <p:txBody>
          <a:bodyPr/>
          <a:lstStyle/>
          <a:p>
            <a:pPr marL="514350" indent="-514350">
              <a:buAutoNum type="arabicPeriod"/>
            </a:pPr>
            <a:r>
              <a:rPr lang="en-GB" b="1" dirty="0" smtClean="0"/>
              <a:t>For firms of equal size</a:t>
            </a:r>
          </a:p>
          <a:p>
            <a:pPr marL="0" indent="0">
              <a:buNone/>
            </a:pPr>
            <a:r>
              <a:rPr lang="en-GB" dirty="0" smtClean="0"/>
              <a:t>When a large and small firm combine, normally the small firm is merged into the large firm. For firms of equal size, however, it may be difficult to get either of the board of directors to agree that their company should terminate by being merged into the other company. In these cases, a new company is the better choice. </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17</a:t>
            </a:fld>
            <a:endParaRPr lang="en-GB"/>
          </a:p>
        </p:txBody>
      </p:sp>
    </p:spTree>
    <p:extLst>
      <p:ext uri="{BB962C8B-B14F-4D97-AF65-F5344CB8AC3E}">
        <p14:creationId xmlns:p14="http://schemas.microsoft.com/office/powerpoint/2010/main" xmlns="" val="11527238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Forms Of Business Combinations</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2. </a:t>
            </a:r>
            <a:r>
              <a:rPr lang="en-GB" b="1" dirty="0" smtClean="0"/>
              <a:t>When a new charter is desired</a:t>
            </a:r>
          </a:p>
          <a:p>
            <a:pPr marL="0" indent="0">
              <a:buNone/>
            </a:pPr>
            <a:r>
              <a:rPr lang="en-GB" dirty="0" smtClean="0"/>
              <a:t>Companies receive their corporate charters at the beginning of their existence from an individual state. </a:t>
            </a:r>
          </a:p>
          <a:p>
            <a:pPr marL="0" indent="0">
              <a:buNone/>
            </a:pPr>
            <a:r>
              <a:rPr lang="en-GB" dirty="0" smtClean="0"/>
              <a:t>In many cases, the charters contain undesirable features that restrict the firm as it reaches maturity. A consolidation represents an opportunity to obtain a new corporate charter with more favourable features than in either of the charters of the existing companies </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18</a:t>
            </a:fld>
            <a:endParaRPr lang="en-GB"/>
          </a:p>
        </p:txBody>
      </p:sp>
    </p:spTree>
    <p:extLst>
      <p:ext uri="{BB962C8B-B14F-4D97-AF65-F5344CB8AC3E}">
        <p14:creationId xmlns:p14="http://schemas.microsoft.com/office/powerpoint/2010/main" xmlns="" val="15419077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Forms Of Business Combinations</a:t>
            </a:r>
            <a:endParaRPr lang="en-GB" dirty="0"/>
          </a:p>
        </p:txBody>
      </p:sp>
      <p:sp>
        <p:nvSpPr>
          <p:cNvPr id="3" name="Content Placeholder 2"/>
          <p:cNvSpPr>
            <a:spLocks noGrp="1"/>
          </p:cNvSpPr>
          <p:nvPr>
            <p:ph idx="1"/>
          </p:nvPr>
        </p:nvSpPr>
        <p:spPr/>
        <p:txBody>
          <a:bodyPr/>
          <a:lstStyle/>
          <a:p>
            <a:endParaRPr lang="en-GB" dirty="0" smtClean="0"/>
          </a:p>
          <a:p>
            <a:r>
              <a:rPr lang="en-GB" dirty="0" smtClean="0"/>
              <a:t>Because mergers and consolidations involve the combining of two or more firms into a single firm, the term merger is commonly used to refer to both forms of external growth. Even though the item also refers to consolidations.</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19</a:t>
            </a:fld>
            <a:endParaRPr lang="en-GB"/>
          </a:p>
        </p:txBody>
      </p:sp>
    </p:spTree>
    <p:extLst>
      <p:ext uri="{BB962C8B-B14F-4D97-AF65-F5344CB8AC3E}">
        <p14:creationId xmlns:p14="http://schemas.microsoft.com/office/powerpoint/2010/main" xmlns="" val="42450393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Kinds of Mergers</a:t>
            </a:r>
            <a:endParaRPr lang="en-GB" dirty="0"/>
          </a:p>
        </p:txBody>
      </p:sp>
      <p:sp>
        <p:nvSpPr>
          <p:cNvPr id="3" name="Content Placeholder 2"/>
          <p:cNvSpPr>
            <a:spLocks noGrp="1"/>
          </p:cNvSpPr>
          <p:nvPr>
            <p:ph idx="1"/>
          </p:nvPr>
        </p:nvSpPr>
        <p:spPr/>
        <p:txBody>
          <a:bodyPr/>
          <a:lstStyle/>
          <a:p>
            <a:pPr marL="0" indent="0">
              <a:buNone/>
            </a:pPr>
            <a:r>
              <a:rPr lang="en-GB" dirty="0" smtClean="0"/>
              <a:t>Three major types of mergers have been important in the development of large American corporations:</a:t>
            </a:r>
          </a:p>
          <a:p>
            <a:pPr marL="0" indent="0">
              <a:buNone/>
            </a:pPr>
            <a:endParaRPr lang="en-GB" dirty="0" smtClean="0"/>
          </a:p>
          <a:p>
            <a:pPr marL="514350" indent="-514350">
              <a:buFont typeface="+mj-lt"/>
              <a:buAutoNum type="arabicPeriod"/>
            </a:pPr>
            <a:r>
              <a:rPr lang="en-GB" dirty="0" smtClean="0"/>
              <a:t>Horizontal Merger</a:t>
            </a:r>
          </a:p>
          <a:p>
            <a:pPr marL="514350" indent="-514350">
              <a:buFont typeface="+mj-lt"/>
              <a:buAutoNum type="arabicPeriod"/>
            </a:pPr>
            <a:r>
              <a:rPr lang="en-GB" dirty="0" smtClean="0"/>
              <a:t>Vertical Merger</a:t>
            </a:r>
          </a:p>
          <a:p>
            <a:pPr marL="514350" indent="-514350">
              <a:buFont typeface="+mj-lt"/>
              <a:buAutoNum type="arabicPeriod"/>
            </a:pPr>
            <a:r>
              <a:rPr lang="en-GB" dirty="0" smtClean="0"/>
              <a:t>Conglomerate Merger</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20</a:t>
            </a:fld>
            <a:endParaRPr lang="en-GB"/>
          </a:p>
        </p:txBody>
      </p:sp>
    </p:spTree>
    <p:extLst>
      <p:ext uri="{BB962C8B-B14F-4D97-AF65-F5344CB8AC3E}">
        <p14:creationId xmlns:p14="http://schemas.microsoft.com/office/powerpoint/2010/main" xmlns="" val="21524651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Kinds of Mergers</a:t>
            </a:r>
            <a:endParaRPr lang="en-GB" dirty="0"/>
          </a:p>
        </p:txBody>
      </p:sp>
      <p:sp>
        <p:nvSpPr>
          <p:cNvPr id="3" name="Content Placeholder 2"/>
          <p:cNvSpPr>
            <a:spLocks noGrp="1"/>
          </p:cNvSpPr>
          <p:nvPr>
            <p:ph idx="1"/>
          </p:nvPr>
        </p:nvSpPr>
        <p:spPr/>
        <p:txBody>
          <a:bodyPr/>
          <a:lstStyle/>
          <a:p>
            <a:pPr marL="514350" indent="-514350">
              <a:buAutoNum type="arabicPeriod"/>
            </a:pPr>
            <a:r>
              <a:rPr lang="en-GB" b="1" dirty="0" smtClean="0"/>
              <a:t>Horizontal Merger</a:t>
            </a:r>
          </a:p>
          <a:p>
            <a:pPr marL="0" indent="0">
              <a:buNone/>
            </a:pPr>
            <a:endParaRPr lang="en-GB" b="1" dirty="0" smtClean="0"/>
          </a:p>
          <a:p>
            <a:pPr marL="0" indent="0">
              <a:buNone/>
            </a:pPr>
            <a:r>
              <a:rPr lang="en-GB" dirty="0" smtClean="0"/>
              <a:t>This is the joining of two firms in the same area of business. Examples would be the combining of two book publishers or two manufacturers of toys</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21</a:t>
            </a:fld>
            <a:endParaRPr lang="en-GB"/>
          </a:p>
        </p:txBody>
      </p:sp>
    </p:spTree>
    <p:extLst>
      <p:ext uri="{BB962C8B-B14F-4D97-AF65-F5344CB8AC3E}">
        <p14:creationId xmlns:p14="http://schemas.microsoft.com/office/powerpoint/2010/main" xmlns="" val="12463576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Kinds of Mergers</a:t>
            </a:r>
            <a:endParaRPr lang="en-GB" dirty="0"/>
          </a:p>
        </p:txBody>
      </p:sp>
      <p:sp>
        <p:nvSpPr>
          <p:cNvPr id="3" name="Content Placeholder 2"/>
          <p:cNvSpPr>
            <a:spLocks noGrp="1"/>
          </p:cNvSpPr>
          <p:nvPr>
            <p:ph idx="1"/>
          </p:nvPr>
        </p:nvSpPr>
        <p:spPr/>
        <p:txBody>
          <a:bodyPr/>
          <a:lstStyle/>
          <a:p>
            <a:pPr marL="0" indent="0">
              <a:buNone/>
            </a:pPr>
            <a:r>
              <a:rPr lang="en-GB" dirty="0" smtClean="0"/>
              <a:t>2. </a:t>
            </a:r>
            <a:r>
              <a:rPr lang="en-GB" b="1" dirty="0" smtClean="0"/>
              <a:t>Vertical Merger</a:t>
            </a:r>
          </a:p>
          <a:p>
            <a:pPr marL="0" indent="0">
              <a:buNone/>
            </a:pPr>
            <a:r>
              <a:rPr lang="en-GB" dirty="0" smtClean="0"/>
              <a:t>This is the joining of two firms involved in different stages of the production or distribution of the same product.</a:t>
            </a:r>
          </a:p>
          <a:p>
            <a:pPr marL="0" indent="0">
              <a:buNone/>
            </a:pPr>
            <a:r>
              <a:rPr lang="en-GB" dirty="0" smtClean="0"/>
              <a:t>Examples would be the combining of a coal company and a railroad that carries the coal or the joining of a typewriter manufacturer and a chain of office supply stores.</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22</a:t>
            </a:fld>
            <a:endParaRPr lang="en-GB"/>
          </a:p>
        </p:txBody>
      </p:sp>
    </p:spTree>
    <p:extLst>
      <p:ext uri="{BB962C8B-B14F-4D97-AF65-F5344CB8AC3E}">
        <p14:creationId xmlns:p14="http://schemas.microsoft.com/office/powerpoint/2010/main" xmlns="" val="17558865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Kinds of Mergers</a:t>
            </a:r>
            <a:endParaRPr lang="en-GB" dirty="0"/>
          </a:p>
        </p:txBody>
      </p:sp>
      <p:sp>
        <p:nvSpPr>
          <p:cNvPr id="3" name="Content Placeholder 2"/>
          <p:cNvSpPr>
            <a:spLocks noGrp="1"/>
          </p:cNvSpPr>
          <p:nvPr>
            <p:ph idx="1"/>
          </p:nvPr>
        </p:nvSpPr>
        <p:spPr/>
        <p:txBody>
          <a:bodyPr/>
          <a:lstStyle/>
          <a:p>
            <a:pPr marL="0" indent="0">
              <a:buNone/>
            </a:pPr>
            <a:r>
              <a:rPr lang="en-GB" dirty="0" smtClean="0"/>
              <a:t>3. </a:t>
            </a:r>
            <a:r>
              <a:rPr lang="en-GB" b="1" dirty="0" smtClean="0"/>
              <a:t>Conglomerate Merger</a:t>
            </a:r>
          </a:p>
          <a:p>
            <a:pPr marL="0" indent="0">
              <a:buNone/>
            </a:pPr>
            <a:r>
              <a:rPr lang="en-GB" dirty="0" smtClean="0"/>
              <a:t>A conglomerate is a firm that has external growth through a number of mergers of companies whose businesses were not related either vertically or horizontally.</a:t>
            </a:r>
          </a:p>
          <a:p>
            <a:pPr marL="0" indent="0">
              <a:buNone/>
            </a:pPr>
            <a:r>
              <a:rPr lang="en-GB" dirty="0" smtClean="0"/>
              <a:t>A typical conglomerate might have operating areas in manufacturing, electronics, insurance and other unrelated businesses</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23</a:t>
            </a:fld>
            <a:endParaRPr lang="en-GB"/>
          </a:p>
        </p:txBody>
      </p:sp>
    </p:spTree>
    <p:extLst>
      <p:ext uri="{BB962C8B-B14F-4D97-AF65-F5344CB8AC3E}">
        <p14:creationId xmlns:p14="http://schemas.microsoft.com/office/powerpoint/2010/main" xmlns="" val="14532062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pPr marL="0" indent="0">
              <a:buNone/>
            </a:pPr>
            <a:endParaRPr lang="en-GB" dirty="0" smtClean="0"/>
          </a:p>
          <a:p>
            <a:pPr marL="0" indent="0">
              <a:buNone/>
            </a:pPr>
            <a:endParaRPr lang="en-GB" dirty="0"/>
          </a:p>
          <a:p>
            <a:pPr marL="0" indent="0">
              <a:buNone/>
            </a:pPr>
            <a:r>
              <a:rPr lang="en-GB" sz="5400" b="1" dirty="0" smtClean="0"/>
              <a:t>Resisting An Acquisition</a:t>
            </a:r>
            <a:endParaRPr lang="en-GB" sz="5400" b="1"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24</a:t>
            </a:fld>
            <a:endParaRPr lang="en-GB"/>
          </a:p>
        </p:txBody>
      </p:sp>
    </p:spTree>
    <p:extLst>
      <p:ext uri="{BB962C8B-B14F-4D97-AF65-F5344CB8AC3E}">
        <p14:creationId xmlns:p14="http://schemas.microsoft.com/office/powerpoint/2010/main" xmlns="" val="27917083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Resisting an Acquisition </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In many cases, the management of a firm decides that the firm should not be acquired by another firm. Many reasons may be given to explain the management’s feelings:</a:t>
            </a:r>
          </a:p>
          <a:p>
            <a:pPr marL="514350" indent="-514350">
              <a:buFont typeface="+mj-lt"/>
              <a:buAutoNum type="arabicPeriod"/>
            </a:pPr>
            <a:r>
              <a:rPr lang="en-GB" dirty="0" smtClean="0"/>
              <a:t>Failure to understand target firm’s problems</a:t>
            </a:r>
          </a:p>
          <a:p>
            <a:pPr marL="514350" indent="-514350">
              <a:buFont typeface="+mj-lt"/>
              <a:buAutoNum type="arabicPeriod"/>
            </a:pPr>
            <a:r>
              <a:rPr lang="en-GB" dirty="0" smtClean="0"/>
              <a:t>Future plans not in the interest of target firm’s shareholders</a:t>
            </a:r>
          </a:p>
          <a:p>
            <a:pPr marL="514350" indent="-514350">
              <a:buFont typeface="+mj-lt"/>
              <a:buAutoNum type="arabicPeriod"/>
            </a:pPr>
            <a:r>
              <a:rPr lang="en-GB" dirty="0" smtClean="0"/>
              <a:t>Tender price or exchange ratio to low</a:t>
            </a:r>
          </a:p>
          <a:p>
            <a:pPr marL="514350" indent="-514350">
              <a:buFont typeface="+mj-lt"/>
              <a:buAutoNum type="arabicPeriod"/>
            </a:pPr>
            <a:r>
              <a:rPr lang="en-GB" dirty="0" smtClean="0"/>
              <a:t>Acquiring firm’s plan for new management </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25</a:t>
            </a:fld>
            <a:endParaRPr lang="en-GB"/>
          </a:p>
        </p:txBody>
      </p:sp>
    </p:spTree>
    <p:extLst>
      <p:ext uri="{BB962C8B-B14F-4D97-AF65-F5344CB8AC3E}">
        <p14:creationId xmlns:p14="http://schemas.microsoft.com/office/powerpoint/2010/main" xmlns="" val="1171263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Resisting an Acquisition </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2. </a:t>
            </a:r>
            <a:r>
              <a:rPr lang="en-GB" b="1" dirty="0" smtClean="0"/>
              <a:t>Future plans not in the interest of target firm’s shareholders</a:t>
            </a:r>
          </a:p>
          <a:p>
            <a:pPr marL="0" indent="0">
              <a:buNone/>
            </a:pPr>
            <a:r>
              <a:rPr lang="en-GB" dirty="0" smtClean="0"/>
              <a:t>The acquiring firm may be planning to operate the target firm as a subsidiary in a new or restricted role. The target firm’s operations may be modified or partially eliminated to fit in with the parent firm’s other activities. </a:t>
            </a:r>
          </a:p>
          <a:p>
            <a:pPr marL="0" indent="0">
              <a:buNone/>
            </a:pPr>
            <a:r>
              <a:rPr lang="en-GB" dirty="0" smtClean="0"/>
              <a:t>This reduction of growth in production and sales might be viewed as harmful to the remaining shareholders of the target firm.</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26</a:t>
            </a:fld>
            <a:endParaRPr lang="en-GB"/>
          </a:p>
        </p:txBody>
      </p:sp>
    </p:spTree>
    <p:extLst>
      <p:ext uri="{BB962C8B-B14F-4D97-AF65-F5344CB8AC3E}">
        <p14:creationId xmlns:p14="http://schemas.microsoft.com/office/powerpoint/2010/main" xmlns="" val="26096302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Resisting an Acquisition </a:t>
            </a:r>
            <a:endParaRPr lang="en-GB" dirty="0"/>
          </a:p>
        </p:txBody>
      </p:sp>
      <p:sp>
        <p:nvSpPr>
          <p:cNvPr id="3" name="Content Placeholder 2"/>
          <p:cNvSpPr>
            <a:spLocks noGrp="1"/>
          </p:cNvSpPr>
          <p:nvPr>
            <p:ph idx="1"/>
          </p:nvPr>
        </p:nvSpPr>
        <p:spPr/>
        <p:txBody>
          <a:bodyPr/>
          <a:lstStyle/>
          <a:p>
            <a:pPr marL="514350" indent="-514350">
              <a:buAutoNum type="arabicPeriod"/>
            </a:pPr>
            <a:r>
              <a:rPr lang="en-GB" b="1" dirty="0" smtClean="0"/>
              <a:t>Failure to understand target firm’s problems</a:t>
            </a:r>
          </a:p>
          <a:p>
            <a:pPr marL="0" indent="0">
              <a:buNone/>
            </a:pPr>
            <a:r>
              <a:rPr lang="en-GB" dirty="0" smtClean="0"/>
              <a:t>The management may feel that the acquiring firm does not understand the real difficulties being faced by the existing management.</a:t>
            </a:r>
          </a:p>
          <a:p>
            <a:pPr marL="0" indent="0">
              <a:buNone/>
            </a:pPr>
            <a:r>
              <a:rPr lang="en-GB" dirty="0" smtClean="0"/>
              <a:t>This lack of understanding may cause even greater problems once the acquisition has been completed.</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27</a:t>
            </a:fld>
            <a:endParaRPr lang="en-GB"/>
          </a:p>
        </p:txBody>
      </p:sp>
    </p:spTree>
    <p:extLst>
      <p:ext uri="{BB962C8B-B14F-4D97-AF65-F5344CB8AC3E}">
        <p14:creationId xmlns:p14="http://schemas.microsoft.com/office/powerpoint/2010/main" xmlns="" val="35163894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Resisting an Acquisition </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3. </a:t>
            </a:r>
            <a:r>
              <a:rPr lang="en-GB" b="1" dirty="0" smtClean="0"/>
              <a:t>Tender price or exchange ratio to low</a:t>
            </a:r>
          </a:p>
          <a:p>
            <a:pPr marL="0" indent="0">
              <a:buNone/>
            </a:pPr>
            <a:r>
              <a:rPr lang="en-GB" dirty="0" smtClean="0"/>
              <a:t>A firm that is about to be acquired is normally not realizing its full potential. If it were, the price of its stock, would be too high for another firm to attempt a takeover. </a:t>
            </a:r>
          </a:p>
          <a:p>
            <a:pPr marL="0" indent="0">
              <a:buNone/>
            </a:pPr>
            <a:r>
              <a:rPr lang="en-GB" dirty="0" smtClean="0"/>
              <a:t>The target firm’s management may feel that conditions will soon be improving and the target firm’s stock will soon be rising rapidly. Thus, they may object to a takeover at the bargain price implied in the tender offer or exchange ratio.</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28</a:t>
            </a:fld>
            <a:endParaRPr lang="en-GB"/>
          </a:p>
        </p:txBody>
      </p:sp>
    </p:spTree>
    <p:extLst>
      <p:ext uri="{BB962C8B-B14F-4D97-AF65-F5344CB8AC3E}">
        <p14:creationId xmlns:p14="http://schemas.microsoft.com/office/powerpoint/2010/main" xmlns="" val="12665681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Resisting an Acquisition </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4. </a:t>
            </a:r>
            <a:r>
              <a:rPr lang="en-GB" b="1" dirty="0" smtClean="0"/>
              <a:t>Acquiring firm’s plan for new management</a:t>
            </a:r>
          </a:p>
          <a:p>
            <a:pPr marL="0" indent="0">
              <a:buNone/>
            </a:pPr>
            <a:r>
              <a:rPr lang="en-GB" dirty="0" smtClean="0"/>
              <a:t>Perhaps the most common objection of the existing management is that a new management will be installed after the takeover. </a:t>
            </a:r>
          </a:p>
          <a:p>
            <a:pPr marL="0" indent="0">
              <a:buNone/>
            </a:pPr>
            <a:r>
              <a:rPr lang="en-GB" dirty="0" smtClean="0"/>
              <a:t>The acquiring firm usually makes a major effort to identify the deadwood in the old management and may even replace it entirely. </a:t>
            </a:r>
          </a:p>
          <a:p>
            <a:pPr marL="0" indent="0">
              <a:buNone/>
            </a:pPr>
            <a:r>
              <a:rPr lang="en-GB" dirty="0" smtClean="0"/>
              <a:t>If the old management were strong, the firm would be doing better. This reasoning is commonly used to replace the old management.</a:t>
            </a:r>
            <a:endParaRPr lang="en-GB" dirty="0"/>
          </a:p>
        </p:txBody>
      </p:sp>
      <p:sp>
        <p:nvSpPr>
          <p:cNvPr id="4" name="Slide Number Placeholder 3"/>
          <p:cNvSpPr>
            <a:spLocks noGrp="1"/>
          </p:cNvSpPr>
          <p:nvPr>
            <p:ph type="sldNum" sz="quarter" idx="12"/>
          </p:nvPr>
        </p:nvSpPr>
        <p:spPr/>
        <p:txBody>
          <a:bodyPr/>
          <a:lstStyle/>
          <a:p>
            <a:fld id="{0646B291-8D5A-4E18-B308-115680EDA1DA}" type="slidenum">
              <a:rPr lang="en-GB" smtClean="0"/>
              <a:pPr/>
              <a:t>29</a:t>
            </a:fld>
            <a:endParaRPr lang="en-GB"/>
          </a:p>
        </p:txBody>
      </p:sp>
    </p:spTree>
    <p:extLst>
      <p:ext uri="{BB962C8B-B14F-4D97-AF65-F5344CB8AC3E}">
        <p14:creationId xmlns:p14="http://schemas.microsoft.com/office/powerpoint/2010/main" xmlns="" val="36656162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295</TotalTime>
  <Words>1404</Words>
  <Application>Microsoft Office PowerPoint</Application>
  <PresentationFormat>On-screen Show (4:3)</PresentationFormat>
  <Paragraphs>165</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Revise Lecture 28</vt:lpstr>
      <vt:lpstr>Mergers and Acquisitions</vt:lpstr>
      <vt:lpstr>Mergers and Acquisitions</vt:lpstr>
      <vt:lpstr>Mergers and Acquisitions</vt:lpstr>
      <vt:lpstr>Mergers and Acquisitions</vt:lpstr>
      <vt:lpstr>Mergers and Acquisitions</vt:lpstr>
      <vt:lpstr>Mergers &amp; Acquisitions</vt:lpstr>
      <vt:lpstr>Forms Of Business Combinations</vt:lpstr>
      <vt:lpstr>Forms Of Business Combinations</vt:lpstr>
      <vt:lpstr>Forms Of Business Combinations</vt:lpstr>
      <vt:lpstr>Forms Of Business Combinations</vt:lpstr>
      <vt:lpstr>Forms Of Business Combinations</vt:lpstr>
      <vt:lpstr>Forms Of Business Combinations</vt:lpstr>
      <vt:lpstr>Forms Of Business Combinations</vt:lpstr>
      <vt:lpstr>Forms Of Business Combinations</vt:lpstr>
      <vt:lpstr>Forms Of Business Combinations</vt:lpstr>
      <vt:lpstr>Forms Of Business Combinations</vt:lpstr>
      <vt:lpstr>Forms Of Business Combinations</vt:lpstr>
      <vt:lpstr>Forms Of Business Combinations</vt:lpstr>
      <vt:lpstr>Kinds of Mergers</vt:lpstr>
      <vt:lpstr>Kinds of Mergers</vt:lpstr>
      <vt:lpstr>Kinds of Mergers</vt:lpstr>
      <vt:lpstr>Kinds of Mergers</vt:lpstr>
      <vt:lpstr>Slide 24</vt:lpstr>
      <vt:lpstr>Resisting an Acquisition </vt:lpstr>
      <vt:lpstr>Resisting an Acquisition </vt:lpstr>
      <vt:lpstr>Resisting an Acquisition </vt:lpstr>
      <vt:lpstr>Resisting an Acquisition </vt:lpstr>
      <vt:lpstr>Resisting an Acquisition </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28</dc:title>
  <dc:creator>MyUserName</dc:creator>
  <cp:lastModifiedBy>NTS</cp:lastModifiedBy>
  <cp:revision>18</cp:revision>
  <dcterms:created xsi:type="dcterms:W3CDTF">2013-06-04T05:22:07Z</dcterms:created>
  <dcterms:modified xsi:type="dcterms:W3CDTF">2013-06-04T13:38:43Z</dcterms:modified>
</cp:coreProperties>
</file>