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0"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D9A768-E595-40EA-A726-9DD888917CAE}" type="datetimeFigureOut">
              <a:rPr lang="en-GB" smtClean="0"/>
              <a:pPr/>
              <a:t>04/06/2013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882609-134C-48C2-BEB9-B0AEB7C73D15}" type="slidenum">
              <a:rPr lang="en-GB" smtClean="0"/>
              <a:pPr/>
              <a:t>‹#›</a:t>
            </a:fld>
            <a:endParaRPr lang="en-GB"/>
          </a:p>
        </p:txBody>
      </p:sp>
    </p:spTree>
    <p:extLst>
      <p:ext uri="{BB962C8B-B14F-4D97-AF65-F5344CB8AC3E}">
        <p14:creationId xmlns:p14="http://schemas.microsoft.com/office/powerpoint/2010/main" xmlns="" val="3256690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24786F5-3133-4165-8D54-50C925B2289F}"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2556901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B0D0F7-C523-4B79-8ECB-115A71691A62}"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3505026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96A3DA-3088-44C8-97F6-BE7CF5251357}"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4091703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D896321-74D4-456F-9251-013C203FFF84}" type="datetime1">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386331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F0A7E2F-792B-41F8-94B9-85DEEA6F67A3}" type="datetime1">
              <a:rPr lang="en-GB" smtClean="0"/>
              <a:pPr/>
              <a:t>04/06/2013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1667490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152BCFD-118C-4D6B-9CF8-4819807AF15F}" type="datetime1">
              <a:rPr lang="en-GB" smtClean="0"/>
              <a:pPr/>
              <a:t>04/06/2013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2683032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1966D-38A2-4F5A-989D-8E949716C677}" type="datetime1">
              <a:rPr lang="en-GB" smtClean="0"/>
              <a:pPr/>
              <a:t>04/06/2013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683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CB2E38-0FD7-4F76-B387-D518F7D6E273}" type="datetime1">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99141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5A21D6-D427-4C0F-8BFA-925567C882F2}" type="datetime1">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2519355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376A9B-4DE4-4E38-AE69-E198E62AF31A}"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4237177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9B5A265-E8A6-4D95-808A-E1EFCE0FA107}"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3672369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4E068-209E-4232-A086-5FFD158459DA}" type="datetime1">
              <a:rPr lang="en-GB" smtClean="0"/>
              <a:pPr/>
              <a:t>04/06/2013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28DD38-F6D2-4B05-B308-937071489320}" type="slidenum">
              <a:rPr lang="en-GB" smtClean="0"/>
              <a:pPr/>
              <a:t>‹#›</a:t>
            </a:fld>
            <a:endParaRPr lang="en-GB"/>
          </a:p>
        </p:txBody>
      </p:sp>
    </p:spTree>
    <p:extLst>
      <p:ext uri="{BB962C8B-B14F-4D97-AF65-F5344CB8AC3E}">
        <p14:creationId xmlns:p14="http://schemas.microsoft.com/office/powerpoint/2010/main" xmlns="" val="1003706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27</a:t>
            </a:r>
            <a:endParaRPr lang="en-GB" dirty="0"/>
          </a:p>
        </p:txBody>
      </p:sp>
      <p:sp>
        <p:nvSpPr>
          <p:cNvPr id="3" name="Subtitle 2"/>
          <p:cNvSpPr>
            <a:spLocks noGrp="1"/>
          </p:cNvSpPr>
          <p:nvPr>
            <p:ph type="subTitle" idx="1"/>
          </p:nvPr>
        </p:nvSpPr>
        <p:spPr/>
        <p:txBody>
          <a:bodyPr/>
          <a:lstStyle/>
          <a:p>
            <a:endParaRPr lang="en-GB"/>
          </a:p>
        </p:txBody>
      </p:sp>
      <p:sp>
        <p:nvSpPr>
          <p:cNvPr id="4" name="Slide Number Placeholder 3"/>
          <p:cNvSpPr>
            <a:spLocks noGrp="1"/>
          </p:cNvSpPr>
          <p:nvPr>
            <p:ph type="sldNum" sz="quarter" idx="12"/>
          </p:nvPr>
        </p:nvSpPr>
        <p:spPr/>
        <p:txBody>
          <a:bodyPr/>
          <a:lstStyle/>
          <a:p>
            <a:fld id="{2228DD38-F6D2-4B05-B308-937071489320}" type="slidenum">
              <a:rPr lang="en-GB" smtClean="0"/>
              <a:pPr/>
              <a:t>1</a:t>
            </a:fld>
            <a:endParaRPr lang="en-GB"/>
          </a:p>
        </p:txBody>
      </p:sp>
    </p:spTree>
    <p:extLst>
      <p:ext uri="{BB962C8B-B14F-4D97-AF65-F5344CB8AC3E}">
        <p14:creationId xmlns:p14="http://schemas.microsoft.com/office/powerpoint/2010/main" xmlns="" val="2231432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What is intrinsic value?</a:t>
            </a:r>
          </a:p>
          <a:p>
            <a:pPr marL="514350" indent="-514350">
              <a:buFont typeface="+mj-lt"/>
              <a:buAutoNum type="arabicPeriod"/>
            </a:pPr>
            <a:endParaRPr lang="en-GB" dirty="0"/>
          </a:p>
          <a:p>
            <a:pPr marL="514350" indent="-514350">
              <a:buFont typeface="+mj-lt"/>
              <a:buAutoNum type="arabicPeriod"/>
            </a:pPr>
            <a:r>
              <a:rPr lang="en-GB" dirty="0" smtClean="0"/>
              <a:t>What is intrinsic value analysis?</a:t>
            </a:r>
          </a:p>
          <a:p>
            <a:pPr marL="514350" indent="-514350">
              <a:buFont typeface="+mj-lt"/>
              <a:buAutoNum type="arabicPeriod"/>
            </a:pPr>
            <a:endParaRPr lang="en-GB" dirty="0"/>
          </a:p>
          <a:p>
            <a:pPr marL="514350" indent="-514350">
              <a:buFont typeface="+mj-lt"/>
              <a:buAutoNum type="arabicPeriod"/>
            </a:pPr>
            <a:r>
              <a:rPr lang="en-GB" dirty="0" smtClean="0"/>
              <a:t>How common shares are valuated?</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a:t>
            </a:fld>
            <a:endParaRPr lang="en-GB"/>
          </a:p>
        </p:txBody>
      </p:sp>
    </p:spTree>
    <p:extLst>
      <p:ext uri="{BB962C8B-B14F-4D97-AF65-F5344CB8AC3E}">
        <p14:creationId xmlns:p14="http://schemas.microsoft.com/office/powerpoint/2010/main" xmlns="" val="814652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a:t>
            </a:r>
          </a:p>
          <a:p>
            <a:r>
              <a:rPr lang="en-GB" dirty="0" smtClean="0"/>
              <a:t>A share’s intrinsic value is the price that is justified for it when the primary factors of value are considered.</a:t>
            </a:r>
          </a:p>
          <a:p>
            <a:r>
              <a:rPr lang="en-GB" dirty="0" smtClean="0"/>
              <a:t>In other words, it is the real worth of the debt or equity instrument as distinguished from the current market price.</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3</a:t>
            </a:fld>
            <a:endParaRPr lang="en-GB"/>
          </a:p>
        </p:txBody>
      </p:sp>
    </p:spTree>
    <p:extLst>
      <p:ext uri="{BB962C8B-B14F-4D97-AF65-F5344CB8AC3E}">
        <p14:creationId xmlns:p14="http://schemas.microsoft.com/office/powerpoint/2010/main" xmlns="" val="16036065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Intrinsic Value Analysis</a:t>
            </a:r>
          </a:p>
          <a:p>
            <a:pPr marL="0" indent="0">
              <a:buNone/>
            </a:pPr>
            <a:r>
              <a:rPr lang="en-GB" dirty="0" smtClean="0"/>
              <a:t>Intrinsic value analysis is the process of comparing the real worth of a share with the current market price or proposed purchase price. </a:t>
            </a:r>
          </a:p>
          <a:p>
            <a:pPr marL="0" indent="0">
              <a:buNone/>
            </a:pPr>
            <a:r>
              <a:rPr lang="en-GB" dirty="0" smtClean="0"/>
              <a:t>The primary goal of intrinsic value analysis is to locate clearly undervalued or clearly overvalued firms or shares.</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4</a:t>
            </a:fld>
            <a:endParaRPr lang="en-GB"/>
          </a:p>
        </p:txBody>
      </p:sp>
    </p:spTree>
    <p:extLst>
      <p:ext uri="{BB962C8B-B14F-4D97-AF65-F5344CB8AC3E}">
        <p14:creationId xmlns:p14="http://schemas.microsoft.com/office/powerpoint/2010/main" xmlns="" val="2663291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There are three approaches for valuing common shares?</a:t>
            </a:r>
          </a:p>
          <a:p>
            <a:pPr marL="0" indent="0">
              <a:buNone/>
            </a:pPr>
            <a:endParaRPr lang="en-GB" dirty="0" smtClean="0"/>
          </a:p>
          <a:p>
            <a:pPr marL="514350" indent="-514350">
              <a:buFont typeface="+mj-lt"/>
              <a:buAutoNum type="arabicPeriod"/>
            </a:pPr>
            <a:r>
              <a:rPr lang="en-GB" dirty="0" smtClean="0"/>
              <a:t>Single-period model</a:t>
            </a:r>
          </a:p>
          <a:p>
            <a:pPr marL="514350" indent="-514350">
              <a:buFont typeface="+mj-lt"/>
              <a:buAutoNum type="arabicPeriod"/>
            </a:pPr>
            <a:r>
              <a:rPr lang="en-GB" dirty="0" smtClean="0"/>
              <a:t>Perpetual dividends, no growth</a:t>
            </a:r>
          </a:p>
          <a:p>
            <a:pPr marL="514350" indent="-514350">
              <a:buFont typeface="+mj-lt"/>
              <a:buAutoNum type="arabicPeriod"/>
            </a:pPr>
            <a:r>
              <a:rPr lang="en-GB" dirty="0" smtClean="0"/>
              <a:t>Perpetual dividends, constant growth </a:t>
            </a:r>
          </a:p>
          <a:p>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5</a:t>
            </a:fld>
            <a:endParaRPr lang="en-GB"/>
          </a:p>
        </p:txBody>
      </p:sp>
    </p:spTree>
    <p:extLst>
      <p:ext uri="{BB962C8B-B14F-4D97-AF65-F5344CB8AC3E}">
        <p14:creationId xmlns:p14="http://schemas.microsoft.com/office/powerpoint/2010/main" xmlns="" val="39850505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sz="5400" dirty="0" smtClean="0"/>
              <a:t>Mergers and Acquisitions</a:t>
            </a:r>
            <a:endParaRPr lang="en-GB" sz="5400"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6</a:t>
            </a:fld>
            <a:endParaRPr lang="en-GB"/>
          </a:p>
        </p:txBody>
      </p:sp>
    </p:spTree>
    <p:extLst>
      <p:ext uri="{BB962C8B-B14F-4D97-AF65-F5344CB8AC3E}">
        <p14:creationId xmlns:p14="http://schemas.microsoft.com/office/powerpoint/2010/main" xmlns="" val="4265729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r>
              <a:rPr lang="en-GB" dirty="0" smtClean="0"/>
              <a:t>Financial managers use the term growth to mean increases in the size and activities of a firm over the long run.</a:t>
            </a:r>
          </a:p>
          <a:p>
            <a:r>
              <a:rPr lang="en-GB" dirty="0"/>
              <a:t> </a:t>
            </a:r>
            <a:r>
              <a:rPr lang="en-GB" dirty="0" smtClean="0"/>
              <a:t>Three measures of corporate growth are commonly used;</a:t>
            </a:r>
          </a:p>
          <a:p>
            <a:pPr marL="514350" indent="-514350">
              <a:buFont typeface="+mj-lt"/>
              <a:buAutoNum type="arabicPeriod"/>
            </a:pPr>
            <a:r>
              <a:rPr lang="en-GB" dirty="0" smtClean="0"/>
              <a:t>Increases in sales</a:t>
            </a:r>
          </a:p>
          <a:p>
            <a:pPr marL="514350" indent="-514350">
              <a:buFont typeface="+mj-lt"/>
              <a:buAutoNum type="arabicPeriod"/>
            </a:pPr>
            <a:r>
              <a:rPr lang="en-GB" dirty="0" smtClean="0"/>
              <a:t>Increases in profits</a:t>
            </a:r>
          </a:p>
          <a:p>
            <a:pPr marL="514350" indent="-514350">
              <a:buFont typeface="+mj-lt"/>
              <a:buAutoNum type="arabicPeriod"/>
            </a:pPr>
            <a:r>
              <a:rPr lang="en-GB" dirty="0" smtClean="0"/>
              <a:t>Increases in assets</a:t>
            </a:r>
          </a:p>
        </p:txBody>
      </p:sp>
      <p:sp>
        <p:nvSpPr>
          <p:cNvPr id="4" name="Slide Number Placeholder 3"/>
          <p:cNvSpPr>
            <a:spLocks noGrp="1"/>
          </p:cNvSpPr>
          <p:nvPr>
            <p:ph type="sldNum" sz="quarter" idx="12"/>
          </p:nvPr>
        </p:nvSpPr>
        <p:spPr/>
        <p:txBody>
          <a:bodyPr/>
          <a:lstStyle/>
          <a:p>
            <a:fld id="{2228DD38-F6D2-4B05-B308-937071489320}" type="slidenum">
              <a:rPr lang="en-GB" smtClean="0"/>
              <a:pPr/>
              <a:t>7</a:t>
            </a:fld>
            <a:endParaRPr lang="en-GB"/>
          </a:p>
        </p:txBody>
      </p:sp>
    </p:spTree>
    <p:extLst>
      <p:ext uri="{BB962C8B-B14F-4D97-AF65-F5344CB8AC3E}">
        <p14:creationId xmlns:p14="http://schemas.microsoft.com/office/powerpoint/2010/main" xmlns="" val="722723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Internal Growth</a:t>
            </a:r>
          </a:p>
          <a:p>
            <a:pPr marL="0" indent="0">
              <a:buNone/>
            </a:pPr>
            <a:r>
              <a:rPr lang="en-GB" dirty="0" smtClean="0"/>
              <a:t>A firm is said to be growing internally when it increases sales and profits by expanding its own operations. </a:t>
            </a:r>
          </a:p>
          <a:p>
            <a:pPr marL="0" indent="0">
              <a:buNone/>
            </a:pPr>
            <a:r>
              <a:rPr lang="en-GB" dirty="0" smtClean="0"/>
              <a:t>It may purchase new machinery to increase its capacity to produce existing products or it may purchase machinery and train its sales force to produce and sell a new product.</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8</a:t>
            </a:fld>
            <a:endParaRPr lang="en-GB"/>
          </a:p>
        </p:txBody>
      </p:sp>
    </p:spTree>
    <p:extLst>
      <p:ext uri="{BB962C8B-B14F-4D97-AF65-F5344CB8AC3E}">
        <p14:creationId xmlns:p14="http://schemas.microsoft.com/office/powerpoint/2010/main" xmlns="" val="421597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Internal </a:t>
            </a:r>
            <a:r>
              <a:rPr lang="en-GB" b="1" u="sng" dirty="0"/>
              <a:t>G</a:t>
            </a:r>
            <a:r>
              <a:rPr lang="en-GB" b="1" u="sng" dirty="0" smtClean="0"/>
              <a:t>rowth</a:t>
            </a:r>
          </a:p>
          <a:p>
            <a:pPr marL="0" indent="0">
              <a:buNone/>
            </a:pPr>
            <a:r>
              <a:rPr lang="en-GB" dirty="0" smtClean="0"/>
              <a:t>In either case, management is committing itself to an expansion of existing activities.</a:t>
            </a:r>
          </a:p>
          <a:p>
            <a:pPr marL="0" indent="0">
              <a:buNone/>
            </a:pPr>
            <a:r>
              <a:rPr lang="en-GB" dirty="0" smtClean="0"/>
              <a:t>In one case, the firm seeks a larger volume of sales with current products.</a:t>
            </a:r>
          </a:p>
          <a:p>
            <a:pPr marL="0" indent="0">
              <a:buNone/>
            </a:pPr>
            <a:r>
              <a:rPr lang="en-GB" dirty="0" smtClean="0"/>
              <a:t>In the other, the firm begins to expand into new product areas and markets </a:t>
            </a:r>
            <a:endParaRPr lang="en-GB" dirty="0"/>
          </a:p>
          <a:p>
            <a:pPr marL="0" indent="0">
              <a:buNone/>
            </a:pPr>
            <a:endParaRPr lang="en-GB" b="1" u="sng"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9</a:t>
            </a:fld>
            <a:endParaRPr lang="en-GB"/>
          </a:p>
        </p:txBody>
      </p:sp>
    </p:spTree>
    <p:extLst>
      <p:ext uri="{BB962C8B-B14F-4D97-AF65-F5344CB8AC3E}">
        <p14:creationId xmlns:p14="http://schemas.microsoft.com/office/powerpoint/2010/main" xmlns="" val="4062552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Internal Growth</a:t>
            </a:r>
          </a:p>
          <a:p>
            <a:pPr marL="0" indent="0">
              <a:buNone/>
            </a:pPr>
            <a:r>
              <a:rPr lang="en-GB" dirty="0" smtClean="0"/>
              <a:t>Internal growth may be funded from sources inside or outside the firm. Internal sources include retained earnings and the funds shielded by depreciation and other noncash expenses.</a:t>
            </a:r>
          </a:p>
          <a:p>
            <a:pPr marL="0" indent="0">
              <a:buNone/>
            </a:pPr>
            <a:r>
              <a:rPr lang="en-GB" dirty="0" smtClean="0"/>
              <a:t>If outside funds are sought, the firm may offer debt or equity shares to raise money. </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10</a:t>
            </a:fld>
            <a:endParaRPr lang="en-GB"/>
          </a:p>
        </p:txBody>
      </p:sp>
    </p:spTree>
    <p:extLst>
      <p:ext uri="{BB962C8B-B14F-4D97-AF65-F5344CB8AC3E}">
        <p14:creationId xmlns:p14="http://schemas.microsoft.com/office/powerpoint/2010/main" xmlns="" val="3697629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External Growth</a:t>
            </a:r>
          </a:p>
          <a:p>
            <a:pPr marL="0" indent="0">
              <a:buNone/>
            </a:pPr>
            <a:r>
              <a:rPr lang="en-GB" dirty="0" smtClean="0"/>
              <a:t>External growth occurs when a firm takes over the operations of another firm. The acquiring firm may purchase the assets or stock or may combine with the second firm.</a:t>
            </a:r>
          </a:p>
          <a:p>
            <a:pPr marL="0" indent="0">
              <a:buNone/>
            </a:pPr>
            <a:r>
              <a:rPr lang="en-GB" dirty="0" smtClean="0"/>
              <a:t>Since the second company has sales and assets of its own, the first company does not have to generate the new business from scratch.</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11</a:t>
            </a:fld>
            <a:endParaRPr lang="en-GB"/>
          </a:p>
        </p:txBody>
      </p:sp>
    </p:spTree>
    <p:extLst>
      <p:ext uri="{BB962C8B-B14F-4D97-AF65-F5344CB8AC3E}">
        <p14:creationId xmlns:p14="http://schemas.microsoft.com/office/powerpoint/2010/main" xmlns="" val="504593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External Growth</a:t>
            </a:r>
          </a:p>
          <a:p>
            <a:pPr marL="0" indent="0">
              <a:buNone/>
            </a:pPr>
            <a:r>
              <a:rPr lang="en-GB" dirty="0" smtClean="0"/>
              <a:t>External growth offers a number of advantages over internal growth;</a:t>
            </a:r>
          </a:p>
          <a:p>
            <a:pPr marL="514350" indent="-514350">
              <a:buFont typeface="+mj-lt"/>
              <a:buAutoNum type="arabicPeriod"/>
            </a:pPr>
            <a:r>
              <a:rPr lang="en-GB" dirty="0" smtClean="0"/>
              <a:t>Rapid Expansion</a:t>
            </a:r>
          </a:p>
          <a:p>
            <a:pPr marL="514350" indent="-514350">
              <a:buFont typeface="+mj-lt"/>
              <a:buAutoNum type="arabicPeriod"/>
            </a:pPr>
            <a:r>
              <a:rPr lang="en-GB" dirty="0" smtClean="0"/>
              <a:t>Immediate cash inflows</a:t>
            </a:r>
          </a:p>
          <a:p>
            <a:pPr marL="514350" indent="-514350">
              <a:buFont typeface="+mj-lt"/>
              <a:buAutoNum type="arabicPeriod"/>
            </a:pPr>
            <a:r>
              <a:rPr lang="en-GB" dirty="0" smtClean="0"/>
              <a:t>Reduction of risks</a:t>
            </a:r>
          </a:p>
          <a:p>
            <a:pPr marL="514350" indent="-514350">
              <a:buFont typeface="+mj-lt"/>
              <a:buAutoNum type="arabicPeriod"/>
            </a:pPr>
            <a:r>
              <a:rPr lang="en-GB" dirty="0" smtClean="0"/>
              <a:t>Economies</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12</a:t>
            </a:fld>
            <a:endParaRPr lang="en-GB"/>
          </a:p>
        </p:txBody>
      </p:sp>
    </p:spTree>
    <p:extLst>
      <p:ext uri="{BB962C8B-B14F-4D97-AF65-F5344CB8AC3E}">
        <p14:creationId xmlns:p14="http://schemas.microsoft.com/office/powerpoint/2010/main" xmlns="" val="1860510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External Growth</a:t>
            </a:r>
          </a:p>
          <a:p>
            <a:pPr marL="514350" indent="-514350">
              <a:buAutoNum type="arabicPeriod"/>
            </a:pPr>
            <a:r>
              <a:rPr lang="en-GB" b="1" dirty="0" smtClean="0"/>
              <a:t>Rapid Expansion:</a:t>
            </a:r>
          </a:p>
          <a:p>
            <a:pPr marL="0" indent="0">
              <a:buNone/>
            </a:pPr>
            <a:r>
              <a:rPr lang="en-GB" dirty="0" smtClean="0"/>
              <a:t>Taking over the operations of another firm is the quickest path to growth. The acquiring firm eliminates the lead time for ordering and installing machinery, producing the product, and achieving sales in the marketplace. </a:t>
            </a:r>
          </a:p>
        </p:txBody>
      </p:sp>
      <p:sp>
        <p:nvSpPr>
          <p:cNvPr id="4" name="Slide Number Placeholder 3"/>
          <p:cNvSpPr>
            <a:spLocks noGrp="1"/>
          </p:cNvSpPr>
          <p:nvPr>
            <p:ph type="sldNum" sz="quarter" idx="12"/>
          </p:nvPr>
        </p:nvSpPr>
        <p:spPr/>
        <p:txBody>
          <a:bodyPr/>
          <a:lstStyle/>
          <a:p>
            <a:fld id="{2228DD38-F6D2-4B05-B308-937071489320}" type="slidenum">
              <a:rPr lang="en-GB" smtClean="0"/>
              <a:pPr/>
              <a:t>13</a:t>
            </a:fld>
            <a:endParaRPr lang="en-GB"/>
          </a:p>
        </p:txBody>
      </p:sp>
    </p:spTree>
    <p:extLst>
      <p:ext uri="{BB962C8B-B14F-4D97-AF65-F5344CB8AC3E}">
        <p14:creationId xmlns:p14="http://schemas.microsoft.com/office/powerpoint/2010/main" xmlns="" val="226425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External Growth</a:t>
            </a:r>
          </a:p>
          <a:p>
            <a:pPr marL="0" indent="0">
              <a:buNone/>
            </a:pPr>
            <a:r>
              <a:rPr lang="en-GB" b="1" dirty="0" smtClean="0"/>
              <a:t>2. Immediate Cash Inflows:</a:t>
            </a:r>
          </a:p>
          <a:p>
            <a:pPr marL="0" indent="0">
              <a:buNone/>
            </a:pPr>
            <a:r>
              <a:rPr lang="en-GB" dirty="0" smtClean="0"/>
              <a:t>Since the firm is taking over an operating business, it will realize almost immediate inflows as customers receive their goods and pay for them. </a:t>
            </a:r>
          </a:p>
          <a:p>
            <a:pPr marL="0" indent="0">
              <a:buNone/>
            </a:pPr>
            <a:r>
              <a:rPr lang="en-GB" dirty="0" smtClean="0"/>
              <a:t>These inflows would not be received if the firm had to begin new construction of facilities and then the production of goods.</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14</a:t>
            </a:fld>
            <a:endParaRPr lang="en-GB"/>
          </a:p>
        </p:txBody>
      </p:sp>
    </p:spTree>
    <p:extLst>
      <p:ext uri="{BB962C8B-B14F-4D97-AF65-F5344CB8AC3E}">
        <p14:creationId xmlns:p14="http://schemas.microsoft.com/office/powerpoint/2010/main" xmlns="" val="32559823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                                     </a:t>
            </a:r>
            <a:r>
              <a:rPr lang="en-GB" b="1" u="sng" dirty="0" smtClean="0"/>
              <a:t>External Growth</a:t>
            </a:r>
          </a:p>
          <a:p>
            <a:pPr marL="0" indent="0">
              <a:buNone/>
            </a:pPr>
            <a:r>
              <a:rPr lang="en-GB" b="1" dirty="0" smtClean="0"/>
              <a:t>3. Reduction of Risk</a:t>
            </a:r>
          </a:p>
          <a:p>
            <a:pPr marL="0" indent="0">
              <a:buNone/>
            </a:pPr>
            <a:r>
              <a:rPr lang="en-GB" dirty="0" smtClean="0"/>
              <a:t>Whenever a firm enters a new market, it takes a calculated risk. Will the new products sell in sufficient volume to be profitable? Will the firm’s managers be able to make the proper decisions in the new operating environment?</a:t>
            </a:r>
          </a:p>
          <a:p>
            <a:pPr marL="0" indent="0">
              <a:buNone/>
            </a:pPr>
            <a:r>
              <a:rPr lang="en-GB" dirty="0" smtClean="0"/>
              <a:t>The acquired firm will be operating, perhaps successfully, in an environment familiar to its managers. By entering a field through an established and experienced management, we reduce the chances for failure.</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15</a:t>
            </a:fld>
            <a:endParaRPr lang="en-GB"/>
          </a:p>
        </p:txBody>
      </p:sp>
    </p:spTree>
    <p:extLst>
      <p:ext uri="{BB962C8B-B14F-4D97-AF65-F5344CB8AC3E}">
        <p14:creationId xmlns:p14="http://schemas.microsoft.com/office/powerpoint/2010/main" xmlns="" val="3732254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External Growth</a:t>
            </a:r>
          </a:p>
          <a:p>
            <a:pPr marL="0" indent="0">
              <a:buNone/>
            </a:pPr>
            <a:r>
              <a:rPr lang="en-GB" b="1" dirty="0" smtClean="0"/>
              <a:t>4. Economies</a:t>
            </a:r>
          </a:p>
          <a:p>
            <a:pPr marL="0" indent="0">
              <a:buNone/>
            </a:pPr>
            <a:r>
              <a:rPr lang="en-GB" dirty="0" smtClean="0"/>
              <a:t>Entering a new market involves a number of start-up cost. A start-up cost is an initial expense incurred when a firm begins a new operation. It may be the cost of training a new sales force or paying the legal fees required for the new activity. Frequently, these costs can held to a minimum by purchasing an operating firm.</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16</a:t>
            </a:fld>
            <a:endParaRPr lang="en-GB"/>
          </a:p>
        </p:txBody>
      </p:sp>
    </p:spTree>
    <p:extLst>
      <p:ext uri="{BB962C8B-B14F-4D97-AF65-F5344CB8AC3E}">
        <p14:creationId xmlns:p14="http://schemas.microsoft.com/office/powerpoint/2010/main" xmlns="" val="26545636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External Growth</a:t>
            </a:r>
          </a:p>
          <a:p>
            <a:pPr marL="0" indent="0">
              <a:buNone/>
            </a:pPr>
            <a:r>
              <a:rPr lang="en-GB" b="1" dirty="0"/>
              <a:t> </a:t>
            </a:r>
            <a:r>
              <a:rPr lang="en-GB" b="1" dirty="0" smtClean="0"/>
              <a:t>                                Economies</a:t>
            </a:r>
          </a:p>
          <a:p>
            <a:pPr marL="0" indent="0">
              <a:buNone/>
            </a:pPr>
            <a:r>
              <a:rPr lang="en-GB" dirty="0" smtClean="0"/>
              <a:t>Example: It would be less expensive to take over a firm with a strong marketing force than to have to compete with the marketing force by building one’s own marketing department. The reduction of start-up costs offers economies from external growth</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17</a:t>
            </a:fld>
            <a:endParaRPr lang="en-GB"/>
          </a:p>
        </p:txBody>
      </p:sp>
    </p:spTree>
    <p:extLst>
      <p:ext uri="{BB962C8B-B14F-4D97-AF65-F5344CB8AC3E}">
        <p14:creationId xmlns:p14="http://schemas.microsoft.com/office/powerpoint/2010/main" xmlns="" val="13787791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endParaRPr lang="en-GB" dirty="0"/>
          </a:p>
          <a:p>
            <a:endParaRPr lang="en-GB" dirty="0" smtClean="0"/>
          </a:p>
          <a:p>
            <a:endParaRPr lang="en-GB" dirty="0"/>
          </a:p>
          <a:p>
            <a:r>
              <a:rPr lang="en-GB" sz="4800" b="1" dirty="0" smtClean="0"/>
              <a:t>Reasons for Seeking Growth</a:t>
            </a:r>
            <a:endParaRPr lang="en-GB" sz="4800" b="1"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18</a:t>
            </a:fld>
            <a:endParaRPr lang="en-GB"/>
          </a:p>
        </p:txBody>
      </p:sp>
    </p:spTree>
    <p:extLst>
      <p:ext uri="{BB962C8B-B14F-4D97-AF65-F5344CB8AC3E}">
        <p14:creationId xmlns:p14="http://schemas.microsoft.com/office/powerpoint/2010/main" xmlns="" val="3681132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Mergers and Acquisitions</a:t>
            </a:r>
          </a:p>
        </p:txBody>
      </p:sp>
      <p:sp>
        <p:nvSpPr>
          <p:cNvPr id="3" name="Content Placeholder 2"/>
          <p:cNvSpPr>
            <a:spLocks noGrp="1"/>
          </p:cNvSpPr>
          <p:nvPr>
            <p:ph idx="1"/>
          </p:nvPr>
        </p:nvSpPr>
        <p:spPr/>
        <p:txBody>
          <a:bodyPr/>
          <a:lstStyle/>
          <a:p>
            <a:pPr marL="0" indent="0">
              <a:buNone/>
            </a:pPr>
            <a:r>
              <a:rPr lang="en-GB" dirty="0" smtClean="0"/>
              <a:t>A number of reasons may be offered as to why firm’s seek to grow. Among the more important ones are the following;</a:t>
            </a:r>
          </a:p>
          <a:p>
            <a:pPr marL="514350" indent="-514350">
              <a:buFont typeface="+mj-lt"/>
              <a:buAutoNum type="arabicPeriod"/>
            </a:pPr>
            <a:r>
              <a:rPr lang="en-GB" dirty="0" smtClean="0"/>
              <a:t>Diversification</a:t>
            </a:r>
          </a:p>
          <a:p>
            <a:pPr marL="514350" indent="-514350">
              <a:buFont typeface="+mj-lt"/>
              <a:buAutoNum type="arabicPeriod"/>
            </a:pPr>
            <a:r>
              <a:rPr lang="en-GB" dirty="0" smtClean="0"/>
              <a:t>Stability</a:t>
            </a:r>
          </a:p>
          <a:p>
            <a:pPr marL="514350" indent="-514350">
              <a:buFont typeface="+mj-lt"/>
              <a:buAutoNum type="arabicPeriod"/>
            </a:pPr>
            <a:r>
              <a:rPr lang="en-GB" dirty="0" smtClean="0"/>
              <a:t>Operating Economies</a:t>
            </a:r>
          </a:p>
          <a:p>
            <a:pPr marL="514350" indent="-514350">
              <a:buFont typeface="+mj-lt"/>
              <a:buAutoNum type="arabicPeriod"/>
            </a:pPr>
            <a:r>
              <a:rPr lang="en-GB" dirty="0" smtClean="0"/>
              <a:t>Profits from Turnaround Situations</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19</a:t>
            </a:fld>
            <a:endParaRPr lang="en-GB"/>
          </a:p>
        </p:txBody>
      </p:sp>
    </p:spTree>
    <p:extLst>
      <p:ext uri="{BB962C8B-B14F-4D97-AF65-F5344CB8AC3E}">
        <p14:creationId xmlns:p14="http://schemas.microsoft.com/office/powerpoint/2010/main" xmlns="" val="1500519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Reasons for Seeking Growth</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1</a:t>
            </a:r>
            <a:r>
              <a:rPr lang="en-GB" b="1" dirty="0" smtClean="0"/>
              <a:t>. Diversification</a:t>
            </a:r>
          </a:p>
          <a:p>
            <a:pPr marL="0" indent="0">
              <a:buNone/>
            </a:pPr>
            <a:r>
              <a:rPr lang="en-GB" dirty="0" smtClean="0"/>
              <a:t>Most firms recognize that diversifying their operations reduces the risk of failure. If a firm produces a single product, it is subject to the market pressures on the product. </a:t>
            </a:r>
          </a:p>
          <a:p>
            <a:pPr marL="0" indent="0">
              <a:buNone/>
            </a:pPr>
            <a:r>
              <a:rPr lang="en-GB" dirty="0" smtClean="0"/>
              <a:t>If a competitor introduces an improved version of the product or a substitute for it, the firm may no longer be able to compete in the marketplace. </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20</a:t>
            </a:fld>
            <a:endParaRPr lang="en-GB"/>
          </a:p>
        </p:txBody>
      </p:sp>
    </p:spTree>
    <p:extLst>
      <p:ext uri="{BB962C8B-B14F-4D97-AF65-F5344CB8AC3E}">
        <p14:creationId xmlns:p14="http://schemas.microsoft.com/office/powerpoint/2010/main" xmlns="" val="22400086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Seeking Growth</a:t>
            </a:r>
          </a:p>
        </p:txBody>
      </p:sp>
      <p:sp>
        <p:nvSpPr>
          <p:cNvPr id="3" name="Content Placeholder 2"/>
          <p:cNvSpPr>
            <a:spLocks noGrp="1"/>
          </p:cNvSpPr>
          <p:nvPr>
            <p:ph idx="1"/>
          </p:nvPr>
        </p:nvSpPr>
        <p:spPr/>
        <p:txBody>
          <a:bodyPr/>
          <a:lstStyle/>
          <a:p>
            <a:pPr marL="0" indent="0">
              <a:buNone/>
            </a:pPr>
            <a:r>
              <a:rPr lang="en-GB" b="1" dirty="0"/>
              <a:t> </a:t>
            </a:r>
            <a:r>
              <a:rPr lang="en-GB" b="1" dirty="0" smtClean="0"/>
              <a:t>                               Diversification</a:t>
            </a:r>
          </a:p>
          <a:p>
            <a:pPr marL="0" indent="0">
              <a:buNone/>
            </a:pPr>
            <a:r>
              <a:rPr lang="en-GB" dirty="0" smtClean="0"/>
              <a:t>Since demand and competitive factors are difficult to predict, the only certain safeguard against a market disaster is diversification.</a:t>
            </a:r>
          </a:p>
          <a:p>
            <a:pPr marL="0" indent="0">
              <a:buNone/>
            </a:pPr>
            <a:r>
              <a:rPr lang="en-GB" dirty="0" smtClean="0"/>
              <a:t>If the firm is operating in a variety of markets with many products, it can cope better with a cutback in a single product or market</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21</a:t>
            </a:fld>
            <a:endParaRPr lang="en-GB"/>
          </a:p>
        </p:txBody>
      </p:sp>
    </p:spTree>
    <p:extLst>
      <p:ext uri="{BB962C8B-B14F-4D97-AF65-F5344CB8AC3E}">
        <p14:creationId xmlns:p14="http://schemas.microsoft.com/office/powerpoint/2010/main" xmlns="" val="10830241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Seeking Growth</a:t>
            </a:r>
          </a:p>
        </p:txBody>
      </p:sp>
      <p:sp>
        <p:nvSpPr>
          <p:cNvPr id="3" name="Content Placeholder 2"/>
          <p:cNvSpPr>
            <a:spLocks noGrp="1"/>
          </p:cNvSpPr>
          <p:nvPr>
            <p:ph idx="1"/>
          </p:nvPr>
        </p:nvSpPr>
        <p:spPr/>
        <p:txBody>
          <a:bodyPr/>
          <a:lstStyle/>
          <a:p>
            <a:pPr marL="0" indent="0">
              <a:buNone/>
            </a:pPr>
            <a:r>
              <a:rPr lang="en-GB" b="1" dirty="0" smtClean="0"/>
              <a:t>2. Stability</a:t>
            </a:r>
          </a:p>
          <a:p>
            <a:pPr marL="0" indent="0">
              <a:buNone/>
            </a:pPr>
            <a:r>
              <a:rPr lang="en-GB" dirty="0" smtClean="0"/>
              <a:t>When a firm is able to achieve a larger volume of sales, it becomes more stable than firms with smaller volumes of sales. The high level of revenues allows production economies and other cost-saving techniques, which allow a high margin of profit on sales. </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22</a:t>
            </a:fld>
            <a:endParaRPr lang="en-GB"/>
          </a:p>
        </p:txBody>
      </p:sp>
    </p:spTree>
    <p:extLst>
      <p:ext uri="{BB962C8B-B14F-4D97-AF65-F5344CB8AC3E}">
        <p14:creationId xmlns:p14="http://schemas.microsoft.com/office/powerpoint/2010/main" xmlns="" val="17013421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Seeking Growth</a:t>
            </a:r>
          </a:p>
        </p:txBody>
      </p:sp>
      <p:sp>
        <p:nvSpPr>
          <p:cNvPr id="3" name="Content Placeholder 2"/>
          <p:cNvSpPr>
            <a:spLocks noGrp="1"/>
          </p:cNvSpPr>
          <p:nvPr>
            <p:ph idx="1"/>
          </p:nvPr>
        </p:nvSpPr>
        <p:spPr/>
        <p:txBody>
          <a:bodyPr/>
          <a:lstStyle/>
          <a:p>
            <a:pPr marL="0" indent="0">
              <a:buNone/>
            </a:pPr>
            <a:r>
              <a:rPr lang="en-GB" dirty="0"/>
              <a:t> </a:t>
            </a:r>
            <a:r>
              <a:rPr lang="en-GB" dirty="0" smtClean="0"/>
              <a:t>                                 </a:t>
            </a:r>
            <a:r>
              <a:rPr lang="en-GB" b="1" dirty="0" smtClean="0"/>
              <a:t> Stability</a:t>
            </a:r>
          </a:p>
          <a:p>
            <a:pPr marL="0" indent="0">
              <a:buNone/>
            </a:pPr>
            <a:endParaRPr lang="en-GB" dirty="0" smtClean="0"/>
          </a:p>
          <a:p>
            <a:pPr marL="0" indent="0">
              <a:buNone/>
            </a:pPr>
            <a:r>
              <a:rPr lang="en-GB" dirty="0" smtClean="0"/>
              <a:t>Also, the high sales level allows a deep penetration of most of the firm’s markets. If a firm dominates a market, it is better able to withstand pressure and problems in the market.</a:t>
            </a:r>
          </a:p>
          <a:p>
            <a:pPr marL="0" indent="0">
              <a:buNone/>
            </a:pP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23</a:t>
            </a:fld>
            <a:endParaRPr lang="en-GB"/>
          </a:p>
        </p:txBody>
      </p:sp>
    </p:spTree>
    <p:extLst>
      <p:ext uri="{BB962C8B-B14F-4D97-AF65-F5344CB8AC3E}">
        <p14:creationId xmlns:p14="http://schemas.microsoft.com/office/powerpoint/2010/main" xmlns="" val="3069418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Seeking Growth</a:t>
            </a:r>
          </a:p>
        </p:txBody>
      </p:sp>
      <p:sp>
        <p:nvSpPr>
          <p:cNvPr id="3" name="Content Placeholder 2"/>
          <p:cNvSpPr>
            <a:spLocks noGrp="1"/>
          </p:cNvSpPr>
          <p:nvPr>
            <p:ph idx="1"/>
          </p:nvPr>
        </p:nvSpPr>
        <p:spPr/>
        <p:txBody>
          <a:bodyPr/>
          <a:lstStyle/>
          <a:p>
            <a:pPr marL="0" indent="0">
              <a:buNone/>
            </a:pPr>
            <a:r>
              <a:rPr lang="en-GB" dirty="0" smtClean="0"/>
              <a:t>3. </a:t>
            </a:r>
            <a:r>
              <a:rPr lang="en-GB" b="1" dirty="0" smtClean="0"/>
              <a:t>Operating Economies</a:t>
            </a:r>
          </a:p>
          <a:p>
            <a:pPr marL="0" indent="0">
              <a:buNone/>
            </a:pPr>
            <a:r>
              <a:rPr lang="en-GB" dirty="0" smtClean="0"/>
              <a:t>Large firms are able to achieve economies not available to small firms. </a:t>
            </a:r>
          </a:p>
          <a:p>
            <a:pPr marL="0" indent="0">
              <a:buNone/>
            </a:pPr>
            <a:r>
              <a:rPr lang="en-GB" dirty="0" smtClean="0"/>
              <a:t>As an example, Procter &amp; Gamble is a large producer and seller of nondurable consumer products such as soaps, paper products and food items. </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24</a:t>
            </a:fld>
            <a:endParaRPr lang="en-GB"/>
          </a:p>
        </p:txBody>
      </p:sp>
    </p:spTree>
    <p:extLst>
      <p:ext uri="{BB962C8B-B14F-4D97-AF65-F5344CB8AC3E}">
        <p14:creationId xmlns:p14="http://schemas.microsoft.com/office/powerpoint/2010/main" xmlns="" val="22521875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Seeking Growth</a:t>
            </a:r>
          </a:p>
        </p:txBody>
      </p:sp>
      <p:sp>
        <p:nvSpPr>
          <p:cNvPr id="3" name="Content Placeholder 2"/>
          <p:cNvSpPr>
            <a:spLocks noGrp="1"/>
          </p:cNvSpPr>
          <p:nvPr>
            <p:ph idx="1"/>
          </p:nvPr>
        </p:nvSpPr>
        <p:spPr/>
        <p:txBody>
          <a:bodyPr/>
          <a:lstStyle/>
          <a:p>
            <a:r>
              <a:rPr lang="en-GB" dirty="0" smtClean="0"/>
              <a:t>Because of its size, the firm is able to purchase large blocks of television advertising time at lower rates than firms purchasing fewer blocks of time. The reduced advertising rates are an economy  that would not have been available if Procter </a:t>
            </a:r>
            <a:r>
              <a:rPr lang="en-GB" dirty="0"/>
              <a:t>&amp;</a:t>
            </a:r>
            <a:r>
              <a:rPr lang="en-GB" dirty="0" smtClean="0"/>
              <a:t> Gamble had not grown to its present size </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25</a:t>
            </a:fld>
            <a:endParaRPr lang="en-GB"/>
          </a:p>
        </p:txBody>
      </p:sp>
    </p:spTree>
    <p:extLst>
      <p:ext uri="{BB962C8B-B14F-4D97-AF65-F5344CB8AC3E}">
        <p14:creationId xmlns:p14="http://schemas.microsoft.com/office/powerpoint/2010/main" xmlns="" val="10642056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Seeking Growth</a:t>
            </a:r>
          </a:p>
        </p:txBody>
      </p:sp>
      <p:sp>
        <p:nvSpPr>
          <p:cNvPr id="3" name="Content Placeholder 2"/>
          <p:cNvSpPr>
            <a:spLocks noGrp="1"/>
          </p:cNvSpPr>
          <p:nvPr>
            <p:ph idx="1"/>
          </p:nvPr>
        </p:nvSpPr>
        <p:spPr/>
        <p:txBody>
          <a:bodyPr>
            <a:normAutofit lnSpcReduction="10000"/>
          </a:bodyPr>
          <a:lstStyle/>
          <a:p>
            <a:pPr marL="0" indent="0">
              <a:buNone/>
            </a:pPr>
            <a:r>
              <a:rPr lang="en-GB" dirty="0" smtClean="0"/>
              <a:t>4. </a:t>
            </a:r>
            <a:r>
              <a:rPr lang="en-GB" b="1" dirty="0" smtClean="0"/>
              <a:t>Profits from Turnaround Situation</a:t>
            </a:r>
          </a:p>
          <a:p>
            <a:pPr marL="0" indent="0">
              <a:buNone/>
            </a:pPr>
            <a:r>
              <a:rPr lang="en-GB" dirty="0" smtClean="0"/>
              <a:t>When a firm is operating below its potential profit levels, a new management could remove inefficiencies and solve problems, resulting in a dramatic rise in profits. </a:t>
            </a:r>
          </a:p>
          <a:p>
            <a:pPr marL="0" indent="0">
              <a:buNone/>
            </a:pPr>
            <a:r>
              <a:rPr lang="en-GB" dirty="0" smtClean="0"/>
              <a:t>Such a firm offers a turnaround situation. When a firm is doing poorly but has strong potential for improvement, the firm will become the target of acquiring firms.</a:t>
            </a:r>
            <a:endParaRPr lang="en-GB" dirty="0"/>
          </a:p>
        </p:txBody>
      </p:sp>
      <p:sp>
        <p:nvSpPr>
          <p:cNvPr id="4" name="Slide Number Placeholder 3"/>
          <p:cNvSpPr>
            <a:spLocks noGrp="1"/>
          </p:cNvSpPr>
          <p:nvPr>
            <p:ph type="sldNum" sz="quarter" idx="12"/>
          </p:nvPr>
        </p:nvSpPr>
        <p:spPr/>
        <p:txBody>
          <a:bodyPr/>
          <a:lstStyle/>
          <a:p>
            <a:fld id="{2228DD38-F6D2-4B05-B308-937071489320}" type="slidenum">
              <a:rPr lang="en-GB" smtClean="0"/>
              <a:pPr/>
              <a:t>26</a:t>
            </a:fld>
            <a:endParaRPr lang="en-GB"/>
          </a:p>
        </p:txBody>
      </p:sp>
    </p:spTree>
    <p:extLst>
      <p:ext uri="{BB962C8B-B14F-4D97-AF65-F5344CB8AC3E}">
        <p14:creationId xmlns:p14="http://schemas.microsoft.com/office/powerpoint/2010/main" xmlns="" val="16264257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1225</Words>
  <Application>Microsoft Office PowerPoint</Application>
  <PresentationFormat>On-screen Show (4:3)</PresentationFormat>
  <Paragraphs>139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Revise Lecture 27</vt:lpstr>
      <vt:lpstr>Business Valuations</vt:lpstr>
      <vt:lpstr>Business Valuations</vt:lpstr>
      <vt:lpstr>Business Valuations</vt:lpstr>
      <vt:lpstr>Business Valuations</vt:lpstr>
      <vt:lpstr>Slide 6</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Reasons for Seeking Growth</vt:lpstr>
      <vt:lpstr>Reasons for Seeking Growth</vt:lpstr>
      <vt:lpstr>Reasons for Seeking Growth</vt:lpstr>
      <vt:lpstr>Reasons for Seeking Growth</vt:lpstr>
      <vt:lpstr>Reasons for Seeking Growth</vt:lpstr>
      <vt:lpstr>Reasons for Seeking Growth</vt:lpstr>
      <vt:lpstr>Reasons for Seeking Growth</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27</dc:title>
  <dc:creator>MyUserName</dc:creator>
  <cp:lastModifiedBy>NTS</cp:lastModifiedBy>
  <cp:revision>13</cp:revision>
  <dcterms:created xsi:type="dcterms:W3CDTF">2013-06-03T09:13:11Z</dcterms:created>
  <dcterms:modified xsi:type="dcterms:W3CDTF">2013-06-04T12:07:08Z</dcterms:modified>
</cp:coreProperties>
</file>