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0" r:id="rId4"/>
    <p:sldId id="281" r:id="rId5"/>
    <p:sldId id="28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284274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1482232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1537900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2762405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2127445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358107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2788007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4190595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345002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353803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AD20B1-5B69-4E6F-A1A2-6E70C5C4BB93}" type="datetimeFigureOut">
              <a:rPr lang="en-GB" smtClean="0"/>
              <a:pPr/>
              <a:t>03/06/2013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3873096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AD20B1-5B69-4E6F-A1A2-6E70C5C4BB93}" type="datetimeFigureOut">
              <a:rPr lang="en-GB" smtClean="0"/>
              <a:pPr/>
              <a:t>03/06/2013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73517-7216-4925-9304-EF476AA31459}" type="slidenum">
              <a:rPr lang="en-GB" smtClean="0"/>
              <a:pPr/>
              <a:t>‹#›</a:t>
            </a:fld>
            <a:endParaRPr lang="en-GB"/>
          </a:p>
        </p:txBody>
      </p:sp>
    </p:spTree>
    <p:extLst>
      <p:ext uri="{BB962C8B-B14F-4D97-AF65-F5344CB8AC3E}">
        <p14:creationId xmlns:p14="http://schemas.microsoft.com/office/powerpoint/2010/main" xmlns="" val="159448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26</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3402321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Why we do valuation of firm or share?</a:t>
            </a:r>
          </a:p>
          <a:p>
            <a:endParaRPr lang="en-GB" dirty="0"/>
          </a:p>
          <a:p>
            <a:r>
              <a:rPr lang="en-GB" dirty="0" smtClean="0"/>
              <a:t>What are the different methods?</a:t>
            </a:r>
            <a:endParaRPr lang="en-GB" dirty="0"/>
          </a:p>
        </p:txBody>
      </p:sp>
    </p:spTree>
    <p:extLst>
      <p:ext uri="{BB962C8B-B14F-4D97-AF65-F5344CB8AC3E}">
        <p14:creationId xmlns:p14="http://schemas.microsoft.com/office/powerpoint/2010/main" xmlns="" val="2159158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r>
              <a:rPr lang="en-GB" dirty="0" smtClean="0"/>
              <a:t>Valuations of shares in both public &amp; private companies are needed for several purposes by investors included;</a:t>
            </a:r>
          </a:p>
          <a:p>
            <a:endParaRPr lang="en-GB" dirty="0" smtClean="0"/>
          </a:p>
          <a:p>
            <a:r>
              <a:rPr lang="en-GB" dirty="0" smtClean="0"/>
              <a:t>To establish terms of takeovers and mergers etc.</a:t>
            </a:r>
          </a:p>
          <a:p>
            <a:r>
              <a:rPr lang="en-GB" dirty="0" smtClean="0"/>
              <a:t>To be able to make ‘buy and hold’ decisions in general.</a:t>
            </a:r>
          </a:p>
          <a:p>
            <a:endParaRPr lang="en-GB" dirty="0"/>
          </a:p>
        </p:txBody>
      </p:sp>
    </p:spTree>
    <p:extLst>
      <p:ext uri="{BB962C8B-B14F-4D97-AF65-F5344CB8AC3E}">
        <p14:creationId xmlns:p14="http://schemas.microsoft.com/office/powerpoint/2010/main" xmlns="" val="2379967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To value companies entering the stock market</a:t>
            </a:r>
          </a:p>
          <a:p>
            <a:endParaRPr lang="en-GB" dirty="0" smtClean="0"/>
          </a:p>
          <a:p>
            <a:r>
              <a:rPr lang="en-GB" dirty="0" smtClean="0"/>
              <a:t>To establish values of shares held by retiring directors, which the articles of a company specify must be sold</a:t>
            </a:r>
          </a:p>
          <a:p>
            <a:endParaRPr lang="en-GB" dirty="0" smtClean="0"/>
          </a:p>
          <a:p>
            <a:r>
              <a:rPr lang="en-GB" dirty="0" smtClean="0"/>
              <a:t>For fiscal purpose (capital gain tax CGT) inheritance</a:t>
            </a:r>
          </a:p>
          <a:p>
            <a:pPr marL="0" indent="0">
              <a:buNone/>
            </a:pPr>
            <a:endParaRPr lang="en-GB" dirty="0" smtClean="0"/>
          </a:p>
          <a:p>
            <a:r>
              <a:rPr lang="en-GB" dirty="0" smtClean="0"/>
              <a:t>Divorce settlement</a:t>
            </a:r>
          </a:p>
          <a:p>
            <a:endParaRPr lang="en-GB" dirty="0"/>
          </a:p>
        </p:txBody>
      </p:sp>
    </p:spTree>
    <p:extLst>
      <p:ext uri="{BB962C8B-B14F-4D97-AF65-F5344CB8AC3E}">
        <p14:creationId xmlns:p14="http://schemas.microsoft.com/office/powerpoint/2010/main" xmlns="" val="3773699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Different methods</a:t>
            </a:r>
          </a:p>
          <a:p>
            <a:pPr marL="514350" indent="-514350">
              <a:buFont typeface="+mj-lt"/>
              <a:buAutoNum type="arabicPeriod"/>
            </a:pPr>
            <a:r>
              <a:rPr lang="en-GB" dirty="0" smtClean="0"/>
              <a:t>Book value</a:t>
            </a:r>
          </a:p>
          <a:p>
            <a:pPr marL="514350" indent="-514350">
              <a:buFont typeface="+mj-lt"/>
              <a:buAutoNum type="arabicPeriod"/>
            </a:pPr>
            <a:r>
              <a:rPr lang="en-GB" dirty="0" smtClean="0"/>
              <a:t>Assets basis</a:t>
            </a:r>
          </a:p>
          <a:p>
            <a:pPr marL="514350" indent="-514350">
              <a:buFont typeface="+mj-lt"/>
              <a:buAutoNum type="arabicPeriod"/>
            </a:pPr>
            <a:r>
              <a:rPr lang="en-GB" dirty="0" smtClean="0"/>
              <a:t>Dividend basis</a:t>
            </a:r>
          </a:p>
          <a:p>
            <a:pPr marL="514350" indent="-514350">
              <a:buFont typeface="+mj-lt"/>
              <a:buAutoNum type="arabicPeriod"/>
            </a:pPr>
            <a:r>
              <a:rPr lang="en-GB" dirty="0" smtClean="0"/>
              <a:t>Earnings basis</a:t>
            </a:r>
          </a:p>
          <a:p>
            <a:pPr marL="514350" indent="-514350">
              <a:buFont typeface="+mj-lt"/>
              <a:buAutoNum type="arabicPeriod"/>
            </a:pPr>
            <a:r>
              <a:rPr lang="en-GB" dirty="0" smtClean="0"/>
              <a:t>Discounted cash flow basis</a:t>
            </a:r>
            <a:endParaRPr lang="en-GB" dirty="0"/>
          </a:p>
        </p:txBody>
      </p:sp>
    </p:spTree>
    <p:extLst>
      <p:ext uri="{BB962C8B-B14F-4D97-AF65-F5344CB8AC3E}">
        <p14:creationId xmlns:p14="http://schemas.microsoft.com/office/powerpoint/2010/main" xmlns="" val="3952212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a:t>
            </a:r>
          </a:p>
          <a:p>
            <a:r>
              <a:rPr lang="en-GB" dirty="0" smtClean="0"/>
              <a:t>A share’s intrinsic value is the price that is justified for it when the primary factors of value are considered.</a:t>
            </a:r>
          </a:p>
          <a:p>
            <a:r>
              <a:rPr lang="en-GB" dirty="0" smtClean="0"/>
              <a:t>In other words, it is the real worth of the debt or equity instrument as distinguished from the current market price.</a:t>
            </a:r>
            <a:endParaRPr lang="en-GB" dirty="0"/>
          </a:p>
        </p:txBody>
      </p:sp>
    </p:spTree>
    <p:extLst>
      <p:ext uri="{BB962C8B-B14F-4D97-AF65-F5344CB8AC3E}">
        <p14:creationId xmlns:p14="http://schemas.microsoft.com/office/powerpoint/2010/main" xmlns="" val="545796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Intrinsic Value</a:t>
            </a:r>
          </a:p>
          <a:p>
            <a:pPr marL="0" indent="0">
              <a:buNone/>
            </a:pPr>
            <a:r>
              <a:rPr lang="en-GB" dirty="0" smtClean="0"/>
              <a:t>The financial manager estimates intrinsic value by carefully appraising the following factors that affect share values;</a:t>
            </a:r>
            <a:endParaRPr lang="en-GB" dirty="0"/>
          </a:p>
          <a:p>
            <a:pPr marL="0" indent="0">
              <a:buNone/>
            </a:pPr>
            <a:r>
              <a:rPr lang="en-GB" dirty="0" smtClean="0"/>
              <a:t>Value of the firm’s assets: </a:t>
            </a:r>
          </a:p>
          <a:p>
            <a:pPr marL="0" indent="0">
              <a:buNone/>
            </a:pPr>
            <a:r>
              <a:rPr lang="en-GB" dirty="0" smtClean="0"/>
              <a:t>The physical assets held by the firm have some market value. They can be liquidated if need to be provide funds to repay debt and distribute to shareholders.</a:t>
            </a:r>
            <a:endParaRPr lang="en-GB" dirty="0"/>
          </a:p>
        </p:txBody>
      </p:sp>
    </p:spTree>
    <p:extLst>
      <p:ext uri="{BB962C8B-B14F-4D97-AF65-F5344CB8AC3E}">
        <p14:creationId xmlns:p14="http://schemas.microsoft.com/office/powerpoint/2010/main" xmlns="" val="1060053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a:t>
            </a:r>
          </a:p>
          <a:p>
            <a:r>
              <a:rPr lang="en-GB" b="1" dirty="0" smtClean="0"/>
              <a:t>Likely future interest and dividends</a:t>
            </a:r>
          </a:p>
          <a:p>
            <a:pPr marL="0" indent="0">
              <a:buNone/>
            </a:pPr>
            <a:r>
              <a:rPr lang="en-GB" dirty="0" smtClean="0"/>
              <a:t>For debt, the firm is committed to pay future interest and repay principal. For preferred and common stock, the firm makes attempts to declare and pay dividends. The likelihood of these payments affects present value</a:t>
            </a:r>
            <a:endParaRPr lang="en-GB" dirty="0"/>
          </a:p>
        </p:txBody>
      </p:sp>
    </p:spTree>
    <p:extLst>
      <p:ext uri="{BB962C8B-B14F-4D97-AF65-F5344CB8AC3E}">
        <p14:creationId xmlns:p14="http://schemas.microsoft.com/office/powerpoint/2010/main" xmlns="" val="595078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a:t>
            </a:r>
          </a:p>
          <a:p>
            <a:r>
              <a:rPr lang="en-GB" b="1" dirty="0" smtClean="0"/>
              <a:t>Likely future earnings</a:t>
            </a:r>
          </a:p>
          <a:p>
            <a:pPr marL="0" indent="0">
              <a:buNone/>
            </a:pPr>
            <a:r>
              <a:rPr lang="en-GB" dirty="0" smtClean="0"/>
              <a:t>The expected future earnings of the firm are generally viewed as the most important single factor affecting share value. Without a reasonable level of earnings, interest and dividend payments may be in jeopardy</a:t>
            </a:r>
            <a:endParaRPr lang="en-GB" dirty="0"/>
          </a:p>
        </p:txBody>
      </p:sp>
    </p:spTree>
    <p:extLst>
      <p:ext uri="{BB962C8B-B14F-4D97-AF65-F5344CB8AC3E}">
        <p14:creationId xmlns:p14="http://schemas.microsoft.com/office/powerpoint/2010/main" xmlns="" val="861817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a:t>
            </a:r>
          </a:p>
          <a:p>
            <a:r>
              <a:rPr lang="en-GB" b="1" dirty="0" smtClean="0"/>
              <a:t>Likely future growth rate</a:t>
            </a:r>
          </a:p>
          <a:p>
            <a:pPr marL="0" indent="0">
              <a:buNone/>
            </a:pPr>
            <a:r>
              <a:rPr lang="en-GB" dirty="0" smtClean="0"/>
              <a:t>A firm’s prospects for future growth are carefully evaluated by investors and creditors and are a factor influencing intrinsic value</a:t>
            </a:r>
            <a:endParaRPr lang="en-GB" dirty="0"/>
          </a:p>
        </p:txBody>
      </p:sp>
    </p:spTree>
    <p:extLst>
      <p:ext uri="{BB962C8B-B14F-4D97-AF65-F5344CB8AC3E}">
        <p14:creationId xmlns:p14="http://schemas.microsoft.com/office/powerpoint/2010/main" xmlns="" val="1985374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 Analysis</a:t>
            </a:r>
          </a:p>
          <a:p>
            <a:pPr marL="0" indent="0">
              <a:buNone/>
            </a:pPr>
            <a:r>
              <a:rPr lang="en-GB" dirty="0" smtClean="0"/>
              <a:t>Intrinsic value analysis is the process of comparing the real worth of a share with the current market price or proposed purchase price. </a:t>
            </a:r>
          </a:p>
          <a:p>
            <a:pPr marL="0" indent="0">
              <a:buNone/>
            </a:pPr>
            <a:r>
              <a:rPr lang="en-GB" dirty="0" smtClean="0"/>
              <a:t>The primary goal of intrinsic value analysis is to locate clearly undervalued or clearly overvalued firms or shares.</a:t>
            </a:r>
            <a:endParaRPr lang="en-GB" dirty="0"/>
          </a:p>
        </p:txBody>
      </p:sp>
    </p:spTree>
    <p:extLst>
      <p:ext uri="{BB962C8B-B14F-4D97-AF65-F5344CB8AC3E}">
        <p14:creationId xmlns:p14="http://schemas.microsoft.com/office/powerpoint/2010/main" xmlns="" val="19308419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 Analysis</a:t>
            </a:r>
          </a:p>
          <a:p>
            <a:pPr marL="0" indent="0">
              <a:buNone/>
            </a:pPr>
            <a:r>
              <a:rPr lang="en-GB" dirty="0" smtClean="0"/>
              <a:t>Intrinsic value analysis will not work in all cases because of three major limitations:</a:t>
            </a:r>
          </a:p>
          <a:p>
            <a:pPr marL="0" indent="0">
              <a:buNone/>
            </a:pPr>
            <a:endParaRPr lang="en-GB" dirty="0" smtClean="0"/>
          </a:p>
          <a:p>
            <a:pPr marL="514350" indent="-514350">
              <a:buFont typeface="+mj-lt"/>
              <a:buAutoNum type="arabicPeriod"/>
            </a:pPr>
            <a:r>
              <a:rPr lang="en-GB" dirty="0" smtClean="0"/>
              <a:t>Marketplace slow to recognize real value</a:t>
            </a:r>
          </a:p>
          <a:p>
            <a:pPr marL="514350" indent="-514350">
              <a:buFont typeface="+mj-lt"/>
              <a:buAutoNum type="arabicPeriod"/>
            </a:pPr>
            <a:r>
              <a:rPr lang="en-GB" dirty="0" smtClean="0"/>
              <a:t>Stock of highly speculative firms</a:t>
            </a:r>
          </a:p>
          <a:p>
            <a:pPr marL="514350" indent="-514350">
              <a:buFont typeface="+mj-lt"/>
              <a:buAutoNum type="arabicPeriod"/>
            </a:pPr>
            <a:r>
              <a:rPr lang="en-GB" dirty="0" smtClean="0"/>
              <a:t>High growth stocks</a:t>
            </a:r>
          </a:p>
          <a:p>
            <a:pPr marL="514350" indent="-514350">
              <a:buFont typeface="+mj-lt"/>
              <a:buAutoNum type="arabicPeriod"/>
            </a:pPr>
            <a:endParaRPr lang="en-GB" dirty="0"/>
          </a:p>
        </p:txBody>
      </p:sp>
    </p:spTree>
    <p:extLst>
      <p:ext uri="{BB962C8B-B14F-4D97-AF65-F5344CB8AC3E}">
        <p14:creationId xmlns:p14="http://schemas.microsoft.com/office/powerpoint/2010/main" xmlns="" val="20955122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pPr marL="0" indent="0">
              <a:buNone/>
            </a:pPr>
            <a:r>
              <a:rPr lang="en-GB" dirty="0" smtClean="0"/>
              <a:t>There are three approaches for valuing common shares?</a:t>
            </a:r>
          </a:p>
          <a:p>
            <a:pPr marL="0" indent="0">
              <a:buNone/>
            </a:pPr>
            <a:endParaRPr lang="en-GB" dirty="0" smtClean="0"/>
          </a:p>
          <a:p>
            <a:pPr marL="514350" indent="-514350">
              <a:buFont typeface="+mj-lt"/>
              <a:buAutoNum type="arabicPeriod"/>
            </a:pPr>
            <a:r>
              <a:rPr lang="en-GB" dirty="0" smtClean="0"/>
              <a:t>Single-period model</a:t>
            </a:r>
          </a:p>
          <a:p>
            <a:pPr marL="514350" indent="-514350">
              <a:buFont typeface="+mj-lt"/>
              <a:buAutoNum type="arabicPeriod"/>
            </a:pPr>
            <a:r>
              <a:rPr lang="en-GB" dirty="0" smtClean="0"/>
              <a:t>Perpetual dividends, no growth</a:t>
            </a:r>
          </a:p>
          <a:p>
            <a:pPr marL="514350" indent="-514350">
              <a:buFont typeface="+mj-lt"/>
              <a:buAutoNum type="arabicPeriod"/>
            </a:pPr>
            <a:r>
              <a:rPr lang="en-GB" dirty="0" smtClean="0"/>
              <a:t>Perpetual dividends, constant growth </a:t>
            </a:r>
            <a:endParaRPr lang="en-GB" dirty="0"/>
          </a:p>
        </p:txBody>
      </p:sp>
    </p:spTree>
    <p:extLst>
      <p:ext uri="{BB962C8B-B14F-4D97-AF65-F5344CB8AC3E}">
        <p14:creationId xmlns:p14="http://schemas.microsoft.com/office/powerpoint/2010/main" xmlns="" val="2536335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Single-period model</a:t>
            </a:r>
          </a:p>
          <a:p>
            <a:r>
              <a:rPr lang="en-GB" dirty="0" smtClean="0"/>
              <a:t>The rate of return on an investment may be expressed solely in terms of the effects for one period, normally a year. </a:t>
            </a:r>
          </a:p>
          <a:p>
            <a:r>
              <a:rPr lang="en-GB" dirty="0" smtClean="0"/>
              <a:t>It is assumed that the share is purchased at point 0 and sold at point 1. Any cash received during the year plus any increase in value represent the return from the investment.</a:t>
            </a:r>
            <a:endParaRPr lang="en-GB" dirty="0"/>
          </a:p>
        </p:txBody>
      </p:sp>
    </p:spTree>
    <p:extLst>
      <p:ext uri="{BB962C8B-B14F-4D97-AF65-F5344CB8AC3E}">
        <p14:creationId xmlns:p14="http://schemas.microsoft.com/office/powerpoint/2010/main" xmlns="" val="1222483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Value of Common Share (Stock)</a:t>
            </a:r>
            <a:br>
              <a:rPr lang="en-GB" dirty="0" smtClean="0"/>
            </a:br>
            <a:endParaRPr lang="en-GB" dirty="0"/>
          </a:p>
        </p:txBody>
      </p:sp>
      <p:sp>
        <p:nvSpPr>
          <p:cNvPr id="3" name="Content Placeholder 2"/>
          <p:cNvSpPr>
            <a:spLocks noGrp="1"/>
          </p:cNvSpPr>
          <p:nvPr>
            <p:ph idx="1"/>
          </p:nvPr>
        </p:nvSpPr>
        <p:spPr/>
        <p:txBody>
          <a:bodyPr/>
          <a:lstStyle/>
          <a:p>
            <a:r>
              <a:rPr lang="en-GB" dirty="0" smtClean="0"/>
              <a:t>The formula is:</a:t>
            </a:r>
            <a:endParaRPr lang="en-GB" dirty="0"/>
          </a:p>
        </p:txBody>
      </p:sp>
    </p:spTree>
    <p:extLst>
      <p:ext uri="{BB962C8B-B14F-4D97-AF65-F5344CB8AC3E}">
        <p14:creationId xmlns:p14="http://schemas.microsoft.com/office/powerpoint/2010/main" xmlns="" val="4272907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pPr marL="0" indent="0">
              <a:buNone/>
            </a:pPr>
            <a:r>
              <a:rPr lang="en-GB" dirty="0" smtClean="0"/>
              <a:t>Example:</a:t>
            </a:r>
          </a:p>
          <a:p>
            <a:r>
              <a:rPr lang="en-GB" dirty="0" smtClean="0"/>
              <a:t>An investor purchases 100 shares of common share for Rs4000 plus a Rs100 commission. In a single year, he sells the stock for Rs4500, less a Rs100 commission. During the year, he received Rs250 in dividends.</a:t>
            </a:r>
          </a:p>
          <a:p>
            <a:pPr marL="0" indent="0">
              <a:buNone/>
            </a:pPr>
            <a:r>
              <a:rPr lang="en-GB" dirty="0" smtClean="0"/>
              <a:t>     What was the rate of return?</a:t>
            </a:r>
            <a:endParaRPr lang="en-GB" dirty="0"/>
          </a:p>
          <a:p>
            <a:endParaRPr lang="en-GB" dirty="0"/>
          </a:p>
        </p:txBody>
      </p:sp>
    </p:spTree>
    <p:extLst>
      <p:ext uri="{BB962C8B-B14F-4D97-AF65-F5344CB8AC3E}">
        <p14:creationId xmlns:p14="http://schemas.microsoft.com/office/powerpoint/2010/main" xmlns="" val="2199294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r>
              <a:rPr lang="en-GB" dirty="0" smtClean="0"/>
              <a:t>Solution:</a:t>
            </a:r>
            <a:endParaRPr lang="en-GB" dirty="0"/>
          </a:p>
        </p:txBody>
      </p:sp>
    </p:spTree>
    <p:extLst>
      <p:ext uri="{BB962C8B-B14F-4D97-AF65-F5344CB8AC3E}">
        <p14:creationId xmlns:p14="http://schemas.microsoft.com/office/powerpoint/2010/main" xmlns="" val="3866632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Perpetual dividends, No growth</a:t>
            </a:r>
          </a:p>
          <a:p>
            <a:pPr marL="0" indent="0">
              <a:buNone/>
            </a:pPr>
            <a:r>
              <a:rPr lang="en-GB" dirty="0" smtClean="0"/>
              <a:t>A second approach to the valuation of common share looks at more than one period. It is useful for firms that will perpetually pay dividends but will not grow in terms of earnings or dividends.</a:t>
            </a:r>
          </a:p>
          <a:p>
            <a:pPr marL="0" indent="0">
              <a:buNone/>
            </a:pPr>
            <a:r>
              <a:rPr lang="en-GB" dirty="0" smtClean="0"/>
              <a:t>Even though such firms are rarely, if ever, found, the valuation of such a share is relatively easy</a:t>
            </a:r>
            <a:endParaRPr lang="en-GB" dirty="0"/>
          </a:p>
        </p:txBody>
      </p:sp>
    </p:spTree>
    <p:extLst>
      <p:ext uri="{BB962C8B-B14F-4D97-AF65-F5344CB8AC3E}">
        <p14:creationId xmlns:p14="http://schemas.microsoft.com/office/powerpoint/2010/main" xmlns="" val="201876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r>
              <a:rPr lang="en-GB" dirty="0" smtClean="0"/>
              <a:t>In order for the growth rate to be 0, the </a:t>
            </a:r>
            <a:r>
              <a:rPr lang="en-GB" dirty="0" err="1" smtClean="0"/>
              <a:t>percent</a:t>
            </a:r>
            <a:r>
              <a:rPr lang="en-GB" dirty="0" smtClean="0"/>
              <a:t> of retained earnings must be zero. Thus all EPS is paid out as DPS and the value of the share can be expressed;</a:t>
            </a:r>
          </a:p>
          <a:p>
            <a:endParaRPr lang="en-GB" dirty="0" smtClean="0"/>
          </a:p>
          <a:p>
            <a:r>
              <a:rPr lang="en-GB" dirty="0" err="1" smtClean="0"/>
              <a:t>Valo</a:t>
            </a:r>
            <a:r>
              <a:rPr lang="en-GB" dirty="0" smtClean="0"/>
              <a:t> = DPS1 / </a:t>
            </a:r>
            <a:r>
              <a:rPr lang="en-GB" dirty="0" err="1" smtClean="0"/>
              <a:t>Ke</a:t>
            </a:r>
            <a:r>
              <a:rPr lang="en-GB" dirty="0" smtClean="0"/>
              <a:t> = EPS1/ </a:t>
            </a:r>
            <a:r>
              <a:rPr lang="en-GB" dirty="0" err="1" smtClean="0"/>
              <a:t>Ke</a:t>
            </a:r>
            <a:endParaRPr lang="en-GB" dirty="0"/>
          </a:p>
        </p:txBody>
      </p:sp>
    </p:spTree>
    <p:extLst>
      <p:ext uri="{BB962C8B-B14F-4D97-AF65-F5344CB8AC3E}">
        <p14:creationId xmlns:p14="http://schemas.microsoft.com/office/powerpoint/2010/main" xmlns="" val="1875682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Perpetual dividends, constant growth</a:t>
            </a:r>
          </a:p>
          <a:p>
            <a:pPr marL="0" indent="0">
              <a:buNone/>
            </a:pPr>
            <a:r>
              <a:rPr lang="en-GB" dirty="0" smtClean="0"/>
              <a:t>A third approach to the valuation of common share consider a situation where earnings and dividends are growing at a constant rate.</a:t>
            </a:r>
          </a:p>
          <a:p>
            <a:pPr marL="0" indent="0">
              <a:buNone/>
            </a:pPr>
            <a:r>
              <a:rPr lang="en-GB" dirty="0" smtClean="0"/>
              <a:t>In this situation, the firm retains a portion of its earnings to finance growth but maintains a constant dividend </a:t>
            </a:r>
            <a:r>
              <a:rPr lang="en-GB" dirty="0" err="1" smtClean="0"/>
              <a:t>payout</a:t>
            </a:r>
            <a:r>
              <a:rPr lang="en-GB" dirty="0" smtClean="0"/>
              <a:t>, which is defined as the relationship between dividends and earnings.</a:t>
            </a:r>
            <a:endParaRPr lang="en-GB" dirty="0"/>
          </a:p>
        </p:txBody>
      </p:sp>
    </p:spTree>
    <p:extLst>
      <p:ext uri="{BB962C8B-B14F-4D97-AF65-F5344CB8AC3E}">
        <p14:creationId xmlns:p14="http://schemas.microsoft.com/office/powerpoint/2010/main" xmlns="" val="468629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The formula is:</a:t>
            </a:r>
          </a:p>
          <a:p>
            <a:pPr marL="0" indent="0">
              <a:buNone/>
            </a:pPr>
            <a:endParaRPr lang="en-GB" dirty="0" smtClean="0"/>
          </a:p>
          <a:p>
            <a:pPr marL="0" indent="0">
              <a:buNone/>
            </a:pPr>
            <a:r>
              <a:rPr lang="en-GB" dirty="0" smtClean="0"/>
              <a:t>                       Val0 = DPS / </a:t>
            </a:r>
            <a:r>
              <a:rPr lang="en-GB" dirty="0" err="1" smtClean="0"/>
              <a:t>Ke</a:t>
            </a:r>
            <a:r>
              <a:rPr lang="en-GB" dirty="0" smtClean="0"/>
              <a:t> –g</a:t>
            </a:r>
          </a:p>
          <a:p>
            <a:pPr marL="0" indent="0">
              <a:buNone/>
            </a:pPr>
            <a:endParaRPr lang="en-GB" dirty="0"/>
          </a:p>
          <a:p>
            <a:pPr marL="0" indent="0">
              <a:buNone/>
            </a:pPr>
            <a:r>
              <a:rPr lang="en-GB" dirty="0" smtClean="0"/>
              <a:t>Example: A firm has an earnings per share of Rs5 and a dividend </a:t>
            </a:r>
            <a:r>
              <a:rPr lang="en-GB" dirty="0" err="1" smtClean="0"/>
              <a:t>payout</a:t>
            </a:r>
            <a:r>
              <a:rPr lang="en-GB" dirty="0" smtClean="0"/>
              <a:t> of 44%. An investor requires a 16% return on this kind of stock. The growth rate equals 12%. What is the intrinsic value of the share?</a:t>
            </a:r>
            <a:endParaRPr lang="en-GB" dirty="0"/>
          </a:p>
        </p:txBody>
      </p:sp>
    </p:spTree>
    <p:extLst>
      <p:ext uri="{BB962C8B-B14F-4D97-AF65-F5344CB8AC3E}">
        <p14:creationId xmlns:p14="http://schemas.microsoft.com/office/powerpoint/2010/main" xmlns="" val="27005481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Value of Common Share (Stock)</a:t>
            </a:r>
            <a:endParaRPr lang="en-GB" dirty="0"/>
          </a:p>
        </p:txBody>
      </p:sp>
      <p:sp>
        <p:nvSpPr>
          <p:cNvPr id="3" name="Content Placeholder 2"/>
          <p:cNvSpPr>
            <a:spLocks noGrp="1"/>
          </p:cNvSpPr>
          <p:nvPr>
            <p:ph idx="1"/>
          </p:nvPr>
        </p:nvSpPr>
        <p:spPr/>
        <p:txBody>
          <a:bodyPr/>
          <a:lstStyle/>
          <a:p>
            <a:r>
              <a:rPr lang="en-GB" dirty="0" smtClean="0"/>
              <a:t>Solution:</a:t>
            </a:r>
            <a:endParaRPr lang="en-GB" dirty="0"/>
          </a:p>
        </p:txBody>
      </p:sp>
    </p:spTree>
    <p:extLst>
      <p:ext uri="{BB962C8B-B14F-4D97-AF65-F5344CB8AC3E}">
        <p14:creationId xmlns:p14="http://schemas.microsoft.com/office/powerpoint/2010/main" xmlns="" val="8291600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Practice question</a:t>
            </a:r>
            <a:endParaRPr lang="en-GB" dirty="0"/>
          </a:p>
        </p:txBody>
      </p:sp>
      <p:sp>
        <p:nvSpPr>
          <p:cNvPr id="3" name="Content Placeholder 2"/>
          <p:cNvSpPr>
            <a:spLocks noGrp="1"/>
          </p:cNvSpPr>
          <p:nvPr>
            <p:ph idx="1"/>
          </p:nvPr>
        </p:nvSpPr>
        <p:spPr/>
        <p:txBody>
          <a:bodyPr>
            <a:normAutofit fontScale="62500" lnSpcReduction="20000"/>
          </a:bodyPr>
          <a:lstStyle/>
          <a:p>
            <a:pPr marL="0" lvl="0" indent="0">
              <a:buNone/>
            </a:pPr>
            <a:r>
              <a:rPr lang="en-US" b="1" dirty="0" err="1"/>
              <a:t>Angro</a:t>
            </a:r>
            <a:r>
              <a:rPr lang="en-US" b="1" dirty="0"/>
              <a:t> Ltd summarized statement of financial position as at 31 December 2003</a:t>
            </a:r>
            <a:endParaRPr lang="en-GB" dirty="0"/>
          </a:p>
          <a:p>
            <a:pPr marL="0" indent="0">
              <a:buNone/>
            </a:pPr>
            <a:r>
              <a:rPr lang="en-US" b="1" dirty="0"/>
              <a:t>                                                                                                                                   </a:t>
            </a:r>
            <a:r>
              <a:rPr lang="en-US" b="1" dirty="0" smtClean="0"/>
              <a:t>  </a:t>
            </a:r>
          </a:p>
          <a:p>
            <a:pPr marL="0" indent="0">
              <a:buNone/>
            </a:pPr>
            <a:r>
              <a:rPr lang="en-US" b="1" dirty="0"/>
              <a:t> </a:t>
            </a:r>
            <a:r>
              <a:rPr lang="en-US" b="1" dirty="0" smtClean="0"/>
              <a:t>                                                                                                                        </a:t>
            </a:r>
            <a:r>
              <a:rPr lang="en-US" b="1" dirty="0" err="1" smtClean="0"/>
              <a:t>Rs</a:t>
            </a:r>
            <a:r>
              <a:rPr lang="en-US" b="1" dirty="0" smtClean="0"/>
              <a:t>(million</a:t>
            </a:r>
            <a:r>
              <a:rPr lang="en-US" b="1" dirty="0"/>
              <a:t>)</a:t>
            </a:r>
            <a:endParaRPr lang="en-GB" dirty="0"/>
          </a:p>
          <a:p>
            <a:r>
              <a:rPr lang="en-US" b="1" dirty="0"/>
              <a:t>Fixed Assets                                                                                               </a:t>
            </a:r>
            <a:r>
              <a:rPr lang="en-US" b="1" dirty="0" smtClean="0"/>
              <a:t>50.50</a:t>
            </a:r>
            <a:endParaRPr lang="en-GB" dirty="0"/>
          </a:p>
          <a:p>
            <a:r>
              <a:rPr lang="en-US" b="1" dirty="0"/>
              <a:t>Net current assets                                                                                    12.30</a:t>
            </a:r>
            <a:endParaRPr lang="en-GB" dirty="0"/>
          </a:p>
          <a:p>
            <a:r>
              <a:rPr lang="en-US" b="1" u="sng" dirty="0"/>
              <a:t>Financed by:</a:t>
            </a:r>
            <a:endParaRPr lang="en-GB" dirty="0"/>
          </a:p>
          <a:p>
            <a:r>
              <a:rPr lang="en-US" b="1" dirty="0"/>
              <a:t>Ordinary shares (Rs100 par value)                                                        10.40</a:t>
            </a:r>
            <a:endParaRPr lang="en-GB" dirty="0"/>
          </a:p>
          <a:p>
            <a:r>
              <a:rPr lang="en-US" b="1" dirty="0"/>
              <a:t>Reserves                                                                                                      21.30</a:t>
            </a:r>
            <a:endParaRPr lang="en-GB" dirty="0"/>
          </a:p>
          <a:p>
            <a:r>
              <a:rPr lang="en-US" b="1" dirty="0"/>
              <a:t>Medium and Long term bank loans                                                      33.10</a:t>
            </a:r>
            <a:endParaRPr lang="en-GB" dirty="0"/>
          </a:p>
          <a:p>
            <a:endParaRPr lang="en-GB" dirty="0"/>
          </a:p>
        </p:txBody>
      </p:sp>
    </p:spTree>
    <p:extLst>
      <p:ext uri="{BB962C8B-B14F-4D97-AF65-F5344CB8AC3E}">
        <p14:creationId xmlns:p14="http://schemas.microsoft.com/office/powerpoint/2010/main" xmlns="" val="5789085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Practice question</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err="1"/>
              <a:t>Angro</a:t>
            </a:r>
            <a:r>
              <a:rPr lang="en-US" b="1" dirty="0"/>
              <a:t> summarized Income Statement for the year ending 31 December 2003</a:t>
            </a:r>
            <a:endParaRPr lang="en-GB" dirty="0"/>
          </a:p>
          <a:p>
            <a:pPr marL="0" indent="0">
              <a:buNone/>
            </a:pPr>
            <a:r>
              <a:rPr lang="en-US" b="1" dirty="0"/>
              <a:t>								</a:t>
            </a:r>
            <a:r>
              <a:rPr lang="en-US" b="1" dirty="0" smtClean="0"/>
              <a:t>  </a:t>
            </a:r>
          </a:p>
          <a:p>
            <a:pPr marL="0" indent="0">
              <a:buNone/>
            </a:pPr>
            <a:r>
              <a:rPr lang="en-US" b="1" dirty="0"/>
              <a:t> </a:t>
            </a:r>
            <a:r>
              <a:rPr lang="en-US" b="1" dirty="0" smtClean="0"/>
              <a:t>                                                                                                                   </a:t>
            </a:r>
            <a:r>
              <a:rPr lang="en-US" b="1" dirty="0" err="1" smtClean="0"/>
              <a:t>Rs</a:t>
            </a:r>
            <a:r>
              <a:rPr lang="en-US" b="1" dirty="0" smtClean="0"/>
              <a:t>(million</a:t>
            </a:r>
            <a:r>
              <a:rPr lang="en-US" b="1" dirty="0"/>
              <a:t>)</a:t>
            </a:r>
            <a:endParaRPr lang="en-GB" dirty="0"/>
          </a:p>
          <a:p>
            <a:r>
              <a:rPr lang="en-US" b="1" dirty="0"/>
              <a:t>Profit before interest and tax – PBIT                                                    5.8</a:t>
            </a:r>
            <a:endParaRPr lang="en-GB" dirty="0"/>
          </a:p>
          <a:p>
            <a:r>
              <a:rPr lang="en-US" b="1" dirty="0"/>
              <a:t>Interest expense                                                                                       2.3</a:t>
            </a:r>
            <a:endParaRPr lang="en-GB" dirty="0"/>
          </a:p>
          <a:p>
            <a:r>
              <a:rPr lang="en-US" b="1" dirty="0"/>
              <a:t>Taxable profit                                                                                            3.5</a:t>
            </a:r>
            <a:endParaRPr lang="en-GB" dirty="0"/>
          </a:p>
          <a:p>
            <a:r>
              <a:rPr lang="en-US" b="1" dirty="0"/>
              <a:t>Taxation (25%)                                                                                          0.9</a:t>
            </a:r>
            <a:endParaRPr lang="en-GB" dirty="0"/>
          </a:p>
          <a:p>
            <a:r>
              <a:rPr lang="en-US" b="1" dirty="0"/>
              <a:t>Profit after tax                                                                                           2.6</a:t>
            </a:r>
            <a:endParaRPr lang="en-GB" dirty="0"/>
          </a:p>
          <a:p>
            <a:r>
              <a:rPr lang="en-US" b="1" dirty="0"/>
              <a:t>Dividend                                                                                                     2.0</a:t>
            </a:r>
            <a:endParaRPr lang="en-GB" dirty="0"/>
          </a:p>
          <a:p>
            <a:endParaRPr lang="en-GB" dirty="0"/>
          </a:p>
        </p:txBody>
      </p:sp>
    </p:spTree>
    <p:extLst>
      <p:ext uri="{BB962C8B-B14F-4D97-AF65-F5344CB8AC3E}">
        <p14:creationId xmlns:p14="http://schemas.microsoft.com/office/powerpoint/2010/main" xmlns="" val="4273068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Practice question</a:t>
            </a:r>
            <a:endParaRPr lang="en-GB" dirty="0"/>
          </a:p>
        </p:txBody>
      </p:sp>
      <p:sp>
        <p:nvSpPr>
          <p:cNvPr id="3" name="Content Placeholder 2"/>
          <p:cNvSpPr>
            <a:spLocks noGrp="1"/>
          </p:cNvSpPr>
          <p:nvPr>
            <p:ph idx="1"/>
          </p:nvPr>
        </p:nvSpPr>
        <p:spPr/>
        <p:txBody>
          <a:bodyPr>
            <a:normAutofit fontScale="77500" lnSpcReduction="20000"/>
          </a:bodyPr>
          <a:lstStyle/>
          <a:p>
            <a:r>
              <a:rPr lang="en-US" b="1" u="sng" dirty="0"/>
              <a:t>Other information:</a:t>
            </a:r>
            <a:endParaRPr lang="en-GB" dirty="0"/>
          </a:p>
          <a:p>
            <a:r>
              <a:rPr lang="en-US" dirty="0"/>
              <a:t>The dividend growth rate will be 3 % pa</a:t>
            </a:r>
            <a:endParaRPr lang="en-GB" dirty="0"/>
          </a:p>
          <a:p>
            <a:r>
              <a:rPr lang="en-US" dirty="0" err="1"/>
              <a:t>Angro’s</a:t>
            </a:r>
            <a:r>
              <a:rPr lang="en-US" dirty="0"/>
              <a:t> cost of equity is estimated at 7.6%</a:t>
            </a:r>
            <a:endParaRPr lang="en-GB" dirty="0"/>
          </a:p>
          <a:p>
            <a:r>
              <a:rPr lang="en-US" dirty="0" err="1"/>
              <a:t>Angro’s</a:t>
            </a:r>
            <a:r>
              <a:rPr lang="en-US" dirty="0"/>
              <a:t> share price is currently Rs4.30</a:t>
            </a:r>
            <a:endParaRPr lang="en-GB" dirty="0"/>
          </a:p>
          <a:p>
            <a:r>
              <a:rPr lang="en-US" dirty="0"/>
              <a:t>Paramount International Ltd P/E is currently 21.2, Whilst the industry average is 19.5</a:t>
            </a:r>
            <a:endParaRPr lang="en-GB" dirty="0"/>
          </a:p>
          <a:p>
            <a:r>
              <a:rPr lang="en-US" dirty="0"/>
              <a:t>You are a financial consultant of paramount International Ltd. Your company wants to acquire </a:t>
            </a:r>
            <a:r>
              <a:rPr lang="en-US" dirty="0" err="1"/>
              <a:t>Angro</a:t>
            </a:r>
            <a:r>
              <a:rPr lang="en-US" dirty="0"/>
              <a:t> Ltd. Your managing director has asked you to do </a:t>
            </a:r>
            <a:r>
              <a:rPr lang="en-US" dirty="0" err="1"/>
              <a:t>Angro</a:t>
            </a:r>
            <a:r>
              <a:rPr lang="en-US" dirty="0"/>
              <a:t> Ltd valuation. </a:t>
            </a:r>
            <a:endParaRPr lang="en-US" dirty="0" smtClean="0"/>
          </a:p>
          <a:p>
            <a:pPr marL="0" indent="0">
              <a:buNone/>
            </a:pPr>
            <a:r>
              <a:rPr lang="en-US" dirty="0" smtClean="0"/>
              <a:t>Therefore </a:t>
            </a:r>
            <a:r>
              <a:rPr lang="en-US" dirty="0"/>
              <a:t>calculate </a:t>
            </a:r>
            <a:r>
              <a:rPr lang="en-US" b="1" dirty="0"/>
              <a:t>asset basis, dividend basis, Earnings basis and market basis</a:t>
            </a:r>
            <a:r>
              <a:rPr lang="en-US" dirty="0"/>
              <a:t> worth of </a:t>
            </a:r>
            <a:r>
              <a:rPr lang="en-US" dirty="0" err="1"/>
              <a:t>Angro</a:t>
            </a:r>
            <a:r>
              <a:rPr lang="en-US" dirty="0"/>
              <a:t> Ltd                                                                                                                       </a:t>
            </a:r>
            <a:endParaRPr lang="en-GB" dirty="0"/>
          </a:p>
          <a:p>
            <a:endParaRPr lang="en-GB" dirty="0"/>
          </a:p>
        </p:txBody>
      </p:sp>
    </p:spTree>
    <p:extLst>
      <p:ext uri="{BB962C8B-B14F-4D97-AF65-F5344CB8AC3E}">
        <p14:creationId xmlns:p14="http://schemas.microsoft.com/office/powerpoint/2010/main" xmlns="" val="25404765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2306770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26175137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Solution</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748290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1027</Words>
  <Application>Microsoft Office PowerPoint</Application>
  <PresentationFormat>On-screen Show (4:3)</PresentationFormat>
  <Paragraphs>127</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Revise Lecture 26</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Value of Common Share (Stock)</vt:lpstr>
      <vt:lpstr>Value of Common Share (Stock)</vt:lpstr>
      <vt:lpstr>Value of Common Share (Stock) </vt:lpstr>
      <vt:lpstr>Value of Common Share (Stock)</vt:lpstr>
      <vt:lpstr>Value of Common Share (Stock)</vt:lpstr>
      <vt:lpstr>Value of Common Share (Stock)</vt:lpstr>
      <vt:lpstr>Value of Common Share (Stock)</vt:lpstr>
      <vt:lpstr>Value of Common Share (Stock)</vt:lpstr>
      <vt:lpstr>Value of Common Share (Stock)</vt:lpstr>
      <vt:lpstr>Value of Common Share (Stock)</vt:lpstr>
      <vt:lpstr>Practice question</vt:lpstr>
      <vt:lpstr>Practice question</vt:lpstr>
      <vt:lpstr>Practice question</vt:lpstr>
      <vt:lpstr>Solution</vt:lpstr>
      <vt:lpstr>Solution</vt:lpstr>
      <vt:lpstr>Solution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27</dc:title>
  <dc:creator>MyUserName</dc:creator>
  <cp:lastModifiedBy>NTS</cp:lastModifiedBy>
  <cp:revision>16</cp:revision>
  <dcterms:created xsi:type="dcterms:W3CDTF">2013-06-03T07:40:39Z</dcterms:created>
  <dcterms:modified xsi:type="dcterms:W3CDTF">2013-06-03T11:32:01Z</dcterms:modified>
</cp:coreProperties>
</file>