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80" r:id="rId3"/>
    <p:sldId id="281" r:id="rId4"/>
    <p:sldId id="282" r:id="rId5"/>
    <p:sldId id="283" r:id="rId6"/>
    <p:sldId id="284" r:id="rId7"/>
    <p:sldId id="285" r:id="rId8"/>
    <p:sldId id="28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6" r:id="rId28"/>
    <p:sldId id="275" r:id="rId29"/>
    <p:sldId id="277" r:id="rId30"/>
    <p:sldId id="278" r:id="rId31"/>
    <p:sldId id="27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07ECA0-36D6-451C-9ADD-EB253839C9FB}" type="datetimeFigureOut">
              <a:rPr lang="en-GB" smtClean="0"/>
              <a:pPr/>
              <a:t>01/06/2013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73409C-F0D6-4419-97C8-15B632B55C28}" type="slidenum">
              <a:rPr lang="en-GB" smtClean="0"/>
              <a:pPr/>
              <a:t>‹#›</a:t>
            </a:fld>
            <a:endParaRPr lang="en-GB"/>
          </a:p>
        </p:txBody>
      </p:sp>
    </p:spTree>
    <p:extLst>
      <p:ext uri="{BB962C8B-B14F-4D97-AF65-F5344CB8AC3E}">
        <p14:creationId xmlns:p14="http://schemas.microsoft.com/office/powerpoint/2010/main" xmlns="" val="2104143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673409C-F0D6-4419-97C8-15B632B55C28}" type="slidenum">
              <a:rPr lang="en-GB" smtClean="0"/>
              <a:pPr/>
              <a:t>1</a:t>
            </a:fld>
            <a:endParaRPr lang="en-GB"/>
          </a:p>
        </p:txBody>
      </p:sp>
    </p:spTree>
    <p:extLst>
      <p:ext uri="{BB962C8B-B14F-4D97-AF65-F5344CB8AC3E}">
        <p14:creationId xmlns:p14="http://schemas.microsoft.com/office/powerpoint/2010/main" xmlns="" val="3153494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1219594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600057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4135623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161059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3917075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250582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1565075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32102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4069078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81386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1E278DD-06F8-4AB9-9860-C734A5796C66}" type="datetimeFigureOut">
              <a:rPr lang="en-GB" smtClean="0"/>
              <a:pPr/>
              <a:t>01/06/2013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3440514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278DD-06F8-4AB9-9860-C734A5796C66}" type="datetimeFigureOut">
              <a:rPr lang="en-GB" smtClean="0"/>
              <a:pPr/>
              <a:t>01/06/2013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62AFC9-B9F3-402E-B9AE-32AB04AAF8CE}" type="slidenum">
              <a:rPr lang="en-GB" smtClean="0"/>
              <a:pPr/>
              <a:t>‹#›</a:t>
            </a:fld>
            <a:endParaRPr lang="en-GB"/>
          </a:p>
        </p:txBody>
      </p:sp>
    </p:spTree>
    <p:extLst>
      <p:ext uri="{BB962C8B-B14F-4D97-AF65-F5344CB8AC3E}">
        <p14:creationId xmlns:p14="http://schemas.microsoft.com/office/powerpoint/2010/main" xmlns="" val="2070087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25</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28197806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in time - JIT</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Advantages of JIT</a:t>
            </a:r>
          </a:p>
          <a:p>
            <a:r>
              <a:rPr lang="en-GB" dirty="0" smtClean="0"/>
              <a:t>Management seek to eliminate waste at all stages of the manufacturing</a:t>
            </a:r>
          </a:p>
          <a:p>
            <a:r>
              <a:rPr lang="en-GB" dirty="0" smtClean="0"/>
              <a:t>Stronger relationship between buyer and supplier. (Security to supplier who benefits from regular orders, continuing future business.)</a:t>
            </a:r>
          </a:p>
          <a:p>
            <a:r>
              <a:rPr lang="en-GB" dirty="0" smtClean="0"/>
              <a:t>Buyer – lower holding costs, lower investment in stock &amp; WIP, bulk discount </a:t>
            </a:r>
            <a:endParaRPr lang="en-GB" dirty="0"/>
          </a:p>
        </p:txBody>
      </p:sp>
    </p:spTree>
    <p:extLst>
      <p:ext uri="{BB962C8B-B14F-4D97-AF65-F5344CB8AC3E}">
        <p14:creationId xmlns:p14="http://schemas.microsoft.com/office/powerpoint/2010/main" xmlns="" val="30999230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 in time - JIT</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Advantages of JIT</a:t>
            </a:r>
          </a:p>
          <a:p>
            <a:pPr marL="0" indent="0">
              <a:buNone/>
            </a:pPr>
            <a:endParaRPr lang="en-GB" b="1" u="sng" dirty="0" smtClean="0"/>
          </a:p>
          <a:p>
            <a:r>
              <a:rPr lang="en-GB" dirty="0" smtClean="0"/>
              <a:t>Emphasis on quality control in production reduces scrap, reworking and setup cost</a:t>
            </a:r>
            <a:endParaRPr lang="en-GB" dirty="0"/>
          </a:p>
        </p:txBody>
      </p:sp>
    </p:spTree>
    <p:extLst>
      <p:ext uri="{BB962C8B-B14F-4D97-AF65-F5344CB8AC3E}">
        <p14:creationId xmlns:p14="http://schemas.microsoft.com/office/powerpoint/2010/main" xmlns="" val="24041157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key areas of AR (Debtors)</a:t>
            </a:r>
            <a:endParaRPr lang="en-GB" dirty="0"/>
          </a:p>
        </p:txBody>
      </p:sp>
      <p:sp>
        <p:nvSpPr>
          <p:cNvPr id="3" name="Content Placeholder 2"/>
          <p:cNvSpPr>
            <a:spLocks noGrp="1"/>
          </p:cNvSpPr>
          <p:nvPr>
            <p:ph idx="1"/>
          </p:nvPr>
        </p:nvSpPr>
        <p:spPr/>
        <p:txBody>
          <a:bodyPr/>
          <a:lstStyle/>
          <a:p>
            <a:r>
              <a:rPr lang="en-GB" dirty="0" smtClean="0"/>
              <a:t>4 key areas of accounts receivable management are;</a:t>
            </a:r>
          </a:p>
          <a:p>
            <a:endParaRPr lang="en-GB" dirty="0" smtClean="0"/>
          </a:p>
          <a:p>
            <a:pPr marL="514350" indent="-514350">
              <a:buFont typeface="+mj-lt"/>
              <a:buAutoNum type="arabicPeriod"/>
            </a:pPr>
            <a:r>
              <a:rPr lang="en-GB" dirty="0" smtClean="0"/>
              <a:t>Formulation of policy</a:t>
            </a:r>
          </a:p>
          <a:p>
            <a:pPr marL="514350" indent="-514350">
              <a:buFont typeface="+mj-lt"/>
              <a:buAutoNum type="arabicPeriod"/>
            </a:pPr>
            <a:r>
              <a:rPr lang="en-GB" dirty="0" smtClean="0"/>
              <a:t>Assessment of creditworthiness</a:t>
            </a:r>
          </a:p>
          <a:p>
            <a:pPr marL="514350" indent="-514350">
              <a:buFont typeface="+mj-lt"/>
              <a:buAutoNum type="arabicPeriod"/>
            </a:pPr>
            <a:r>
              <a:rPr lang="en-GB" dirty="0" smtClean="0"/>
              <a:t>Credit control</a:t>
            </a:r>
          </a:p>
          <a:p>
            <a:pPr marL="514350" indent="-514350">
              <a:buFont typeface="+mj-lt"/>
              <a:buAutoNum type="arabicPeriod"/>
            </a:pPr>
            <a:r>
              <a:rPr lang="en-GB" dirty="0" smtClean="0"/>
              <a:t>Collection of amount due</a:t>
            </a:r>
          </a:p>
          <a:p>
            <a:endParaRPr lang="en-GB" dirty="0"/>
          </a:p>
        </p:txBody>
      </p:sp>
    </p:spTree>
    <p:extLst>
      <p:ext uri="{BB962C8B-B14F-4D97-AF65-F5344CB8AC3E}">
        <p14:creationId xmlns:p14="http://schemas.microsoft.com/office/powerpoint/2010/main" xmlns="" val="2661525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key areas of AR (Debtors)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Formulation of policy</a:t>
            </a:r>
          </a:p>
          <a:p>
            <a:pPr marL="0" indent="0">
              <a:buNone/>
            </a:pPr>
            <a:r>
              <a:rPr lang="en-GB" dirty="0" smtClean="0"/>
              <a:t>A framework needs to be established</a:t>
            </a:r>
          </a:p>
          <a:p>
            <a:pPr marL="0" indent="0">
              <a:buNone/>
            </a:pPr>
            <a:r>
              <a:rPr lang="en-GB" dirty="0" smtClean="0"/>
              <a:t>Terms of trade</a:t>
            </a:r>
          </a:p>
          <a:p>
            <a:pPr lvl="2" indent="-342900"/>
            <a:r>
              <a:rPr lang="en-GB" dirty="0" smtClean="0"/>
              <a:t>Period of credit offered</a:t>
            </a:r>
          </a:p>
          <a:p>
            <a:pPr lvl="2" indent="-342900"/>
            <a:r>
              <a:rPr lang="en-GB" dirty="0" smtClean="0"/>
              <a:t>Early settlement discounts</a:t>
            </a:r>
          </a:p>
          <a:p>
            <a:pPr marL="0" indent="0">
              <a:buNone/>
            </a:pPr>
            <a:r>
              <a:rPr lang="en-GB" dirty="0" smtClean="0"/>
              <a:t>Must consider whether to charge interest on over-due accounts</a:t>
            </a:r>
            <a:endParaRPr lang="en-GB" dirty="0"/>
          </a:p>
        </p:txBody>
      </p:sp>
    </p:spTree>
    <p:extLst>
      <p:ext uri="{BB962C8B-B14F-4D97-AF65-F5344CB8AC3E}">
        <p14:creationId xmlns:p14="http://schemas.microsoft.com/office/powerpoint/2010/main" xmlns="" val="3478005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r>
              <a:rPr lang="en-GB" dirty="0" smtClean="0"/>
              <a:t>Factoring is the outsourcing of the credit control department to a third party</a:t>
            </a:r>
          </a:p>
          <a:p>
            <a:endParaRPr lang="en-GB" dirty="0" smtClean="0"/>
          </a:p>
          <a:p>
            <a:r>
              <a:rPr lang="en-GB" dirty="0" smtClean="0"/>
              <a:t>Factoring is the way of speeding up the receipt of funds from accounts receivable</a:t>
            </a:r>
          </a:p>
          <a:p>
            <a:endParaRPr lang="en-GB" dirty="0"/>
          </a:p>
        </p:txBody>
      </p:sp>
    </p:spTree>
    <p:extLst>
      <p:ext uri="{BB962C8B-B14F-4D97-AF65-F5344CB8AC3E}">
        <p14:creationId xmlns:p14="http://schemas.microsoft.com/office/powerpoint/2010/main" xmlns="" val="15044180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lstStyle/>
          <a:p>
            <a:pPr marL="0" indent="0">
              <a:buNone/>
            </a:pPr>
            <a:r>
              <a:rPr lang="en-GB" dirty="0" smtClean="0"/>
              <a:t>The company can choose some or all of the following three services offered by the factor;</a:t>
            </a:r>
          </a:p>
          <a:p>
            <a:endParaRPr lang="en-GB" dirty="0" smtClean="0"/>
          </a:p>
          <a:p>
            <a:pPr marL="514350" indent="-514350">
              <a:buFont typeface="+mj-lt"/>
              <a:buAutoNum type="arabicPeriod"/>
            </a:pPr>
            <a:r>
              <a:rPr lang="en-GB" dirty="0" smtClean="0"/>
              <a:t>Debt collection and administration (recourse or non-recourse)</a:t>
            </a:r>
          </a:p>
          <a:p>
            <a:pPr marL="514350" indent="-514350">
              <a:buFont typeface="+mj-lt"/>
              <a:buAutoNum type="arabicPeriod"/>
            </a:pPr>
            <a:r>
              <a:rPr lang="en-GB" dirty="0" smtClean="0"/>
              <a:t>Financing</a:t>
            </a:r>
          </a:p>
          <a:p>
            <a:pPr marL="514350" indent="-514350">
              <a:buFont typeface="+mj-lt"/>
              <a:buAutoNum type="arabicPeriod"/>
            </a:pPr>
            <a:r>
              <a:rPr lang="en-GB" dirty="0" smtClean="0"/>
              <a:t>Credit Insurance</a:t>
            </a:r>
          </a:p>
          <a:p>
            <a:endParaRPr lang="en-GB" dirty="0"/>
          </a:p>
        </p:txBody>
      </p:sp>
    </p:spTree>
    <p:extLst>
      <p:ext uri="{BB962C8B-B14F-4D97-AF65-F5344CB8AC3E}">
        <p14:creationId xmlns:p14="http://schemas.microsoft.com/office/powerpoint/2010/main" xmlns="" val="2706331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Factoring</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b="1" u="sng" dirty="0" smtClean="0"/>
              <a:t>Non-recourse</a:t>
            </a:r>
          </a:p>
          <a:p>
            <a:r>
              <a:rPr lang="en-GB" dirty="0" smtClean="0"/>
              <a:t>The client loses control over decisions about granting credit to its customers.</a:t>
            </a:r>
          </a:p>
          <a:p>
            <a:r>
              <a:rPr lang="en-GB" dirty="0" smtClean="0"/>
              <a:t>Therefore some client prefer to retain the risk of irrecoverable debt and opt for a ‘with recourse’ factoring service.</a:t>
            </a:r>
          </a:p>
          <a:p>
            <a:r>
              <a:rPr lang="en-GB" dirty="0" smtClean="0"/>
              <a:t>With this type of service the client decides whether extreme action (legal action) should be taken against a non payer.</a:t>
            </a:r>
            <a:endParaRPr lang="en-GB" dirty="0"/>
          </a:p>
        </p:txBody>
      </p:sp>
    </p:spTree>
    <p:extLst>
      <p:ext uri="{BB962C8B-B14F-4D97-AF65-F5344CB8AC3E}">
        <p14:creationId xmlns:p14="http://schemas.microsoft.com/office/powerpoint/2010/main" xmlns="" val="4280639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endParaRPr lang="en-GB" dirty="0" smtClean="0"/>
          </a:p>
          <a:p>
            <a:endParaRPr lang="en-GB" dirty="0" smtClean="0"/>
          </a:p>
          <a:p>
            <a:endParaRPr lang="en-GB" dirty="0"/>
          </a:p>
          <a:p>
            <a:r>
              <a:rPr lang="en-GB" sz="4000" dirty="0" smtClean="0"/>
              <a:t>Why we do valuations of company?</a:t>
            </a:r>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endParaRPr lang="en-GB" dirty="0"/>
          </a:p>
        </p:txBody>
      </p:sp>
    </p:spTree>
    <p:extLst>
      <p:ext uri="{BB962C8B-B14F-4D97-AF65-F5344CB8AC3E}">
        <p14:creationId xmlns:p14="http://schemas.microsoft.com/office/powerpoint/2010/main" xmlns="" val="23295548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r>
              <a:rPr lang="en-GB" dirty="0" smtClean="0"/>
              <a:t>Valuation is described as ‘an art not a science’. The real worth of a company depends on the viewpoints of the various parties.</a:t>
            </a:r>
          </a:p>
          <a:p>
            <a:endParaRPr lang="en-GB" dirty="0" smtClean="0"/>
          </a:p>
          <a:p>
            <a:r>
              <a:rPr lang="en-GB" dirty="0" smtClean="0"/>
              <a:t>Various methods of valuation will often give widely different results                            10/31</a:t>
            </a:r>
            <a:endParaRPr lang="en-GB" dirty="0"/>
          </a:p>
        </p:txBody>
      </p:sp>
    </p:spTree>
    <p:extLst>
      <p:ext uri="{BB962C8B-B14F-4D97-AF65-F5344CB8AC3E}">
        <p14:creationId xmlns:p14="http://schemas.microsoft.com/office/powerpoint/2010/main" xmlns="" val="19011330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r>
              <a:rPr lang="en-GB" dirty="0" smtClean="0"/>
              <a:t>Valuations of shares in both public &amp; private companies are needed for several purposes by investors included;</a:t>
            </a:r>
          </a:p>
          <a:p>
            <a:endParaRPr lang="en-GB" dirty="0"/>
          </a:p>
          <a:p>
            <a:r>
              <a:rPr lang="en-GB" dirty="0" smtClean="0"/>
              <a:t>To establish terms of takeovers and mergers etc.</a:t>
            </a:r>
          </a:p>
          <a:p>
            <a:r>
              <a:rPr lang="en-GB" dirty="0" smtClean="0"/>
              <a:t>To be able to make ‘buy and hold’ decisions in general.</a:t>
            </a:r>
            <a:endParaRPr lang="en-GB" dirty="0"/>
          </a:p>
        </p:txBody>
      </p:sp>
    </p:spTree>
    <p:extLst>
      <p:ext uri="{BB962C8B-B14F-4D97-AF65-F5344CB8AC3E}">
        <p14:creationId xmlns:p14="http://schemas.microsoft.com/office/powerpoint/2010/main" xmlns="" val="52464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To value companies entering the stock market</a:t>
            </a:r>
          </a:p>
          <a:p>
            <a:endParaRPr lang="en-GB" dirty="0"/>
          </a:p>
          <a:p>
            <a:r>
              <a:rPr lang="en-GB" dirty="0" smtClean="0"/>
              <a:t>To establish values of shares held by retiring directors, which the articles of a company specify must be sold</a:t>
            </a:r>
          </a:p>
          <a:p>
            <a:endParaRPr lang="en-GB" dirty="0"/>
          </a:p>
          <a:p>
            <a:r>
              <a:rPr lang="en-GB" dirty="0" smtClean="0"/>
              <a:t>For fiscal purpose (capital gain tax CGT) inheritance</a:t>
            </a:r>
          </a:p>
          <a:p>
            <a:pPr marL="0" indent="0">
              <a:buNone/>
            </a:pPr>
            <a:endParaRPr lang="en-GB" dirty="0" smtClean="0"/>
          </a:p>
          <a:p>
            <a:r>
              <a:rPr lang="en-GB" dirty="0" smtClean="0"/>
              <a:t>Divorce settlement</a:t>
            </a:r>
            <a:endParaRPr lang="en-GB" dirty="0"/>
          </a:p>
        </p:txBody>
      </p:sp>
    </p:spTree>
    <p:extLst>
      <p:ext uri="{BB962C8B-B14F-4D97-AF65-F5344CB8AC3E}">
        <p14:creationId xmlns:p14="http://schemas.microsoft.com/office/powerpoint/2010/main" xmlns="" val="1024123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r>
              <a:rPr lang="en-GB" dirty="0" smtClean="0"/>
              <a:t>In making a bid for another company, it is important for the buyer to create a range of values within which a buyer would be prepared to negotiate.</a:t>
            </a:r>
          </a:p>
          <a:p>
            <a:r>
              <a:rPr lang="en-GB" dirty="0" smtClean="0"/>
              <a:t>When deciding to float or sell the company again the seller must create a range of values within which to negotiate</a:t>
            </a:r>
            <a:endParaRPr lang="en-GB" dirty="0"/>
          </a:p>
        </p:txBody>
      </p:sp>
    </p:spTree>
    <p:extLst>
      <p:ext uri="{BB962C8B-B14F-4D97-AF65-F5344CB8AC3E}">
        <p14:creationId xmlns:p14="http://schemas.microsoft.com/office/powerpoint/2010/main" xmlns="" val="24080094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Different methods</a:t>
            </a:r>
          </a:p>
          <a:p>
            <a:pPr marL="514350" indent="-514350">
              <a:buFont typeface="+mj-lt"/>
              <a:buAutoNum type="arabicPeriod"/>
            </a:pPr>
            <a:r>
              <a:rPr lang="en-GB" dirty="0" smtClean="0"/>
              <a:t>Book value</a:t>
            </a:r>
            <a:endParaRPr lang="en-GB" dirty="0"/>
          </a:p>
          <a:p>
            <a:pPr marL="514350" indent="-514350">
              <a:buFont typeface="+mj-lt"/>
              <a:buAutoNum type="arabicPeriod"/>
            </a:pPr>
            <a:r>
              <a:rPr lang="en-GB" dirty="0" smtClean="0"/>
              <a:t>Assets basis</a:t>
            </a:r>
          </a:p>
          <a:p>
            <a:pPr marL="514350" indent="-514350">
              <a:buFont typeface="+mj-lt"/>
              <a:buAutoNum type="arabicPeriod"/>
            </a:pPr>
            <a:r>
              <a:rPr lang="en-GB" dirty="0" smtClean="0"/>
              <a:t>Dividend basis</a:t>
            </a:r>
          </a:p>
          <a:p>
            <a:pPr marL="514350" indent="-514350">
              <a:buFont typeface="+mj-lt"/>
              <a:buAutoNum type="arabicPeriod"/>
            </a:pPr>
            <a:r>
              <a:rPr lang="en-GB" dirty="0" smtClean="0"/>
              <a:t>Earnings basis</a:t>
            </a:r>
          </a:p>
          <a:p>
            <a:pPr marL="514350" indent="-514350">
              <a:buFont typeface="+mj-lt"/>
              <a:buAutoNum type="arabicPeriod"/>
            </a:pPr>
            <a:r>
              <a:rPr lang="en-GB" dirty="0" smtClean="0"/>
              <a:t>Discounted cash flow basis</a:t>
            </a:r>
            <a:endParaRPr lang="en-GB" dirty="0"/>
          </a:p>
        </p:txBody>
      </p:sp>
    </p:spTree>
    <p:extLst>
      <p:ext uri="{BB962C8B-B14F-4D97-AF65-F5344CB8AC3E}">
        <p14:creationId xmlns:p14="http://schemas.microsoft.com/office/powerpoint/2010/main" xmlns="" val="2446088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endParaRPr lang="en-GB" dirty="0" smtClean="0"/>
          </a:p>
          <a:p>
            <a:pPr marL="0" indent="0">
              <a:buNone/>
            </a:pPr>
            <a:r>
              <a:rPr lang="en-GB" dirty="0" smtClean="0"/>
              <a:t>                                </a:t>
            </a:r>
            <a:r>
              <a:rPr lang="en-GB" b="1" u="sng" dirty="0" smtClean="0"/>
              <a:t>Book Value</a:t>
            </a:r>
          </a:p>
          <a:p>
            <a:r>
              <a:rPr lang="en-GB" dirty="0" smtClean="0"/>
              <a:t>Also called balance sheet value but the book value of assets will differ from their market value</a:t>
            </a:r>
            <a:endParaRPr lang="en-GB" dirty="0"/>
          </a:p>
        </p:txBody>
      </p:sp>
    </p:spTree>
    <p:extLst>
      <p:ext uri="{BB962C8B-B14F-4D97-AF65-F5344CB8AC3E}">
        <p14:creationId xmlns:p14="http://schemas.microsoft.com/office/powerpoint/2010/main" xmlns="" val="10997395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Assets basis</a:t>
            </a:r>
          </a:p>
          <a:p>
            <a:pPr marL="0" indent="0">
              <a:buNone/>
            </a:pPr>
            <a:r>
              <a:rPr lang="en-GB" dirty="0" smtClean="0"/>
              <a:t>If a business is difficult to sell, its owners may be prepared to accept a minimum bid that matched the value that they get from liquidation.</a:t>
            </a:r>
          </a:p>
          <a:p>
            <a:pPr marL="0" indent="0">
              <a:buNone/>
            </a:pPr>
            <a:r>
              <a:rPr lang="en-GB" dirty="0" smtClean="0"/>
              <a:t>There are 2 ways of assessing this</a:t>
            </a:r>
          </a:p>
          <a:p>
            <a:pPr marL="514350" indent="-514350">
              <a:buFont typeface="+mj-lt"/>
              <a:buAutoNum type="arabicPeriod"/>
            </a:pPr>
            <a:r>
              <a:rPr lang="en-GB" dirty="0" smtClean="0"/>
              <a:t>Balance sheet value</a:t>
            </a:r>
          </a:p>
          <a:p>
            <a:pPr marL="514350" indent="-514350">
              <a:buFont typeface="+mj-lt"/>
              <a:buAutoNum type="arabicPeriod"/>
            </a:pPr>
            <a:r>
              <a:rPr lang="en-GB" dirty="0" smtClean="0"/>
              <a:t>Realisable value</a:t>
            </a:r>
            <a:endParaRPr lang="en-GB" dirty="0"/>
          </a:p>
        </p:txBody>
      </p:sp>
    </p:spTree>
    <p:extLst>
      <p:ext uri="{BB962C8B-B14F-4D97-AF65-F5344CB8AC3E}">
        <p14:creationId xmlns:p14="http://schemas.microsoft.com/office/powerpoint/2010/main" xmlns="" val="2468025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lnSpcReduction="10000"/>
          </a:bodyPr>
          <a:lstStyle/>
          <a:p>
            <a:r>
              <a:rPr lang="en-GB" dirty="0" smtClean="0"/>
              <a:t>Realisable value – better but harder to calculate.</a:t>
            </a:r>
          </a:p>
          <a:p>
            <a:endParaRPr lang="en-GB" dirty="0"/>
          </a:p>
          <a:p>
            <a:r>
              <a:rPr lang="en-GB" dirty="0" smtClean="0"/>
              <a:t>Net realisable value (NRV) term used to define method of evaluating an assets worth.</a:t>
            </a:r>
          </a:p>
          <a:p>
            <a:endParaRPr lang="en-GB" dirty="0"/>
          </a:p>
          <a:p>
            <a:r>
              <a:rPr lang="en-GB" dirty="0" smtClean="0"/>
              <a:t>NRV is generally equal to the selling price of the stock goods less the selling costs (competition and disposal)</a:t>
            </a:r>
            <a:endParaRPr lang="en-GB" dirty="0"/>
          </a:p>
        </p:txBody>
      </p:sp>
    </p:spTree>
    <p:extLst>
      <p:ext uri="{BB962C8B-B14F-4D97-AF65-F5344CB8AC3E}">
        <p14:creationId xmlns:p14="http://schemas.microsoft.com/office/powerpoint/2010/main" xmlns="" val="12615964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Weakness Asset based valuation</a:t>
            </a:r>
          </a:p>
          <a:p>
            <a:pPr marL="0" indent="0">
              <a:buNone/>
            </a:pPr>
            <a:r>
              <a:rPr lang="en-GB" dirty="0" smtClean="0"/>
              <a:t>Investors do not normally buy a company for its balance sheet assets but for the earnings / cash flows that all of its assets can produce in the future.</a:t>
            </a:r>
          </a:p>
          <a:p>
            <a:pPr marL="0" indent="0">
              <a:buNone/>
            </a:pPr>
            <a:r>
              <a:rPr lang="en-GB" dirty="0" smtClean="0"/>
              <a:t>We should value what is being purchased i.e. the future income / cash flows</a:t>
            </a:r>
          </a:p>
          <a:p>
            <a:pPr marL="0" indent="0">
              <a:buNone/>
            </a:pPr>
            <a:endParaRPr lang="en-GB" dirty="0"/>
          </a:p>
        </p:txBody>
      </p:sp>
    </p:spTree>
    <p:extLst>
      <p:ext uri="{BB962C8B-B14F-4D97-AF65-F5344CB8AC3E}">
        <p14:creationId xmlns:p14="http://schemas.microsoft.com/office/powerpoint/2010/main" xmlns="" val="21494931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Weakness Asset based valuation</a:t>
            </a:r>
          </a:p>
          <a:p>
            <a:pPr marL="0" indent="0">
              <a:buNone/>
            </a:pPr>
            <a:r>
              <a:rPr lang="en-GB" dirty="0" smtClean="0"/>
              <a:t>The asset approach also ignores non-balance sheet intangible assets e.g.</a:t>
            </a:r>
          </a:p>
          <a:p>
            <a:pPr marL="514350" indent="-514350">
              <a:buFont typeface="+mj-lt"/>
              <a:buAutoNum type="arabicPeriod"/>
            </a:pPr>
            <a:r>
              <a:rPr lang="en-GB" dirty="0" smtClean="0"/>
              <a:t>Highly-skilled workforce</a:t>
            </a:r>
          </a:p>
          <a:p>
            <a:pPr marL="514350" indent="-514350">
              <a:buFont typeface="+mj-lt"/>
              <a:buAutoNum type="arabicPeriod"/>
            </a:pPr>
            <a:r>
              <a:rPr lang="en-GB" dirty="0" smtClean="0"/>
              <a:t>Strong management team</a:t>
            </a:r>
          </a:p>
          <a:p>
            <a:pPr marL="514350" indent="-514350">
              <a:buFont typeface="+mj-lt"/>
              <a:buAutoNum type="arabicPeriod"/>
            </a:pPr>
            <a:r>
              <a:rPr lang="en-GB" dirty="0" smtClean="0"/>
              <a:t>Competitive positioning of the company’s products</a:t>
            </a:r>
          </a:p>
          <a:p>
            <a:endParaRPr lang="en-GB" dirty="0"/>
          </a:p>
        </p:txBody>
      </p:sp>
    </p:spTree>
    <p:extLst>
      <p:ext uri="{BB962C8B-B14F-4D97-AF65-F5344CB8AC3E}">
        <p14:creationId xmlns:p14="http://schemas.microsoft.com/office/powerpoint/2010/main" xmlns="" val="348528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endParaRPr lang="en-GB" dirty="0" smtClean="0"/>
          </a:p>
          <a:p>
            <a:r>
              <a:rPr lang="en-GB" dirty="0" smtClean="0"/>
              <a:t>It is quite common that the non-balance sheet assets are more valuable than the balance sheet assets                                           20/31</a:t>
            </a:r>
          </a:p>
          <a:p>
            <a:endParaRPr lang="en-GB" dirty="0"/>
          </a:p>
          <a:p>
            <a:endParaRPr lang="en-GB" dirty="0"/>
          </a:p>
        </p:txBody>
      </p:sp>
    </p:spTree>
    <p:extLst>
      <p:ext uri="{BB962C8B-B14F-4D97-AF65-F5344CB8AC3E}">
        <p14:creationId xmlns:p14="http://schemas.microsoft.com/office/powerpoint/2010/main" xmlns="" val="3482667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Usefulness of Asset based valuation</a:t>
            </a:r>
          </a:p>
          <a:p>
            <a:pPr marL="0" indent="0">
              <a:buNone/>
            </a:pPr>
            <a:endParaRPr lang="en-GB" dirty="0" smtClean="0"/>
          </a:p>
          <a:p>
            <a:pPr marL="0" indent="0">
              <a:buNone/>
            </a:pPr>
            <a:r>
              <a:rPr lang="en-GB" dirty="0" smtClean="0"/>
              <a:t>When asset based valuation are useful?</a:t>
            </a:r>
          </a:p>
          <a:p>
            <a:pPr marL="0" indent="0">
              <a:buNone/>
            </a:pPr>
            <a:endParaRPr lang="en-GB" dirty="0"/>
          </a:p>
          <a:p>
            <a:pPr marL="514350" indent="-514350">
              <a:buFont typeface="+mj-lt"/>
              <a:buAutoNum type="arabicPeriod"/>
            </a:pPr>
            <a:r>
              <a:rPr lang="en-GB" dirty="0" smtClean="0"/>
              <a:t>For asset stripping (minimum acceptable to owners)</a:t>
            </a:r>
          </a:p>
          <a:p>
            <a:pPr marL="514350" indent="-514350">
              <a:buFont typeface="+mj-lt"/>
              <a:buAutoNum type="arabicPeriod"/>
            </a:pPr>
            <a:r>
              <a:rPr lang="en-GB" dirty="0" smtClean="0"/>
              <a:t>To identify a minimum price in a takeover</a:t>
            </a:r>
          </a:p>
          <a:p>
            <a:pPr marL="514350" indent="-514350">
              <a:buFont typeface="+mj-lt"/>
              <a:buAutoNum type="arabicPeriod"/>
            </a:pPr>
            <a:r>
              <a:rPr lang="en-GB" dirty="0" smtClean="0"/>
              <a:t>To value property investment companies</a:t>
            </a:r>
            <a:endParaRPr lang="en-GB" dirty="0"/>
          </a:p>
        </p:txBody>
      </p:sp>
    </p:spTree>
    <p:extLst>
      <p:ext uri="{BB962C8B-B14F-4D97-AF65-F5344CB8AC3E}">
        <p14:creationId xmlns:p14="http://schemas.microsoft.com/office/powerpoint/2010/main" xmlns="" val="40952050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Dividend basis</a:t>
            </a:r>
          </a:p>
          <a:p>
            <a:pPr marL="0" indent="0">
              <a:buNone/>
            </a:pPr>
            <a:endParaRPr lang="en-GB" dirty="0" smtClean="0"/>
          </a:p>
          <a:p>
            <a:pPr marL="0" indent="0">
              <a:buNone/>
            </a:pPr>
            <a:r>
              <a:rPr lang="en-GB" dirty="0" smtClean="0"/>
              <a:t>The value of a share is calculated as the present value of the future dividends being generated by  the existing management team. </a:t>
            </a:r>
            <a:endParaRPr lang="en-GB" dirty="0"/>
          </a:p>
        </p:txBody>
      </p:sp>
    </p:spTree>
    <p:extLst>
      <p:ext uri="{BB962C8B-B14F-4D97-AF65-F5344CB8AC3E}">
        <p14:creationId xmlns:p14="http://schemas.microsoft.com/office/powerpoint/2010/main" xmlns="" val="32773450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Value of a company P0 =</a:t>
            </a:r>
            <a:endParaRPr lang="en-GB" dirty="0"/>
          </a:p>
        </p:txBody>
      </p:sp>
    </p:spTree>
    <p:extLst>
      <p:ext uri="{BB962C8B-B14F-4D97-AF65-F5344CB8AC3E}">
        <p14:creationId xmlns:p14="http://schemas.microsoft.com/office/powerpoint/2010/main" xmlns="" val="9262570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Problems or weaknesses</a:t>
            </a:r>
          </a:p>
          <a:p>
            <a:pPr marL="0" indent="0">
              <a:buNone/>
            </a:pPr>
            <a:endParaRPr lang="en-GB" dirty="0" smtClean="0"/>
          </a:p>
          <a:p>
            <a:pPr marL="0" indent="0">
              <a:buNone/>
            </a:pPr>
            <a:r>
              <a:rPr lang="en-GB" dirty="0" smtClean="0"/>
              <a:t>It uses a set figure for G which assumes that dividends growth smoothly. In reality, dividend change according to the decisions made by managers who do not necessarily repeat historical trends. Therefore very difficult to accurately predict the future dividend growth rate.</a:t>
            </a:r>
            <a:endParaRPr lang="en-GB" dirty="0"/>
          </a:p>
        </p:txBody>
      </p:sp>
    </p:spTree>
    <p:extLst>
      <p:ext uri="{BB962C8B-B14F-4D97-AF65-F5344CB8AC3E}">
        <p14:creationId xmlns:p14="http://schemas.microsoft.com/office/powerpoint/2010/main" xmlns="" val="8817007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Business risk (Weakness)</a:t>
            </a:r>
          </a:p>
          <a:p>
            <a:r>
              <a:rPr lang="en-GB" dirty="0" smtClean="0"/>
              <a:t>Dividend growth model does not explicitly consider risk, particularly business risk.</a:t>
            </a:r>
          </a:p>
          <a:p>
            <a:r>
              <a:rPr lang="en-GB" dirty="0" smtClean="0"/>
              <a:t>The company may change its area of business operations and economic environment is notoriously uncertain. Therefore share price will however fall as risk increases, leading to an increased cost of capital                      25/31</a:t>
            </a:r>
            <a:endParaRPr lang="en-GB" dirty="0"/>
          </a:p>
        </p:txBody>
      </p:sp>
    </p:spTree>
    <p:extLst>
      <p:ext uri="{BB962C8B-B14F-4D97-AF65-F5344CB8AC3E}">
        <p14:creationId xmlns:p14="http://schemas.microsoft.com/office/powerpoint/2010/main" xmlns="" val="7474402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endParaRPr lang="en-GB" dirty="0" smtClean="0"/>
          </a:p>
          <a:p>
            <a:r>
              <a:rPr lang="en-GB" dirty="0" smtClean="0"/>
              <a:t>Model also ignores the effects of taxation and assumes there is no issue costs for new shares</a:t>
            </a:r>
            <a:endParaRPr lang="en-GB" dirty="0"/>
          </a:p>
        </p:txBody>
      </p:sp>
    </p:spTree>
    <p:extLst>
      <p:ext uri="{BB962C8B-B14F-4D97-AF65-F5344CB8AC3E}">
        <p14:creationId xmlns:p14="http://schemas.microsoft.com/office/powerpoint/2010/main" xmlns="" val="28280884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Capital Assets pricing Model – CAPM</a:t>
            </a:r>
          </a:p>
          <a:p>
            <a:pPr marL="0" indent="0">
              <a:buNone/>
            </a:pPr>
            <a:endParaRPr lang="en-GB" dirty="0"/>
          </a:p>
          <a:p>
            <a:pPr marL="0" indent="0">
              <a:buNone/>
            </a:pPr>
            <a:r>
              <a:rPr lang="en-GB" dirty="0" smtClean="0"/>
              <a:t>CAPM = Required return = </a:t>
            </a:r>
            <a:r>
              <a:rPr lang="en-GB" dirty="0" err="1" smtClean="0"/>
              <a:t>Rf</a:t>
            </a:r>
            <a:r>
              <a:rPr lang="en-GB" dirty="0" smtClean="0"/>
              <a:t> (</a:t>
            </a:r>
            <a:r>
              <a:rPr lang="en-GB" dirty="0" err="1" smtClean="0"/>
              <a:t>Rm</a:t>
            </a:r>
            <a:r>
              <a:rPr lang="en-GB" dirty="0" smtClean="0"/>
              <a:t> – </a:t>
            </a:r>
            <a:r>
              <a:rPr lang="en-GB" dirty="0" err="1" smtClean="0"/>
              <a:t>Rf</a:t>
            </a:r>
            <a:r>
              <a:rPr lang="en-GB" dirty="0" smtClean="0"/>
              <a:t>) beta</a:t>
            </a:r>
          </a:p>
          <a:p>
            <a:pPr marL="0" indent="0">
              <a:buNone/>
            </a:pPr>
            <a:endParaRPr lang="en-GB" dirty="0" smtClean="0"/>
          </a:p>
          <a:p>
            <a:r>
              <a:rPr lang="en-GB" dirty="0" err="1" smtClean="0"/>
              <a:t>Rf</a:t>
            </a:r>
            <a:r>
              <a:rPr lang="en-GB" dirty="0" smtClean="0"/>
              <a:t> = risk-free rate</a:t>
            </a:r>
          </a:p>
          <a:p>
            <a:r>
              <a:rPr lang="en-GB" dirty="0" err="1" smtClean="0"/>
              <a:t>Rm</a:t>
            </a:r>
            <a:r>
              <a:rPr lang="en-GB" dirty="0" smtClean="0"/>
              <a:t> = average return on the market</a:t>
            </a:r>
          </a:p>
          <a:p>
            <a:r>
              <a:rPr lang="en-GB" dirty="0" smtClean="0"/>
              <a:t>(</a:t>
            </a:r>
            <a:r>
              <a:rPr lang="en-GB" dirty="0" err="1" smtClean="0"/>
              <a:t>Rm</a:t>
            </a:r>
            <a:r>
              <a:rPr lang="en-GB" dirty="0" smtClean="0"/>
              <a:t>- </a:t>
            </a:r>
            <a:r>
              <a:rPr lang="en-GB" dirty="0" err="1" smtClean="0"/>
              <a:t>Rf</a:t>
            </a:r>
            <a:r>
              <a:rPr lang="en-GB" dirty="0" smtClean="0"/>
              <a:t>) = average market risk premium</a:t>
            </a:r>
          </a:p>
          <a:p>
            <a:r>
              <a:rPr lang="en-GB" dirty="0" smtClean="0"/>
              <a:t>Beta = systematic risk of the investment compared to market and therefore amount of the premium needed                                         27/31</a:t>
            </a:r>
            <a:endParaRPr lang="en-GB" dirty="0"/>
          </a:p>
        </p:txBody>
      </p:sp>
    </p:spTree>
    <p:extLst>
      <p:ext uri="{BB962C8B-B14F-4D97-AF65-F5344CB8AC3E}">
        <p14:creationId xmlns:p14="http://schemas.microsoft.com/office/powerpoint/2010/main" xmlns="" val="39796111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Capital Assets pricing Model – CAPM</a:t>
            </a:r>
          </a:p>
          <a:p>
            <a:r>
              <a:rPr lang="en-GB" dirty="0" smtClean="0"/>
              <a:t>This model assumes that investors have a broad range of investments and are worried how fall in the stock market as a whole would affect their investments. </a:t>
            </a:r>
          </a:p>
          <a:p>
            <a:r>
              <a:rPr lang="en-GB" dirty="0" smtClean="0"/>
              <a:t>Main advantage CAPM over the DVM is that it does </a:t>
            </a:r>
            <a:r>
              <a:rPr lang="en-GB" dirty="0" err="1" smtClean="0"/>
              <a:t>explicity</a:t>
            </a:r>
            <a:r>
              <a:rPr lang="en-GB" dirty="0" smtClean="0"/>
              <a:t> consider risk. Particularly systematic risk of individual investments.    28/31</a:t>
            </a:r>
            <a:endParaRPr lang="en-GB" dirty="0"/>
          </a:p>
        </p:txBody>
      </p:sp>
    </p:spTree>
    <p:extLst>
      <p:ext uri="{BB962C8B-B14F-4D97-AF65-F5344CB8AC3E}">
        <p14:creationId xmlns:p14="http://schemas.microsoft.com/office/powerpoint/2010/main" xmlns="" val="2050674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Business Valuations</a:t>
            </a:r>
            <a:br>
              <a:rPr lang="en-GB" dirty="0" smtClean="0"/>
            </a:b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Disadvantage of CAPM</a:t>
            </a:r>
          </a:p>
          <a:p>
            <a:pPr marL="0" indent="0">
              <a:buNone/>
            </a:pPr>
            <a:endParaRPr lang="en-GB" dirty="0"/>
          </a:p>
          <a:p>
            <a:pPr marL="0" indent="0">
              <a:buNone/>
            </a:pPr>
            <a:r>
              <a:rPr lang="en-GB" dirty="0" smtClean="0"/>
              <a:t>Formula does require estimates to be made of Excess return , The risk-free rate and Beta values.</a:t>
            </a:r>
          </a:p>
          <a:p>
            <a:pPr marL="0" indent="0">
              <a:buNone/>
            </a:pPr>
            <a:r>
              <a:rPr lang="en-GB" dirty="0" smtClean="0"/>
              <a:t>All of these can be difficult to estimates, but are more reliable than dividend growth used in dividend valuation model (DVM)       29/31</a:t>
            </a:r>
            <a:endParaRPr lang="en-GB" dirty="0"/>
          </a:p>
        </p:txBody>
      </p:sp>
    </p:spTree>
    <p:extLst>
      <p:ext uri="{BB962C8B-B14F-4D97-AF65-F5344CB8AC3E}">
        <p14:creationId xmlns:p14="http://schemas.microsoft.com/office/powerpoint/2010/main" xmlns="" val="22299646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Earnings Basis</a:t>
            </a:r>
          </a:p>
          <a:p>
            <a:pPr marL="0" indent="0">
              <a:buNone/>
            </a:pPr>
            <a:r>
              <a:rPr lang="en-GB" dirty="0" smtClean="0"/>
              <a:t>Income-based methods of valuation are of particular use when valuing a majority shareholding;</a:t>
            </a:r>
          </a:p>
          <a:p>
            <a:pPr marL="0" indent="0">
              <a:buNone/>
            </a:pPr>
            <a:endParaRPr lang="en-GB" dirty="0"/>
          </a:p>
          <a:p>
            <a:pPr marL="0" indent="0">
              <a:buNone/>
            </a:pPr>
            <a:r>
              <a:rPr lang="en-GB" dirty="0" smtClean="0"/>
              <a:t>Ownership bestows additional benefits of control not reflected in the DVM model</a:t>
            </a:r>
          </a:p>
          <a:p>
            <a:pPr marL="0" indent="0">
              <a:buNone/>
            </a:pPr>
            <a:endParaRPr lang="en-GB" dirty="0"/>
          </a:p>
          <a:p>
            <a:pPr marL="0" indent="0">
              <a:buNone/>
            </a:pPr>
            <a:r>
              <a:rPr lang="en-GB" dirty="0" smtClean="0"/>
              <a:t>Majority shareholders can influence dividend policy and therefore are more interested in earnings.    30</a:t>
            </a:r>
            <a:endParaRPr lang="en-GB" dirty="0"/>
          </a:p>
        </p:txBody>
      </p:sp>
    </p:spTree>
    <p:extLst>
      <p:ext uri="{BB962C8B-B14F-4D97-AF65-F5344CB8AC3E}">
        <p14:creationId xmlns:p14="http://schemas.microsoft.com/office/powerpoint/2010/main" xmlns="" val="16336639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Business Valuations</a:t>
            </a:r>
            <a:endParaRPr lang="en-GB" dirty="0"/>
          </a:p>
        </p:txBody>
      </p:sp>
      <p:sp>
        <p:nvSpPr>
          <p:cNvPr id="3" name="Content Placeholder 2"/>
          <p:cNvSpPr>
            <a:spLocks noGrp="1"/>
          </p:cNvSpPr>
          <p:nvPr>
            <p:ph idx="1"/>
          </p:nvPr>
        </p:nvSpPr>
        <p:spPr/>
        <p:txBody>
          <a:bodyPr/>
          <a:lstStyle/>
          <a:p>
            <a:endParaRPr lang="en-GB" dirty="0" smtClean="0"/>
          </a:p>
          <a:p>
            <a:pPr marL="0" indent="0">
              <a:buNone/>
            </a:pPr>
            <a:r>
              <a:rPr lang="en-GB" dirty="0" smtClean="0"/>
              <a:t>               Market value = P / E  * Earnings</a:t>
            </a:r>
          </a:p>
          <a:p>
            <a:endParaRPr lang="en-GB" dirty="0"/>
          </a:p>
          <a:p>
            <a:r>
              <a:rPr lang="en-GB" dirty="0" smtClean="0"/>
              <a:t>P / E = shows the market’s view of the growth prospects / risk of a company</a:t>
            </a:r>
          </a:p>
          <a:p>
            <a:endParaRPr lang="en-GB" dirty="0"/>
          </a:p>
          <a:p>
            <a:r>
              <a:rPr lang="en-GB" dirty="0" smtClean="0"/>
              <a:t>Earnings = shows the current profitability of the company</a:t>
            </a:r>
            <a:endParaRPr lang="en-GB" dirty="0"/>
          </a:p>
        </p:txBody>
      </p:sp>
    </p:spTree>
    <p:extLst>
      <p:ext uri="{BB962C8B-B14F-4D97-AF65-F5344CB8AC3E}">
        <p14:creationId xmlns:p14="http://schemas.microsoft.com/office/powerpoint/2010/main" xmlns="" val="3810054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TotalTime>
  <Words>1132</Words>
  <Application>Microsoft Office PowerPoint</Application>
  <PresentationFormat>On-screen Show (4:3)</PresentationFormat>
  <Paragraphs>169</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Revise Lecture 25</vt:lpstr>
      <vt:lpstr>Just in time - JIT</vt:lpstr>
      <vt:lpstr>Just in time - JIT</vt:lpstr>
      <vt:lpstr>4 key areas of AR (Debtors)</vt:lpstr>
      <vt:lpstr>4 key areas of AR (Debtors)</vt:lpstr>
      <vt:lpstr>Factoring</vt:lpstr>
      <vt:lpstr>Factoring</vt:lpstr>
      <vt:lpstr>Factoring</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Business Valuations</vt:lpstr>
      <vt:lpstr> Business Valuations </vt:lpstr>
      <vt:lpstr>Business Valuations</vt:lpstr>
      <vt:lpstr>Business Valuations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25</dc:title>
  <dc:creator>MyUserName</dc:creator>
  <cp:lastModifiedBy>NTS</cp:lastModifiedBy>
  <cp:revision>13</cp:revision>
  <dcterms:created xsi:type="dcterms:W3CDTF">2013-06-01T06:34:03Z</dcterms:created>
  <dcterms:modified xsi:type="dcterms:W3CDTF">2013-06-01T12:34:33Z</dcterms:modified>
</cp:coreProperties>
</file>