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2" r:id="rId4"/>
    <p:sldId id="283" r:id="rId5"/>
    <p:sldId id="284" r:id="rId6"/>
    <p:sldId id="285" r:id="rId7"/>
    <p:sldId id="257" r:id="rId8"/>
    <p:sldId id="258" r:id="rId9"/>
    <p:sldId id="259" r:id="rId10"/>
    <p:sldId id="260" r:id="rId11"/>
    <p:sldId id="261" r:id="rId12"/>
    <p:sldId id="262" r:id="rId13"/>
    <p:sldId id="263" r:id="rId14"/>
    <p:sldId id="264" r:id="rId15"/>
    <p:sldId id="265" r:id="rId16"/>
    <p:sldId id="266" r:id="rId17"/>
    <p:sldId id="267" r:id="rId18"/>
    <p:sldId id="271" r:id="rId19"/>
    <p:sldId id="268" r:id="rId20"/>
    <p:sldId id="269" r:id="rId21"/>
    <p:sldId id="270" r:id="rId22"/>
    <p:sldId id="272" r:id="rId23"/>
    <p:sldId id="273" r:id="rId24"/>
    <p:sldId id="278" r:id="rId25"/>
    <p:sldId id="274" r:id="rId26"/>
    <p:sldId id="275" r:id="rId27"/>
    <p:sldId id="277" r:id="rId28"/>
    <p:sldId id="276" r:id="rId29"/>
    <p:sldId id="279" r:id="rId30"/>
    <p:sldId id="28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3268954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82882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312992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3571773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2091828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4031442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504901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324962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2901328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1244858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58728B9-969B-42E6-ADF9-15125381377E}" type="datetimeFigureOut">
              <a:rPr lang="en-GB" smtClean="0"/>
              <a:pPr/>
              <a:t>01/06/2013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2292077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8728B9-969B-42E6-ADF9-15125381377E}" type="datetimeFigureOut">
              <a:rPr lang="en-GB" smtClean="0"/>
              <a:pPr/>
              <a:t>01/06/2013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AB05F7-AD41-40E7-98B4-F6C44B1B3B83}" type="slidenum">
              <a:rPr lang="en-GB" smtClean="0"/>
              <a:pPr/>
              <a:t>‹#›</a:t>
            </a:fld>
            <a:endParaRPr lang="en-GB" dirty="0"/>
          </a:p>
        </p:txBody>
      </p:sp>
    </p:spTree>
    <p:extLst>
      <p:ext uri="{BB962C8B-B14F-4D97-AF65-F5344CB8AC3E}">
        <p14:creationId xmlns:p14="http://schemas.microsoft.com/office/powerpoint/2010/main" xmlns="" val="1338124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24</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4229705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Cash flow Shortages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3 Approaches</a:t>
            </a:r>
          </a:p>
          <a:p>
            <a:endParaRPr lang="en-GB" dirty="0" smtClean="0"/>
          </a:p>
          <a:p>
            <a:pPr marL="514350" indent="-514350">
              <a:buFont typeface="+mj-lt"/>
              <a:buAutoNum type="arabicPeriod"/>
            </a:pPr>
            <a:r>
              <a:rPr lang="en-GB" dirty="0" smtClean="0"/>
              <a:t>Moderate approach</a:t>
            </a:r>
          </a:p>
          <a:p>
            <a:pPr marL="514350" indent="-514350">
              <a:buFont typeface="+mj-lt"/>
              <a:buAutoNum type="arabicPeriod"/>
            </a:pPr>
            <a:endParaRPr lang="en-GB" dirty="0" smtClean="0"/>
          </a:p>
          <a:p>
            <a:pPr marL="514350" indent="-514350">
              <a:buFont typeface="+mj-lt"/>
              <a:buAutoNum type="arabicPeriod"/>
            </a:pPr>
            <a:r>
              <a:rPr lang="en-GB" dirty="0" smtClean="0"/>
              <a:t>Conservative approach</a:t>
            </a:r>
          </a:p>
          <a:p>
            <a:pPr marL="514350" indent="-514350">
              <a:buFont typeface="+mj-lt"/>
              <a:buAutoNum type="arabicPeriod"/>
            </a:pPr>
            <a:endParaRPr lang="en-GB" dirty="0" smtClean="0"/>
          </a:p>
          <a:p>
            <a:pPr marL="514350" indent="-514350">
              <a:buFont typeface="+mj-lt"/>
              <a:buAutoNum type="arabicPeriod"/>
            </a:pPr>
            <a:r>
              <a:rPr lang="en-GB" dirty="0" smtClean="0"/>
              <a:t>Aggressive approach</a:t>
            </a:r>
            <a:endParaRPr lang="en-GB" dirty="0"/>
          </a:p>
        </p:txBody>
      </p:sp>
    </p:spTree>
    <p:extLst>
      <p:ext uri="{BB962C8B-B14F-4D97-AF65-F5344CB8AC3E}">
        <p14:creationId xmlns:p14="http://schemas.microsoft.com/office/powerpoint/2010/main" xmlns="" val="2581646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Cash flow Shortages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Moderate approach</a:t>
            </a:r>
          </a:p>
          <a:p>
            <a:pPr marL="0" indent="0">
              <a:buNone/>
            </a:pPr>
            <a:endParaRPr lang="en-GB" dirty="0" smtClean="0"/>
          </a:p>
          <a:p>
            <a:r>
              <a:rPr lang="en-GB" dirty="0" smtClean="0"/>
              <a:t>Long-term funds finance permanent assets. Short-term funds finance non-permanent assets. Maturity of the funds matches the maturity of the assets. A balance between risk &amp; return can be achieved by a moderate approach </a:t>
            </a:r>
            <a:endParaRPr lang="en-GB" dirty="0"/>
          </a:p>
        </p:txBody>
      </p:sp>
    </p:spTree>
    <p:extLst>
      <p:ext uri="{BB962C8B-B14F-4D97-AF65-F5344CB8AC3E}">
        <p14:creationId xmlns:p14="http://schemas.microsoft.com/office/powerpoint/2010/main" xmlns="" val="1794401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Cash flow Shortages</a:t>
            </a:r>
            <a:endParaRPr lang="en-GB" dirty="0"/>
          </a:p>
        </p:txBody>
      </p:sp>
      <p:sp>
        <p:nvSpPr>
          <p:cNvPr id="3" name="Content Placeholder 2"/>
          <p:cNvSpPr>
            <a:spLocks noGrp="1"/>
          </p:cNvSpPr>
          <p:nvPr>
            <p:ph idx="1"/>
          </p:nvPr>
        </p:nvSpPr>
        <p:spPr/>
        <p:txBody>
          <a:bodyPr/>
          <a:lstStyle/>
          <a:p>
            <a:pPr marL="0" indent="0">
              <a:buNone/>
            </a:pPr>
            <a:r>
              <a:rPr lang="en-GB" b="1" dirty="0" smtClean="0"/>
              <a:t>                     </a:t>
            </a:r>
            <a:r>
              <a:rPr lang="en-GB" b="1" u="sng" dirty="0" smtClean="0"/>
              <a:t>Conservative approach</a:t>
            </a:r>
          </a:p>
          <a:p>
            <a:pPr marL="0" indent="0">
              <a:buNone/>
            </a:pPr>
            <a:endParaRPr lang="en-GB" dirty="0" smtClean="0"/>
          </a:p>
          <a:p>
            <a:pPr marL="0" indent="0">
              <a:buNone/>
            </a:pPr>
            <a:r>
              <a:rPr lang="en-GB" dirty="0" smtClean="0"/>
              <a:t>Less risky &amp; less profitable than moderate policy. Fixed, permanent current assets, partly fluctuating assets financed by long-term funding</a:t>
            </a:r>
          </a:p>
          <a:p>
            <a:endParaRPr lang="en-GB" dirty="0"/>
          </a:p>
        </p:txBody>
      </p:sp>
    </p:spTree>
    <p:extLst>
      <p:ext uri="{BB962C8B-B14F-4D97-AF65-F5344CB8AC3E}">
        <p14:creationId xmlns:p14="http://schemas.microsoft.com/office/powerpoint/2010/main" xmlns="" val="1322047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Cash flow Shortages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Aggressive approach</a:t>
            </a:r>
          </a:p>
          <a:p>
            <a:pPr marL="0" indent="0">
              <a:buNone/>
            </a:pPr>
            <a:endParaRPr lang="en-GB" dirty="0" smtClean="0"/>
          </a:p>
          <a:p>
            <a:r>
              <a:rPr lang="en-GB" dirty="0" smtClean="0"/>
              <a:t>Increased risk of liquidity &amp; cash flow problem. Some current assets and all fluctuating current assets financed by short-term sources</a:t>
            </a:r>
            <a:endParaRPr lang="en-GB" dirty="0"/>
          </a:p>
        </p:txBody>
      </p:sp>
    </p:spTree>
    <p:extLst>
      <p:ext uri="{BB962C8B-B14F-4D97-AF65-F5344CB8AC3E}">
        <p14:creationId xmlns:p14="http://schemas.microsoft.com/office/powerpoint/2010/main" xmlns="" val="3652987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manage stock?</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Different models can be used for stock management</a:t>
            </a:r>
          </a:p>
          <a:p>
            <a:endParaRPr lang="en-GB" dirty="0" smtClean="0"/>
          </a:p>
          <a:p>
            <a:pPr marL="514350" indent="-514350">
              <a:buFont typeface="+mj-lt"/>
              <a:buAutoNum type="arabicPeriod"/>
            </a:pPr>
            <a:r>
              <a:rPr lang="en-GB" dirty="0" smtClean="0"/>
              <a:t>ABC model / system</a:t>
            </a:r>
          </a:p>
          <a:p>
            <a:pPr marL="514350" indent="-514350">
              <a:buFont typeface="+mj-lt"/>
              <a:buAutoNum type="arabicPeriod"/>
            </a:pPr>
            <a:endParaRPr lang="en-GB" dirty="0" smtClean="0"/>
          </a:p>
          <a:p>
            <a:pPr marL="514350" indent="-514350">
              <a:buFont typeface="+mj-lt"/>
              <a:buAutoNum type="arabicPeriod"/>
            </a:pPr>
            <a:r>
              <a:rPr lang="en-GB" dirty="0" smtClean="0"/>
              <a:t>Economic order quantity model</a:t>
            </a:r>
          </a:p>
          <a:p>
            <a:pPr marL="514350" indent="-514350">
              <a:buFont typeface="+mj-lt"/>
              <a:buAutoNum type="arabicPeriod"/>
            </a:pPr>
            <a:endParaRPr lang="en-GB" dirty="0" smtClean="0"/>
          </a:p>
          <a:p>
            <a:pPr marL="514350" indent="-514350">
              <a:buFont typeface="+mj-lt"/>
              <a:buAutoNum type="arabicPeriod"/>
            </a:pPr>
            <a:r>
              <a:rPr lang="en-GB" dirty="0" smtClean="0"/>
              <a:t>JIT (just-in-time)</a:t>
            </a:r>
          </a:p>
          <a:p>
            <a:endParaRPr lang="en-GB" dirty="0"/>
          </a:p>
        </p:txBody>
      </p:sp>
    </p:spTree>
    <p:extLst>
      <p:ext uri="{BB962C8B-B14F-4D97-AF65-F5344CB8AC3E}">
        <p14:creationId xmlns:p14="http://schemas.microsoft.com/office/powerpoint/2010/main" xmlns="" val="3981700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lstStyle/>
          <a:p>
            <a:endParaRPr lang="en-GB" dirty="0" smtClean="0"/>
          </a:p>
          <a:p>
            <a:r>
              <a:rPr lang="en-GB" dirty="0" smtClean="0"/>
              <a:t>JIT is a system of </a:t>
            </a:r>
            <a:r>
              <a:rPr lang="en-GB" b="1" dirty="0" smtClean="0"/>
              <a:t>manufacturing</a:t>
            </a:r>
            <a:r>
              <a:rPr lang="en-GB" dirty="0" smtClean="0"/>
              <a:t> and supply chain techniques that </a:t>
            </a:r>
            <a:r>
              <a:rPr lang="en-GB" b="1" dirty="0" smtClean="0"/>
              <a:t>aim to minimise stock levels</a:t>
            </a:r>
            <a:r>
              <a:rPr lang="en-GB" dirty="0" smtClean="0"/>
              <a:t> and improve customer service by manufacturing not only at the exact time customer require, but also in the exact quantities they need and at competitive prices</a:t>
            </a:r>
            <a:endParaRPr lang="en-GB" dirty="0"/>
          </a:p>
        </p:txBody>
      </p:sp>
    </p:spTree>
    <p:extLst>
      <p:ext uri="{BB962C8B-B14F-4D97-AF65-F5344CB8AC3E}">
        <p14:creationId xmlns:p14="http://schemas.microsoft.com/office/powerpoint/2010/main" xmlns="" val="1372004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lstStyle/>
          <a:p>
            <a:r>
              <a:rPr lang="en-GB" dirty="0" smtClean="0"/>
              <a:t>JIT is a philosophy which involves the </a:t>
            </a:r>
            <a:r>
              <a:rPr lang="en-GB" b="1" dirty="0" smtClean="0"/>
              <a:t>elimination of inventory</a:t>
            </a:r>
            <a:r>
              <a:rPr lang="en-GB" dirty="0" smtClean="0"/>
              <a:t>. According to JIT, inventory allows a firm to compensate for inefficient processes, its failure to deal with its inefficient processes are seen as hidden costs.</a:t>
            </a:r>
          </a:p>
          <a:p>
            <a:endParaRPr lang="en-GB" dirty="0"/>
          </a:p>
          <a:p>
            <a:r>
              <a:rPr lang="en-GB" dirty="0" smtClean="0"/>
              <a:t>This involves the elimination of all activities performed that do not add value = waste</a:t>
            </a:r>
            <a:endParaRPr lang="en-GB" dirty="0"/>
          </a:p>
        </p:txBody>
      </p:sp>
    </p:spTree>
    <p:extLst>
      <p:ext uri="{BB962C8B-B14F-4D97-AF65-F5344CB8AC3E}">
        <p14:creationId xmlns:p14="http://schemas.microsoft.com/office/powerpoint/2010/main" xmlns="" val="3055345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lstStyle/>
          <a:p>
            <a:pPr marL="0" indent="0">
              <a:buNone/>
            </a:pPr>
            <a:r>
              <a:rPr lang="en-GB" b="1" u="sng" dirty="0" smtClean="0"/>
              <a:t>JIT achieved by:</a:t>
            </a:r>
          </a:p>
          <a:p>
            <a:r>
              <a:rPr lang="en-GB" dirty="0" smtClean="0"/>
              <a:t>Reducing batch sizes</a:t>
            </a:r>
          </a:p>
          <a:p>
            <a:r>
              <a:rPr lang="en-GB" dirty="0" smtClean="0"/>
              <a:t>Delivering raw material stock to point of use</a:t>
            </a:r>
          </a:p>
          <a:p>
            <a:r>
              <a:rPr lang="en-GB" dirty="0" smtClean="0"/>
              <a:t>Designing shop floor for seamless movement of WIP</a:t>
            </a:r>
          </a:p>
          <a:p>
            <a:r>
              <a:rPr lang="en-GB" dirty="0" err="1" smtClean="0"/>
              <a:t>Emphazing</a:t>
            </a:r>
            <a:r>
              <a:rPr lang="en-GB" dirty="0" smtClean="0"/>
              <a:t> total quality</a:t>
            </a:r>
          </a:p>
          <a:p>
            <a:r>
              <a:rPr lang="en-GB" dirty="0" smtClean="0"/>
              <a:t>Reducing finished good level </a:t>
            </a:r>
            <a:r>
              <a:rPr lang="en-GB" dirty="0"/>
              <a:t>b</a:t>
            </a:r>
            <a:r>
              <a:rPr lang="en-GB" dirty="0" smtClean="0"/>
              <a:t>y making to order</a:t>
            </a:r>
            <a:endParaRPr lang="en-GB" dirty="0"/>
          </a:p>
        </p:txBody>
      </p:sp>
    </p:spTree>
    <p:extLst>
      <p:ext uri="{BB962C8B-B14F-4D97-AF65-F5344CB8AC3E}">
        <p14:creationId xmlns:p14="http://schemas.microsoft.com/office/powerpoint/2010/main" xmlns="" val="6396875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Advantages of JIT</a:t>
            </a:r>
          </a:p>
          <a:p>
            <a:r>
              <a:rPr lang="en-GB" dirty="0" smtClean="0"/>
              <a:t>Management seek to eliminate waste at all stages of the manufacturing</a:t>
            </a:r>
          </a:p>
          <a:p>
            <a:r>
              <a:rPr lang="en-GB" dirty="0" smtClean="0"/>
              <a:t>Stronger relationship between buyer and supplier. (Security to supplier who benefits from regular orders, continuing future business.)</a:t>
            </a:r>
          </a:p>
          <a:p>
            <a:r>
              <a:rPr lang="en-GB" dirty="0" smtClean="0"/>
              <a:t>Buyer – lower holding costs, lower investment in stock &amp; WIP, bulk discount                 10/30</a:t>
            </a:r>
            <a:endParaRPr lang="en-GB" dirty="0"/>
          </a:p>
        </p:txBody>
      </p:sp>
    </p:spTree>
    <p:extLst>
      <p:ext uri="{BB962C8B-B14F-4D97-AF65-F5344CB8AC3E}">
        <p14:creationId xmlns:p14="http://schemas.microsoft.com/office/powerpoint/2010/main" xmlns="" val="482039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Advantages of JIT</a:t>
            </a:r>
          </a:p>
          <a:p>
            <a:pPr marL="0" indent="0">
              <a:buNone/>
            </a:pPr>
            <a:endParaRPr lang="en-GB" b="1" u="sng" dirty="0" smtClean="0"/>
          </a:p>
          <a:p>
            <a:r>
              <a:rPr lang="en-GB" dirty="0" smtClean="0"/>
              <a:t>Emphasis on quality control in production reduces scrap, reworking and setup cost</a:t>
            </a:r>
            <a:endParaRPr lang="en-GB" dirty="0"/>
          </a:p>
        </p:txBody>
      </p:sp>
    </p:spTree>
    <p:extLst>
      <p:ext uri="{BB962C8B-B14F-4D97-AF65-F5344CB8AC3E}">
        <p14:creationId xmlns:p14="http://schemas.microsoft.com/office/powerpoint/2010/main" xmlns="" val="31092540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lstStyle/>
          <a:p>
            <a:pPr marL="0" indent="0">
              <a:buNone/>
            </a:pPr>
            <a:r>
              <a:rPr lang="en-GB" b="1" dirty="0" smtClean="0"/>
              <a:t>                         </a:t>
            </a:r>
            <a:r>
              <a:rPr lang="en-GB" b="1" u="sng" dirty="0" smtClean="0"/>
              <a:t>Disadvantages of JIT</a:t>
            </a:r>
          </a:p>
          <a:p>
            <a:r>
              <a:rPr lang="en-GB" dirty="0" smtClean="0"/>
              <a:t>JIT may not run as smoothly in practice as theory may predict, </a:t>
            </a:r>
            <a:r>
              <a:rPr lang="en-GB" dirty="0" err="1" smtClean="0"/>
              <a:t>unforseen</a:t>
            </a:r>
            <a:r>
              <a:rPr lang="en-GB" dirty="0" smtClean="0"/>
              <a:t> delays.</a:t>
            </a:r>
          </a:p>
          <a:p>
            <a:r>
              <a:rPr lang="en-GB" dirty="0" smtClean="0"/>
              <a:t>Buyer is also dependent on the supplier, if supplier rise prices of his product?</a:t>
            </a:r>
            <a:endParaRPr lang="en-GB" dirty="0"/>
          </a:p>
        </p:txBody>
      </p:sp>
    </p:spTree>
    <p:extLst>
      <p:ext uri="{BB962C8B-B14F-4D97-AF65-F5344CB8AC3E}">
        <p14:creationId xmlns:p14="http://schemas.microsoft.com/office/powerpoint/2010/main" xmlns="" val="4652472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Accounts Receivables</a:t>
            </a:r>
            <a:endParaRPr lang="en-GB" dirty="0"/>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sz="3600" dirty="0" smtClean="0"/>
              <a:t>How to manage accounts receivables?</a:t>
            </a:r>
          </a:p>
        </p:txBody>
      </p:sp>
    </p:spTree>
    <p:extLst>
      <p:ext uri="{BB962C8B-B14F-4D97-AF65-F5344CB8AC3E}">
        <p14:creationId xmlns:p14="http://schemas.microsoft.com/office/powerpoint/2010/main" xmlns="" val="390270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Accounts Receivables</a:t>
            </a:r>
            <a:endParaRPr lang="en-GB" dirty="0"/>
          </a:p>
        </p:txBody>
      </p:sp>
      <p:sp>
        <p:nvSpPr>
          <p:cNvPr id="3" name="Content Placeholder 2"/>
          <p:cNvSpPr>
            <a:spLocks noGrp="1"/>
          </p:cNvSpPr>
          <p:nvPr>
            <p:ph idx="1"/>
          </p:nvPr>
        </p:nvSpPr>
        <p:spPr/>
        <p:txBody>
          <a:bodyPr/>
          <a:lstStyle/>
          <a:p>
            <a:endParaRPr lang="en-GB" dirty="0" smtClean="0"/>
          </a:p>
          <a:p>
            <a:r>
              <a:rPr lang="en-GB" dirty="0" smtClean="0"/>
              <a:t>The decision to offer credit can be viewed as an investment decision, resulting in higher profits. For many businesses offering generous payments terms to customers is essential in order to be competitive.</a:t>
            </a:r>
            <a:endParaRPr lang="en-GB" dirty="0"/>
          </a:p>
        </p:txBody>
      </p:sp>
    </p:spTree>
    <p:extLst>
      <p:ext uri="{BB962C8B-B14F-4D97-AF65-F5344CB8AC3E}">
        <p14:creationId xmlns:p14="http://schemas.microsoft.com/office/powerpoint/2010/main" xmlns="" val="3623669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Accounts Receivables</a:t>
            </a:r>
            <a:endParaRPr lang="en-GB" dirty="0"/>
          </a:p>
        </p:txBody>
      </p:sp>
      <p:sp>
        <p:nvSpPr>
          <p:cNvPr id="3" name="Content Placeholder 2"/>
          <p:cNvSpPr>
            <a:spLocks noGrp="1"/>
          </p:cNvSpPr>
          <p:nvPr>
            <p:ph idx="1"/>
          </p:nvPr>
        </p:nvSpPr>
        <p:spPr/>
        <p:txBody>
          <a:bodyPr/>
          <a:lstStyle/>
          <a:p>
            <a:r>
              <a:rPr lang="en-GB" dirty="0" smtClean="0"/>
              <a:t> 4 key areas of accounts receivable management are;</a:t>
            </a:r>
          </a:p>
          <a:p>
            <a:endParaRPr lang="en-GB" dirty="0"/>
          </a:p>
          <a:p>
            <a:pPr marL="514350" indent="-514350">
              <a:buFont typeface="+mj-lt"/>
              <a:buAutoNum type="arabicPeriod"/>
            </a:pPr>
            <a:r>
              <a:rPr lang="en-GB" dirty="0" smtClean="0"/>
              <a:t>Formulation of policy</a:t>
            </a:r>
          </a:p>
          <a:p>
            <a:pPr marL="514350" indent="-514350">
              <a:buFont typeface="+mj-lt"/>
              <a:buAutoNum type="arabicPeriod"/>
            </a:pPr>
            <a:r>
              <a:rPr lang="en-GB" dirty="0" smtClean="0"/>
              <a:t>Assessment of creditworthiness</a:t>
            </a:r>
          </a:p>
          <a:p>
            <a:pPr marL="514350" indent="-514350">
              <a:buFont typeface="+mj-lt"/>
              <a:buAutoNum type="arabicPeriod"/>
            </a:pPr>
            <a:r>
              <a:rPr lang="en-GB" dirty="0" smtClean="0"/>
              <a:t>Credit control</a:t>
            </a:r>
          </a:p>
          <a:p>
            <a:pPr marL="514350" indent="-514350">
              <a:buFont typeface="+mj-lt"/>
              <a:buAutoNum type="arabicPeriod"/>
            </a:pPr>
            <a:r>
              <a:rPr lang="en-GB" dirty="0" smtClean="0"/>
              <a:t>Collection of amount due</a:t>
            </a:r>
            <a:endParaRPr lang="en-GB" dirty="0"/>
          </a:p>
        </p:txBody>
      </p:sp>
    </p:spTree>
    <p:extLst>
      <p:ext uri="{BB962C8B-B14F-4D97-AF65-F5344CB8AC3E}">
        <p14:creationId xmlns:p14="http://schemas.microsoft.com/office/powerpoint/2010/main" xmlns="" val="979015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Formulation of policy</a:t>
            </a:r>
          </a:p>
          <a:p>
            <a:pPr marL="0" indent="0">
              <a:buNone/>
            </a:pPr>
            <a:r>
              <a:rPr lang="en-GB" dirty="0" smtClean="0"/>
              <a:t>A framework needs to be established</a:t>
            </a:r>
          </a:p>
          <a:p>
            <a:pPr marL="0" indent="0">
              <a:buNone/>
            </a:pPr>
            <a:r>
              <a:rPr lang="en-GB" dirty="0" smtClean="0"/>
              <a:t>Terms of trade</a:t>
            </a:r>
          </a:p>
          <a:p>
            <a:pPr lvl="2" indent="-342900"/>
            <a:r>
              <a:rPr lang="en-GB" dirty="0" smtClean="0"/>
              <a:t>Period of credit offered</a:t>
            </a:r>
          </a:p>
          <a:p>
            <a:pPr lvl="2" indent="-342900"/>
            <a:r>
              <a:rPr lang="en-GB" dirty="0" smtClean="0"/>
              <a:t>Early settlement discounts</a:t>
            </a:r>
          </a:p>
          <a:p>
            <a:pPr marL="0" indent="0">
              <a:buNone/>
            </a:pPr>
            <a:r>
              <a:rPr lang="en-GB" dirty="0" smtClean="0"/>
              <a:t>Must consider whether to charge interest on over-due accounts</a:t>
            </a:r>
          </a:p>
          <a:p>
            <a:pPr marL="0" indent="0">
              <a:buNone/>
            </a:pPr>
            <a:endParaRPr lang="en-GB" dirty="0"/>
          </a:p>
        </p:txBody>
      </p:sp>
    </p:spTree>
    <p:extLst>
      <p:ext uri="{BB962C8B-B14F-4D97-AF65-F5344CB8AC3E}">
        <p14:creationId xmlns:p14="http://schemas.microsoft.com/office/powerpoint/2010/main" xmlns="" val="3621191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Formulation of policy</a:t>
            </a:r>
          </a:p>
          <a:p>
            <a:pPr marL="0" indent="0">
              <a:buNone/>
            </a:pPr>
            <a:endParaRPr lang="en-GB" dirty="0"/>
          </a:p>
          <a:p>
            <a:r>
              <a:rPr lang="en-GB" dirty="0" smtClean="0"/>
              <a:t>Credit to new customers (procedures)</a:t>
            </a:r>
          </a:p>
          <a:p>
            <a:pPr marL="0" indent="0">
              <a:buNone/>
            </a:pPr>
            <a:endParaRPr lang="en-GB" dirty="0" smtClean="0"/>
          </a:p>
          <a:p>
            <a:r>
              <a:rPr lang="en-GB" dirty="0" smtClean="0"/>
              <a:t>When accounts become overdue (what action?)</a:t>
            </a:r>
            <a:endParaRPr lang="en-GB" dirty="0"/>
          </a:p>
        </p:txBody>
      </p:sp>
    </p:spTree>
    <p:extLst>
      <p:ext uri="{BB962C8B-B14F-4D97-AF65-F5344CB8AC3E}">
        <p14:creationId xmlns:p14="http://schemas.microsoft.com/office/powerpoint/2010/main" xmlns="" val="990289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Assessment of creditworthiness</a:t>
            </a:r>
          </a:p>
          <a:p>
            <a:pPr marL="0" indent="0">
              <a:buNone/>
            </a:pPr>
            <a:endParaRPr lang="en-GB" b="1" u="sng" dirty="0"/>
          </a:p>
          <a:p>
            <a:pPr marL="0" indent="0">
              <a:buNone/>
            </a:pPr>
            <a:r>
              <a:rPr lang="en-GB" dirty="0" smtClean="0"/>
              <a:t>A firm should assess the creditworthiness of;</a:t>
            </a:r>
          </a:p>
          <a:p>
            <a:pPr marL="0" indent="0">
              <a:buNone/>
            </a:pPr>
            <a:endParaRPr lang="en-GB" dirty="0" smtClean="0"/>
          </a:p>
          <a:p>
            <a:pPr marL="514350" indent="-514350">
              <a:buFont typeface="+mj-lt"/>
              <a:buAutoNum type="arabicPeriod"/>
            </a:pPr>
            <a:r>
              <a:rPr lang="en-GB" dirty="0" smtClean="0"/>
              <a:t>All new customers immediately</a:t>
            </a:r>
          </a:p>
          <a:p>
            <a:pPr marL="514350" indent="-514350">
              <a:buFont typeface="+mj-lt"/>
              <a:buAutoNum type="arabicPeriod"/>
            </a:pPr>
            <a:endParaRPr lang="en-GB" dirty="0" smtClean="0"/>
          </a:p>
          <a:p>
            <a:pPr marL="514350" indent="-514350">
              <a:buFont typeface="+mj-lt"/>
              <a:buAutoNum type="arabicPeriod"/>
            </a:pPr>
            <a:r>
              <a:rPr lang="en-GB" dirty="0" smtClean="0"/>
              <a:t>Existing customers periodically</a:t>
            </a:r>
          </a:p>
          <a:p>
            <a:endParaRPr lang="en-GB" dirty="0"/>
          </a:p>
        </p:txBody>
      </p:sp>
    </p:spTree>
    <p:extLst>
      <p:ext uri="{BB962C8B-B14F-4D97-AF65-F5344CB8AC3E}">
        <p14:creationId xmlns:p14="http://schemas.microsoft.com/office/powerpoint/2010/main" xmlns="" val="19242399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Assessment of creditworthiness</a:t>
            </a:r>
          </a:p>
          <a:p>
            <a:endParaRPr lang="en-GB" dirty="0"/>
          </a:p>
          <a:p>
            <a:r>
              <a:rPr lang="en-GB" dirty="0" smtClean="0"/>
              <a:t>New customer needs to be analysed</a:t>
            </a:r>
          </a:p>
          <a:p>
            <a:pPr lvl="1"/>
            <a:r>
              <a:rPr lang="en-GB" dirty="0" smtClean="0"/>
              <a:t>Bank references</a:t>
            </a:r>
          </a:p>
          <a:p>
            <a:pPr lvl="1"/>
            <a:r>
              <a:rPr lang="en-GB" dirty="0" smtClean="0"/>
              <a:t>Trade references</a:t>
            </a:r>
          </a:p>
          <a:p>
            <a:pPr lvl="1"/>
            <a:r>
              <a:rPr lang="en-GB" dirty="0" smtClean="0"/>
              <a:t>Credit agency references</a:t>
            </a:r>
          </a:p>
          <a:p>
            <a:r>
              <a:rPr lang="en-GB" b="1" dirty="0" smtClean="0"/>
              <a:t>High</a:t>
            </a:r>
            <a:r>
              <a:rPr lang="en-GB" dirty="0" smtClean="0"/>
              <a:t> credit being granted </a:t>
            </a:r>
            <a:r>
              <a:rPr lang="en-GB" b="1" dirty="0" smtClean="0"/>
              <a:t>High</a:t>
            </a:r>
            <a:r>
              <a:rPr lang="en-GB" dirty="0" smtClean="0"/>
              <a:t> possibility of repeat business therefore more credit analysed is needed</a:t>
            </a:r>
            <a:endParaRPr lang="en-GB" dirty="0"/>
          </a:p>
        </p:txBody>
      </p:sp>
    </p:spTree>
    <p:extLst>
      <p:ext uri="{BB962C8B-B14F-4D97-AF65-F5344CB8AC3E}">
        <p14:creationId xmlns:p14="http://schemas.microsoft.com/office/powerpoint/2010/main" xmlns="" val="3290319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Credit Control</a:t>
            </a:r>
          </a:p>
          <a:p>
            <a:r>
              <a:rPr lang="en-GB" dirty="0" smtClean="0"/>
              <a:t>Payment records must be monitored continually </a:t>
            </a:r>
          </a:p>
          <a:p>
            <a:pPr lvl="2" indent="-342900"/>
            <a:r>
              <a:rPr lang="en-GB" dirty="0" smtClean="0"/>
              <a:t>Depends on successful sales ledger administration</a:t>
            </a:r>
          </a:p>
          <a:p>
            <a:r>
              <a:rPr lang="en-GB" dirty="0" smtClean="0"/>
              <a:t>In-house credit rating</a:t>
            </a:r>
          </a:p>
          <a:p>
            <a:endParaRPr lang="en-GB" dirty="0"/>
          </a:p>
          <a:p>
            <a:r>
              <a:rPr lang="en-GB" dirty="0" smtClean="0"/>
              <a:t>Regular investigate aged debtors report</a:t>
            </a:r>
          </a:p>
          <a:p>
            <a:pPr marL="857250" lvl="1" indent="-457200"/>
            <a:r>
              <a:rPr lang="en-GB" dirty="0" smtClean="0"/>
              <a:t>Breaches of credit limit should bring immediately to the attention of credit controller               20/30</a:t>
            </a:r>
            <a:endParaRPr lang="en-GB" dirty="0"/>
          </a:p>
        </p:txBody>
      </p:sp>
    </p:spTree>
    <p:extLst>
      <p:ext uri="{BB962C8B-B14F-4D97-AF65-F5344CB8AC3E}">
        <p14:creationId xmlns:p14="http://schemas.microsoft.com/office/powerpoint/2010/main" xmlns="" val="4058420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lstStyle/>
          <a:p>
            <a:pPr marL="0" indent="0">
              <a:buNone/>
            </a:pPr>
            <a:r>
              <a:rPr lang="en-GB" b="1" dirty="0" smtClean="0"/>
              <a:t>                     </a:t>
            </a:r>
            <a:r>
              <a:rPr lang="en-GB" b="1" u="sng" dirty="0" smtClean="0"/>
              <a:t>Collection of amount due</a:t>
            </a:r>
          </a:p>
          <a:p>
            <a:r>
              <a:rPr lang="en-GB" dirty="0" smtClean="0"/>
              <a:t>Agreed procedures for dealing with overdue accounts</a:t>
            </a:r>
          </a:p>
          <a:p>
            <a:pPr marL="857250" lvl="1" indent="-457200"/>
            <a:r>
              <a:rPr lang="en-GB" dirty="0" smtClean="0"/>
              <a:t>Reminder, final demands, chasing by phone, making a personal approach</a:t>
            </a:r>
          </a:p>
          <a:p>
            <a:r>
              <a:rPr lang="en-GB" dirty="0" smtClean="0"/>
              <a:t>Debt collecting agency or last resort take legal action</a:t>
            </a:r>
            <a:endParaRPr lang="en-GB" dirty="0"/>
          </a:p>
        </p:txBody>
      </p:sp>
    </p:spTree>
    <p:extLst>
      <p:ext uri="{BB962C8B-B14F-4D97-AF65-F5344CB8AC3E}">
        <p14:creationId xmlns:p14="http://schemas.microsoft.com/office/powerpoint/2010/main" xmlns="" val="9967064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endParaRPr lang="en-GB" dirty="0" smtClean="0"/>
          </a:p>
          <a:p>
            <a:pPr marL="0" indent="0">
              <a:buNone/>
            </a:pPr>
            <a:endParaRPr lang="en-GB" dirty="0" smtClean="0"/>
          </a:p>
          <a:p>
            <a:r>
              <a:rPr lang="en-GB" sz="6600" dirty="0" smtClean="0"/>
              <a:t>What is factoring?</a:t>
            </a:r>
            <a:endParaRPr lang="en-GB" sz="6600" dirty="0"/>
          </a:p>
        </p:txBody>
      </p:sp>
    </p:spTree>
    <p:extLst>
      <p:ext uri="{BB962C8B-B14F-4D97-AF65-F5344CB8AC3E}">
        <p14:creationId xmlns:p14="http://schemas.microsoft.com/office/powerpoint/2010/main" xmlns="" val="5416839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endParaRPr lang="en-GB" dirty="0" smtClean="0"/>
          </a:p>
          <a:p>
            <a:r>
              <a:rPr lang="en-GB" dirty="0" smtClean="0"/>
              <a:t>Factoring is the outsourcing of the credit control department to a third party</a:t>
            </a:r>
          </a:p>
          <a:p>
            <a:endParaRPr lang="en-GB" dirty="0"/>
          </a:p>
          <a:p>
            <a:r>
              <a:rPr lang="en-GB" dirty="0" smtClean="0"/>
              <a:t>Factoring is the way of speeding up the receipt of funds from accounts receivable</a:t>
            </a:r>
            <a:endParaRPr lang="en-GB" dirty="0"/>
          </a:p>
        </p:txBody>
      </p:sp>
    </p:spTree>
    <p:extLst>
      <p:ext uri="{BB962C8B-B14F-4D97-AF65-F5344CB8AC3E}">
        <p14:creationId xmlns:p14="http://schemas.microsoft.com/office/powerpoint/2010/main" xmlns="" val="23432335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pPr marL="0" indent="0">
              <a:buNone/>
            </a:pPr>
            <a:r>
              <a:rPr lang="en-GB" dirty="0" smtClean="0"/>
              <a:t>The company can choose some or all of the following three services offered by the factor;</a:t>
            </a:r>
          </a:p>
          <a:p>
            <a:endParaRPr lang="en-GB" dirty="0"/>
          </a:p>
          <a:p>
            <a:pPr marL="514350" indent="-514350">
              <a:buFont typeface="+mj-lt"/>
              <a:buAutoNum type="arabicPeriod"/>
            </a:pPr>
            <a:r>
              <a:rPr lang="en-GB" dirty="0" smtClean="0"/>
              <a:t>Debt collection and administration (recourse or non-recourse)</a:t>
            </a:r>
          </a:p>
          <a:p>
            <a:pPr marL="514350" indent="-514350">
              <a:buFont typeface="+mj-lt"/>
              <a:buAutoNum type="arabicPeriod"/>
            </a:pPr>
            <a:r>
              <a:rPr lang="en-GB" dirty="0" smtClean="0"/>
              <a:t>Financing</a:t>
            </a:r>
          </a:p>
          <a:p>
            <a:pPr marL="514350" indent="-514350">
              <a:buFont typeface="+mj-lt"/>
              <a:buAutoNum type="arabicPeriod"/>
            </a:pPr>
            <a:r>
              <a:rPr lang="en-GB" dirty="0" smtClean="0"/>
              <a:t>Credit Insurance</a:t>
            </a:r>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xmlns="" val="3479315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pPr marL="0" indent="0">
              <a:buNone/>
            </a:pPr>
            <a:r>
              <a:rPr lang="en-GB" dirty="0" smtClean="0"/>
              <a:t>The company can choose some or all of the following three services offered by the factor;</a:t>
            </a:r>
          </a:p>
          <a:p>
            <a:endParaRPr lang="en-GB" dirty="0"/>
          </a:p>
          <a:p>
            <a:pPr marL="0" indent="0">
              <a:buNone/>
            </a:pPr>
            <a:r>
              <a:rPr lang="en-GB" dirty="0" smtClean="0"/>
              <a:t>1. Debt collection and administration (recourse or non-recourse)</a:t>
            </a:r>
          </a:p>
          <a:p>
            <a:pPr marL="0" indent="0">
              <a:buNone/>
            </a:pPr>
            <a:r>
              <a:rPr lang="en-GB" dirty="0" smtClean="0"/>
              <a:t>The factor take over the whole of the company’s sales ledgers, issuing invoices and collecting debts                                                           25/30</a:t>
            </a:r>
            <a:endParaRPr lang="en-GB" dirty="0"/>
          </a:p>
        </p:txBody>
      </p:sp>
    </p:spTree>
    <p:extLst>
      <p:ext uri="{BB962C8B-B14F-4D97-AF65-F5344CB8AC3E}">
        <p14:creationId xmlns:p14="http://schemas.microsoft.com/office/powerpoint/2010/main" xmlns="" val="2908081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b="1" u="sng" dirty="0" smtClean="0"/>
              <a:t>Non-recourse</a:t>
            </a:r>
          </a:p>
          <a:p>
            <a:r>
              <a:rPr lang="en-GB" dirty="0" smtClean="0"/>
              <a:t>The client loses control over decisions about granting credit to its customers.</a:t>
            </a:r>
          </a:p>
          <a:p>
            <a:r>
              <a:rPr lang="en-GB" dirty="0" smtClean="0"/>
              <a:t>Therefore some client prefer to retain the risk of irrecoverable debt and opt for a ‘with recourse’ factoring service.</a:t>
            </a:r>
          </a:p>
          <a:p>
            <a:r>
              <a:rPr lang="en-GB" dirty="0" smtClean="0"/>
              <a:t>With this type of service the client decides whether extreme action (legal action) should be taken against a non payer.                    26/30</a:t>
            </a:r>
            <a:endParaRPr lang="en-GB" dirty="0"/>
          </a:p>
        </p:txBody>
      </p:sp>
    </p:spTree>
    <p:extLst>
      <p:ext uri="{BB962C8B-B14F-4D97-AF65-F5344CB8AC3E}">
        <p14:creationId xmlns:p14="http://schemas.microsoft.com/office/powerpoint/2010/main" xmlns="" val="2039360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Credit Insurance</a:t>
            </a:r>
          </a:p>
          <a:p>
            <a:pPr marL="0" indent="0">
              <a:buNone/>
            </a:pPr>
            <a:endParaRPr lang="en-GB" dirty="0" smtClean="0"/>
          </a:p>
          <a:p>
            <a:r>
              <a:rPr lang="en-GB" dirty="0" smtClean="0"/>
              <a:t>The factor agrees to insure the irrecoverable debts of the client. The factor would then determine to whom the company was able to offer credit.                                           27/30</a:t>
            </a:r>
            <a:endParaRPr lang="en-GB" dirty="0"/>
          </a:p>
        </p:txBody>
      </p:sp>
    </p:spTree>
    <p:extLst>
      <p:ext uri="{BB962C8B-B14F-4D97-AF65-F5344CB8AC3E}">
        <p14:creationId xmlns:p14="http://schemas.microsoft.com/office/powerpoint/2010/main" xmlns="" val="34294688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Financing</a:t>
            </a:r>
          </a:p>
          <a:p>
            <a:pPr marL="0" indent="0">
              <a:buNone/>
            </a:pPr>
            <a:endParaRPr lang="en-GB" dirty="0" smtClean="0"/>
          </a:p>
          <a:p>
            <a:r>
              <a:rPr lang="en-GB" dirty="0" smtClean="0"/>
              <a:t>The factor will advance up to 80% of the value of a debt to the company, the reminder being paid when the debts are collected.</a:t>
            </a:r>
          </a:p>
          <a:p>
            <a:endParaRPr lang="en-GB" dirty="0" smtClean="0"/>
          </a:p>
          <a:p>
            <a:r>
              <a:rPr lang="en-GB" dirty="0" smtClean="0"/>
              <a:t>Finance cost 1.5% to 1.3%                         28/30</a:t>
            </a:r>
            <a:endParaRPr lang="en-GB" dirty="0"/>
          </a:p>
        </p:txBody>
      </p:sp>
    </p:spTree>
    <p:extLst>
      <p:ext uri="{BB962C8B-B14F-4D97-AF65-F5344CB8AC3E}">
        <p14:creationId xmlns:p14="http://schemas.microsoft.com/office/powerpoint/2010/main" xmlns="" val="34375029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Advantages</a:t>
            </a:r>
          </a:p>
          <a:p>
            <a:pPr marL="514350" indent="-514350">
              <a:buFont typeface="+mj-lt"/>
              <a:buAutoNum type="arabicPeriod"/>
            </a:pPr>
            <a:r>
              <a:rPr lang="en-GB" dirty="0" smtClean="0"/>
              <a:t>Saving in administration costs</a:t>
            </a:r>
          </a:p>
          <a:p>
            <a:pPr marL="514350" indent="-514350">
              <a:buFont typeface="+mj-lt"/>
              <a:buAutoNum type="arabicPeriod"/>
            </a:pPr>
            <a:r>
              <a:rPr lang="en-GB" dirty="0" smtClean="0"/>
              <a:t>Reduction in the need for management control</a:t>
            </a:r>
          </a:p>
          <a:p>
            <a:pPr marL="514350" indent="-514350">
              <a:buFont typeface="+mj-lt"/>
              <a:buAutoNum type="arabicPeriod"/>
            </a:pPr>
            <a:r>
              <a:rPr lang="en-GB" dirty="0" smtClean="0"/>
              <a:t>Particularly useful for small and fast growing businesses where the credit control department may not be able to keep pace with volume growth                            29/30</a:t>
            </a:r>
          </a:p>
          <a:p>
            <a:endParaRPr lang="en-GB" dirty="0"/>
          </a:p>
        </p:txBody>
      </p:sp>
    </p:spTree>
    <p:extLst>
      <p:ext uri="{BB962C8B-B14F-4D97-AF65-F5344CB8AC3E}">
        <p14:creationId xmlns:p14="http://schemas.microsoft.com/office/powerpoint/2010/main" xmlns="" val="1672768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normAutofit fontScale="40000" lnSpcReduction="20000"/>
          </a:bodyPr>
          <a:lstStyle/>
          <a:p>
            <a:pPr marL="0" indent="0">
              <a:buNone/>
            </a:pPr>
            <a:r>
              <a:rPr lang="en-GB" dirty="0" smtClean="0"/>
              <a:t>                                                                             </a:t>
            </a:r>
            <a:r>
              <a:rPr lang="en-GB" sz="8000" b="1" u="sng" dirty="0" smtClean="0"/>
              <a:t>Disadvantages</a:t>
            </a:r>
          </a:p>
          <a:p>
            <a:pPr marL="0" indent="0">
              <a:buNone/>
            </a:pPr>
            <a:endParaRPr lang="en-GB" dirty="0" smtClean="0"/>
          </a:p>
          <a:p>
            <a:pPr marL="1143000" indent="-1143000">
              <a:buFont typeface="+mj-lt"/>
              <a:buAutoNum type="arabicPeriod"/>
            </a:pPr>
            <a:r>
              <a:rPr lang="en-GB" sz="6700" dirty="0" smtClean="0"/>
              <a:t>Likely to be more costly than an efficiently run internal credit control department</a:t>
            </a:r>
          </a:p>
          <a:p>
            <a:pPr marL="1143000" indent="-1143000">
              <a:buFont typeface="+mj-lt"/>
              <a:buAutoNum type="arabicPeriod"/>
            </a:pPr>
            <a:r>
              <a:rPr lang="en-GB" sz="6700" dirty="0" smtClean="0"/>
              <a:t>Bad reputation: using factoring may suggest your company has money worries</a:t>
            </a:r>
          </a:p>
          <a:p>
            <a:pPr marL="1143000" indent="-1143000">
              <a:buFont typeface="+mj-lt"/>
              <a:buAutoNum type="arabicPeriod"/>
            </a:pPr>
            <a:r>
              <a:rPr lang="en-GB" sz="6700" dirty="0" smtClean="0"/>
              <a:t>Customers may not wish to deal with a factor</a:t>
            </a:r>
          </a:p>
          <a:p>
            <a:pPr marL="1143000" indent="-1143000">
              <a:buFont typeface="+mj-lt"/>
              <a:buAutoNum type="arabicPeriod"/>
            </a:pPr>
            <a:r>
              <a:rPr lang="en-GB" sz="6700" dirty="0" smtClean="0"/>
              <a:t>Once you start factoring it is difficult to revert easily to an internal credit control system</a:t>
            </a:r>
          </a:p>
          <a:p>
            <a:pPr marL="1143000" indent="-1143000">
              <a:buFont typeface="+mj-lt"/>
              <a:buAutoNum type="arabicPeriod"/>
            </a:pPr>
            <a:r>
              <a:rPr lang="en-GB" sz="6700" dirty="0" smtClean="0"/>
              <a:t>The company may give up the opportunity to decide the whom credit may be given.          </a:t>
            </a:r>
          </a:p>
          <a:p>
            <a:pPr marL="0" indent="0">
              <a:buNone/>
            </a:pPr>
            <a:endParaRPr lang="en-GB" dirty="0"/>
          </a:p>
          <a:p>
            <a:pPr marL="0" indent="0">
              <a:buNone/>
            </a:pPr>
            <a:r>
              <a:rPr lang="en-GB" dirty="0" smtClean="0"/>
              <a:t> </a:t>
            </a:r>
            <a:endParaRPr lang="en-GB" dirty="0"/>
          </a:p>
        </p:txBody>
      </p:sp>
    </p:spTree>
    <p:extLst>
      <p:ext uri="{BB962C8B-B14F-4D97-AF65-F5344CB8AC3E}">
        <p14:creationId xmlns:p14="http://schemas.microsoft.com/office/powerpoint/2010/main" xmlns="" val="800727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TotalTime>
  <Words>974</Words>
  <Application>Microsoft Office PowerPoint</Application>
  <PresentationFormat>On-screen Show (4:3)</PresentationFormat>
  <Paragraphs>165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Revise Lecture 24</vt:lpstr>
      <vt:lpstr>Managing Cash flow Shortages</vt:lpstr>
      <vt:lpstr>Managing Cash flow Shortages</vt:lpstr>
      <vt:lpstr>Managing Cash flow Shortages</vt:lpstr>
      <vt:lpstr>Managing Cash flow Shortages</vt:lpstr>
      <vt:lpstr>How to manage stock?</vt:lpstr>
      <vt:lpstr>Just in time - JIT</vt:lpstr>
      <vt:lpstr>Just in time - JIT</vt:lpstr>
      <vt:lpstr>Just in time - JIT</vt:lpstr>
      <vt:lpstr>Just in time - JIT</vt:lpstr>
      <vt:lpstr>Just in time - JIT</vt:lpstr>
      <vt:lpstr>Just in time - JIT</vt:lpstr>
      <vt:lpstr>Accounts Receivables</vt:lpstr>
      <vt:lpstr>Accounts Receivables</vt:lpstr>
      <vt:lpstr>Accounts Receivables</vt:lpstr>
      <vt:lpstr>4 key areas of AR (Debtors)</vt:lpstr>
      <vt:lpstr>4 key areas of AR (Debtors)</vt:lpstr>
      <vt:lpstr>4 key areas of AR (Debtors)</vt:lpstr>
      <vt:lpstr>4 key areas of AR (Debtors)</vt:lpstr>
      <vt:lpstr>4 key areas of AR (Debtors)</vt:lpstr>
      <vt:lpstr>4 key areas of AR (Debtors)</vt:lpstr>
      <vt:lpstr>Factoring</vt:lpstr>
      <vt:lpstr>Factoring</vt:lpstr>
      <vt:lpstr>Factoring</vt:lpstr>
      <vt:lpstr>Factoring</vt:lpstr>
      <vt:lpstr>Factoring</vt:lpstr>
      <vt:lpstr>Factoring</vt:lpstr>
      <vt:lpstr>Factoring</vt:lpstr>
      <vt:lpstr>Factoring</vt:lpstr>
      <vt:lpstr>Factoring</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24</dc:title>
  <dc:creator>MyUserName</dc:creator>
  <cp:lastModifiedBy>NTS</cp:lastModifiedBy>
  <cp:revision>14</cp:revision>
  <dcterms:created xsi:type="dcterms:W3CDTF">2013-06-01T04:47:16Z</dcterms:created>
  <dcterms:modified xsi:type="dcterms:W3CDTF">2013-06-01T11:31:14Z</dcterms:modified>
</cp:coreProperties>
</file>