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36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818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9803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584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412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339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1104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9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027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479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5057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664AB-1A0E-42A5-A099-2FE3CE55D697}" type="datetimeFigureOut">
              <a:rPr lang="en-GB" smtClean="0"/>
              <a:pPr/>
              <a:t>29/05/2013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62956-BD8E-4A73-9F76-DC8D214CCBE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183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Revise Lecture 23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2750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 Lecture 23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b="1" u="sng" dirty="0"/>
              <a:t>Reasons for holding cash</a:t>
            </a:r>
          </a:p>
          <a:p>
            <a:pPr marL="0" indent="0">
              <a:buNone/>
            </a:pPr>
            <a:r>
              <a:rPr lang="en-GB" dirty="0"/>
              <a:t>Business need to keep a certain amount readily available. The reasons include;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Transaction motive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Finance motive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Precautionary motive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Investment motive</a:t>
            </a:r>
          </a:p>
        </p:txBody>
      </p:sp>
    </p:spTree>
    <p:extLst>
      <p:ext uri="{BB962C8B-B14F-4D97-AF65-F5344CB8AC3E}">
        <p14:creationId xmlns:p14="http://schemas.microsoft.com/office/powerpoint/2010/main" xmlns="" val="365513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 Lecture 23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There are two mathematical models that you need to be aware of: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Baumol’s</a:t>
            </a:r>
            <a:r>
              <a:rPr lang="en-GB" dirty="0"/>
              <a:t> model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Miller-Orr’s model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7807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Surpluses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Most companies would want to avoid risk on short-term cash surpluses that are invested because the funds will be needed in the near future. Desirable investments would generally be low risk and liquid.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341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Surpluses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These could include:</a:t>
            </a:r>
          </a:p>
          <a:p>
            <a:r>
              <a:rPr lang="en-GB" b="1" dirty="0" smtClean="0"/>
              <a:t>Treasury bills: </a:t>
            </a:r>
            <a:r>
              <a:rPr lang="en-GB" dirty="0" smtClean="0"/>
              <a:t>Short-term government IOUs, can be sold when needed</a:t>
            </a:r>
          </a:p>
          <a:p>
            <a:endParaRPr lang="en-GB" dirty="0"/>
          </a:p>
          <a:p>
            <a:r>
              <a:rPr lang="en-GB" b="1" dirty="0" smtClean="0"/>
              <a:t>Term deposits: </a:t>
            </a:r>
            <a:r>
              <a:rPr lang="en-GB" dirty="0" smtClean="0"/>
              <a:t>Fixed period deposits</a:t>
            </a:r>
          </a:p>
          <a:p>
            <a:endParaRPr lang="en-GB" dirty="0"/>
          </a:p>
          <a:p>
            <a:r>
              <a:rPr lang="en-GB" b="1" dirty="0" smtClean="0"/>
              <a:t>Certificates of deposits: </a:t>
            </a:r>
            <a:r>
              <a:rPr lang="en-GB" dirty="0" smtClean="0"/>
              <a:t>Issued by banks, entitle the holder to interest + principal, can be sold when needed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4976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Surpluses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Commercial paper: </a:t>
            </a:r>
            <a:r>
              <a:rPr lang="en-GB" dirty="0" smtClean="0"/>
              <a:t>Short-term IOU issued by companies, unsecured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Long term cash surpluses may be used to fund: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Investments: new projects or acquisitions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Financing: Repay debt, buy back shares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Dividends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862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Shortages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</a:t>
            </a:r>
            <a:r>
              <a:rPr lang="en-GB" b="1" u="sng" dirty="0" smtClean="0"/>
              <a:t>Working capital funding policy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Cash shortages can be funded by either long-term finance or short-term borrowings.</a:t>
            </a:r>
          </a:p>
          <a:p>
            <a:pPr marL="0" indent="0">
              <a:buNone/>
            </a:pPr>
            <a:r>
              <a:rPr lang="en-GB" dirty="0" smtClean="0"/>
              <a:t>                          </a:t>
            </a:r>
          </a:p>
          <a:p>
            <a:pPr marL="0" indent="0">
              <a:buNone/>
            </a:pPr>
            <a:r>
              <a:rPr lang="en-GB" b="1" dirty="0"/>
              <a:t> </a:t>
            </a:r>
            <a:r>
              <a:rPr lang="en-GB" b="1" dirty="0" smtClean="0"/>
              <a:t>                         </a:t>
            </a:r>
            <a:r>
              <a:rPr lang="en-GB" b="1" u="sng" dirty="0" smtClean="0"/>
              <a:t>3 types of assets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Non-current (fixed)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Permanent current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Fluctuating current assets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695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Shortages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GB" dirty="0" smtClean="0"/>
              <a:t>Non-current (fixed) assets: Long-term assets e.g. building, machinery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2. Permanent current assets: Required to meet long-term minimum needs and sustain normal trading activity. e.g. stock, average level of accounts receivable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3. Fluctuating current assets</a:t>
            </a:r>
          </a:p>
          <a:p>
            <a:pPr marL="0" indent="0">
              <a:buNone/>
            </a:pPr>
            <a:r>
              <a:rPr lang="en-GB" dirty="0" smtClean="0"/>
              <a:t>Vary according to normal business activity. E.g. due to seasonal variations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980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Shortages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</a:t>
            </a:r>
            <a:r>
              <a:rPr lang="en-GB" b="1" u="sng" dirty="0" smtClean="0"/>
              <a:t>3 Approaches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Moderate approach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Conservative approach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Aggressive approach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388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Shortages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Moderate approach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Long-term funds finance permanent assets. Short-term funds finance non-permanent assets. Maturity of the funds matches the maturity of the assets. A balance between risk &amp; return can be achieved by a moderate approach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8458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Shortages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</a:t>
            </a:r>
            <a:r>
              <a:rPr lang="en-GB" b="1" u="sng" dirty="0" smtClean="0"/>
              <a:t>Conservative approach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Less risky &amp; less profitable than moderate policy. Fixed, permanent current assets, partly fluctuating assets financed by long-term funding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7003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Cash flow Shortages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Aggressive approach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Increased risk of liquidity &amp; cash flow problem. Some current assets and all fluctuating current assets financed by short-term sources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637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approach is better?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As a general rule, assets yield profits over a long period of time should be financed by long-term funds. This is an application of the matching principle. (Moderate approach). </a:t>
            </a:r>
          </a:p>
          <a:p>
            <a:endParaRPr lang="en-GB" dirty="0" smtClean="0"/>
          </a:p>
          <a:p>
            <a:r>
              <a:rPr lang="en-GB" dirty="0" smtClean="0"/>
              <a:t>In moderate approach normally short-term assets partly with short-term funding and partly with long-term funding.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6997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approach is better?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likelihood of a company adopting an aggressive approach depends on: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Management attitude to risk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Strength of relationship with the bank providing an overdraft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Ability to raise long-term finance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618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role of Treasury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Treasury management is concerned with liquidity and covers the activities: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Banking and exchange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Cash and currency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Investment in short-term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Risk and insurance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Raising finance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8314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Treasury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company must choose between having its treasury management: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Centralized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Decentralized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5993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Treasury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</a:t>
            </a:r>
            <a:r>
              <a:rPr lang="en-GB" b="1" u="sng" dirty="0" smtClean="0"/>
              <a:t>Advantages of Centralized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Avoid duplication of skills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Can borrow / invest in bulk (better rates given)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Better exchange rate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Potential to net off and therefore reduce to be borrowed and hence charged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3959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Treasury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</a:t>
            </a:r>
            <a:r>
              <a:rPr lang="en-GB" b="1" u="sng" dirty="0" smtClean="0"/>
              <a:t>Advantages of Decentralized</a:t>
            </a:r>
          </a:p>
          <a:p>
            <a:endParaRPr lang="en-GB" dirty="0"/>
          </a:p>
          <a:p>
            <a:r>
              <a:rPr lang="en-GB" dirty="0" smtClean="0"/>
              <a:t>Greater autonomy leads to greater motivation.</a:t>
            </a:r>
          </a:p>
          <a:p>
            <a:r>
              <a:rPr lang="en-GB" dirty="0" smtClean="0"/>
              <a:t>Individual companies will manage their cash balances more attentively if they are responsible for them, rather than simply remitting them up to head office.</a:t>
            </a:r>
          </a:p>
          <a:p>
            <a:r>
              <a:rPr lang="en-GB" dirty="0" smtClean="0"/>
              <a:t>Local operating units have a better feel for local conditions than head office and can respond quickly to local development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407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Stock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sz="4800" dirty="0" smtClean="0"/>
              <a:t>How to manage stock?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xmlns="" val="113056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manage stock?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Stock (Inventory) management has traditionally been about minimising the total cost of stock without running the risk of stock-outs.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3263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manage stock?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Different models can be used for stock management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ABC model / system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Economic order quantity model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JIT (just-in-time)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019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ABC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stock days ratio gives an overview of a company’s overall inventory position and is a useful method of monitoring a company’s overall stock position.</a:t>
            </a:r>
          </a:p>
          <a:p>
            <a:r>
              <a:rPr lang="en-GB" dirty="0" smtClean="0"/>
              <a:t>But major companies may well have thousands of items in stock and will want to calculate how much stock to hold of each individual item.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2485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ABC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A simple stock classification system called an ABC system is often used to achieve this:</a:t>
            </a:r>
          </a:p>
          <a:p>
            <a:endParaRPr lang="en-GB" dirty="0"/>
          </a:p>
          <a:p>
            <a:r>
              <a:rPr lang="en-GB" dirty="0" smtClean="0"/>
              <a:t>A = High value stock items, requiring careful stock control using sophisticated methods such as EOQ </a:t>
            </a:r>
          </a:p>
          <a:p>
            <a:endParaRPr lang="en-GB" dirty="0"/>
          </a:p>
          <a:p>
            <a:r>
              <a:rPr lang="en-GB" dirty="0" smtClean="0"/>
              <a:t>B = Medium value stock items, as above but with less frequent review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527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ABC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r>
              <a:rPr lang="en-GB" dirty="0" smtClean="0"/>
              <a:t>C = Low value stock items, aim to keep a continuous availability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540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Economic order quantity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level of inventory that minimises costs can be established by the economic order quantity model. </a:t>
            </a:r>
          </a:p>
          <a:p>
            <a:r>
              <a:rPr lang="en-GB" dirty="0" smtClean="0"/>
              <a:t>This model analyses how to minimises the total stock related costs of a company</a:t>
            </a:r>
          </a:p>
          <a:p>
            <a:endParaRPr lang="en-GB" dirty="0"/>
          </a:p>
          <a:p>
            <a:r>
              <a:rPr lang="en-GB" dirty="0" smtClean="0"/>
              <a:t>For businesses that do not use JIT, there is an optimum order quantity for inventory items, known as the EOQ.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0024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aim of the EOQ model is to minimise the total cost of holding and ordering inventory.</a:t>
            </a:r>
          </a:p>
          <a:p>
            <a:endParaRPr lang="en-GB" dirty="0"/>
          </a:p>
          <a:p>
            <a:r>
              <a:rPr lang="en-GB" dirty="0" smtClean="0"/>
              <a:t>When the re-order quantity chosen minimises the total cost of holding and ordering, it is known as the EOQ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319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model analyses how to minimise the total stock related costs of a company. Stock related costs are:</a:t>
            </a:r>
          </a:p>
          <a:p>
            <a:pPr marL="0" indent="0">
              <a:buNone/>
            </a:pPr>
            <a:r>
              <a:rPr lang="en-GB" b="1" u="sng" dirty="0" smtClean="0"/>
              <a:t>Holding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Warehouse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Insurance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Obsolete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Opportunity cost of capital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387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u="sng" dirty="0" smtClean="0"/>
              <a:t>Ordering Costs:</a:t>
            </a:r>
            <a:r>
              <a:rPr lang="en-GB" dirty="0" smtClean="0"/>
              <a:t>    Admin &amp; delivery costs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2634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EOQ formula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13243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 smtClean="0"/>
              <a:t>Example:</a:t>
            </a:r>
          </a:p>
          <a:p>
            <a:r>
              <a:rPr lang="en-GB" dirty="0" smtClean="0"/>
              <a:t>Demand is 150 units per month</a:t>
            </a:r>
          </a:p>
          <a:p>
            <a:r>
              <a:rPr lang="en-GB" dirty="0" smtClean="0"/>
              <a:t>Purchase cost per unit Rs25</a:t>
            </a:r>
          </a:p>
          <a:p>
            <a:r>
              <a:rPr lang="en-GB" dirty="0" smtClean="0"/>
              <a:t>Fixed order cost Rs32</a:t>
            </a:r>
          </a:p>
          <a:p>
            <a:r>
              <a:rPr lang="en-GB" dirty="0" smtClean="0"/>
              <a:t>Holding cost 18% p.a.</a:t>
            </a:r>
          </a:p>
          <a:p>
            <a:pPr marL="0" indent="0">
              <a:buNone/>
            </a:pPr>
            <a:r>
              <a:rPr lang="en-GB" b="1" u="sng" dirty="0" smtClean="0"/>
              <a:t>Required:</a:t>
            </a:r>
          </a:p>
          <a:p>
            <a:r>
              <a:rPr lang="en-GB" dirty="0" err="1" smtClean="0"/>
              <a:t>Calaculate</a:t>
            </a:r>
            <a:r>
              <a:rPr lang="en-GB" dirty="0" smtClean="0"/>
              <a:t> the economic order quantity - EOQ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0705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1124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smtClean="0"/>
              <a:t>Assumptions: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Demand and </a:t>
            </a:r>
            <a:r>
              <a:rPr lang="en-GB" b="1" dirty="0" smtClean="0"/>
              <a:t>lead time </a:t>
            </a:r>
            <a:r>
              <a:rPr lang="en-GB" dirty="0" smtClean="0"/>
              <a:t>are constant and known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Purchase price is constant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 </a:t>
            </a:r>
            <a:r>
              <a:rPr lang="en-GB" b="1" dirty="0" smtClean="0"/>
              <a:t>buffer inventory </a:t>
            </a:r>
            <a:r>
              <a:rPr lang="en-GB" dirty="0" smtClean="0"/>
              <a:t>held (not needed)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8330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b="1" u="sng" dirty="0" smtClean="0"/>
              <a:t>Lead time: </a:t>
            </a:r>
            <a:r>
              <a:rPr lang="en-GB" dirty="0" smtClean="0"/>
              <a:t>The lag (time) between when an order is placed and the item is delivered</a:t>
            </a:r>
          </a:p>
          <a:p>
            <a:endParaRPr lang="en-GB" dirty="0"/>
          </a:p>
          <a:p>
            <a:r>
              <a:rPr lang="en-GB" b="1" u="sng" dirty="0" smtClean="0"/>
              <a:t>Buffer stock : </a:t>
            </a:r>
            <a:r>
              <a:rPr lang="en-GB" dirty="0" smtClean="0"/>
              <a:t>The basic level of stock kept for emergencies. A buffer is required because both demand and lead time will fluctuate and predictions can only be based on best estimates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097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Economic order quantity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EOQ </a:t>
            </a:r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GB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odel drawbacks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Assumes 0 lead times, and </a:t>
            </a:r>
            <a:r>
              <a:rPr lang="en-GB" dirty="0"/>
              <a:t>0</a:t>
            </a:r>
            <a:r>
              <a:rPr lang="en-GB" dirty="0" smtClean="0"/>
              <a:t> bulk purchase discounts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Ignores the possibility of supplier shortages or price rise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Ignores fluctuations in demand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Ignores the benefit of holding stock to customers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2889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1119</Words>
  <Application>Microsoft Office PowerPoint</Application>
  <PresentationFormat>On-screen Show (4:3)</PresentationFormat>
  <Paragraphs>183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Revise Lecture 23</vt:lpstr>
      <vt:lpstr>Revise Lecture 23</vt:lpstr>
      <vt:lpstr>Revise Lecture 23</vt:lpstr>
      <vt:lpstr>Managing Cash flow Surpluses</vt:lpstr>
      <vt:lpstr>Managing Cash flow Surpluses</vt:lpstr>
      <vt:lpstr>Managing Cash flow Surpluses</vt:lpstr>
      <vt:lpstr>Managing Cash flow Shortages</vt:lpstr>
      <vt:lpstr>Managing Cash flow Shortages</vt:lpstr>
      <vt:lpstr>Managing Cash flow Shortages</vt:lpstr>
      <vt:lpstr>Managing Cash flow Shortages</vt:lpstr>
      <vt:lpstr>Managing Cash flow Shortages</vt:lpstr>
      <vt:lpstr>Managing Cash flow Shortages</vt:lpstr>
      <vt:lpstr>Which approach is better?</vt:lpstr>
      <vt:lpstr>Which approach is better?</vt:lpstr>
      <vt:lpstr>The role of Treasury Management</vt:lpstr>
      <vt:lpstr>The role of Treasury Management</vt:lpstr>
      <vt:lpstr>The role of Treasury Management</vt:lpstr>
      <vt:lpstr>The role of Treasury Management</vt:lpstr>
      <vt:lpstr>Stock</vt:lpstr>
      <vt:lpstr>How to manage stock?</vt:lpstr>
      <vt:lpstr>How to manage stock?</vt:lpstr>
      <vt:lpstr>ABC model</vt:lpstr>
      <vt:lpstr>ABC model</vt:lpstr>
      <vt:lpstr>ABC model</vt:lpstr>
      <vt:lpstr>Economic order quantity model</vt:lpstr>
      <vt:lpstr>Economic order quantity model</vt:lpstr>
      <vt:lpstr>Economic order quantity model</vt:lpstr>
      <vt:lpstr>Economic order quantity model</vt:lpstr>
      <vt:lpstr>Economic order quantity model</vt:lpstr>
      <vt:lpstr>Economic order quantity model</vt:lpstr>
      <vt:lpstr>Solution</vt:lpstr>
      <vt:lpstr>Economic order quantity model</vt:lpstr>
      <vt:lpstr>Economic order quantity model</vt:lpstr>
      <vt:lpstr>Economic order quantity model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23</dc:title>
  <dc:creator>MyUserName</dc:creator>
  <cp:lastModifiedBy>vcomsats</cp:lastModifiedBy>
  <cp:revision>11</cp:revision>
  <dcterms:created xsi:type="dcterms:W3CDTF">2013-05-27T00:42:07Z</dcterms:created>
  <dcterms:modified xsi:type="dcterms:W3CDTF">2013-05-29T07:20:13Z</dcterms:modified>
</cp:coreProperties>
</file>