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0" r:id="rId4"/>
    <p:sldId id="281" r:id="rId5"/>
    <p:sldId id="282" r:id="rId6"/>
    <p:sldId id="284" r:id="rId7"/>
    <p:sldId id="257" r:id="rId8"/>
    <p:sldId id="258" r:id="rId9"/>
    <p:sldId id="259" r:id="rId10"/>
    <p:sldId id="260" r:id="rId11"/>
    <p:sldId id="261" r:id="rId12"/>
    <p:sldId id="262" r:id="rId13"/>
    <p:sldId id="263" r:id="rId14"/>
    <p:sldId id="264" r:id="rId15"/>
    <p:sldId id="265" r:id="rId16"/>
    <p:sldId id="266" r:id="rId17"/>
    <p:sldId id="267" r:id="rId18"/>
    <p:sldId id="279" r:id="rId19"/>
    <p:sldId id="269" r:id="rId20"/>
    <p:sldId id="270" r:id="rId21"/>
    <p:sldId id="268" r:id="rId22"/>
    <p:sldId id="271" r:id="rId23"/>
    <p:sldId id="272" r:id="rId24"/>
    <p:sldId id="273" r:id="rId25"/>
    <p:sldId id="274" r:id="rId26"/>
    <p:sldId id="275" r:id="rId27"/>
    <p:sldId id="276" r:id="rId28"/>
    <p:sldId id="277" r:id="rId29"/>
    <p:sldId id="27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3623587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655300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1094789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3068858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15412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335546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3318926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1618197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3185761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121830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A71FCB-DA66-4A1F-BF71-D6406C80C82B}" type="datetimeFigureOut">
              <a:rPr lang="en-GB" smtClean="0"/>
              <a:pPr/>
              <a:t>29/05/2013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3730861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71FCB-DA66-4A1F-BF71-D6406C80C82B}" type="datetimeFigureOut">
              <a:rPr lang="en-GB" smtClean="0"/>
              <a:pPr/>
              <a:t>29/05/2013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4EE61D-1BC4-4FA6-B9A0-5C3EEC679AF1}" type="slidenum">
              <a:rPr lang="en-GB" smtClean="0"/>
              <a:pPr/>
              <a:t>‹#›</a:t>
            </a:fld>
            <a:endParaRPr lang="en-GB" dirty="0"/>
          </a:p>
        </p:txBody>
      </p:sp>
    </p:spTree>
    <p:extLst>
      <p:ext uri="{BB962C8B-B14F-4D97-AF65-F5344CB8AC3E}">
        <p14:creationId xmlns:p14="http://schemas.microsoft.com/office/powerpoint/2010/main" xmlns="" val="1047999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22</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4184172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Revise Lecture 22</a:t>
            </a:r>
            <a:endParaRPr lang="en-GB" dirty="0"/>
          </a:p>
        </p:txBody>
      </p:sp>
      <p:sp>
        <p:nvSpPr>
          <p:cNvPr id="3" name="Content Placeholder 2"/>
          <p:cNvSpPr>
            <a:spLocks noGrp="1"/>
          </p:cNvSpPr>
          <p:nvPr>
            <p:ph idx="1"/>
          </p:nvPr>
        </p:nvSpPr>
        <p:spPr/>
        <p:txBody>
          <a:bodyPr/>
          <a:lstStyle/>
          <a:p>
            <a:r>
              <a:rPr lang="en-GB" dirty="0" smtClean="0"/>
              <a:t>Objectives of working capital?</a:t>
            </a:r>
          </a:p>
          <a:p>
            <a:endParaRPr lang="en-GB" dirty="0" smtClean="0"/>
          </a:p>
          <a:p>
            <a:r>
              <a:rPr lang="en-GB" dirty="0" smtClean="0"/>
              <a:t>Cash operating cycle?</a:t>
            </a:r>
          </a:p>
          <a:p>
            <a:endParaRPr lang="en-GB" dirty="0" smtClean="0"/>
          </a:p>
          <a:p>
            <a:r>
              <a:rPr lang="en-GB" dirty="0" smtClean="0"/>
              <a:t>Overtrading?</a:t>
            </a:r>
          </a:p>
          <a:p>
            <a:pPr marL="0" indent="0">
              <a:buNone/>
            </a:pPr>
            <a:endParaRPr lang="en-GB" dirty="0"/>
          </a:p>
          <a:p>
            <a:endParaRPr lang="en-GB" dirty="0" smtClean="0"/>
          </a:p>
          <a:p>
            <a:endParaRPr lang="en-GB" dirty="0"/>
          </a:p>
          <a:p>
            <a:endParaRPr lang="en-GB" dirty="0" smtClean="0"/>
          </a:p>
          <a:p>
            <a:endParaRPr lang="en-GB" dirty="0"/>
          </a:p>
        </p:txBody>
      </p:sp>
    </p:spTree>
    <p:extLst>
      <p:ext uri="{BB962C8B-B14F-4D97-AF65-F5344CB8AC3E}">
        <p14:creationId xmlns:p14="http://schemas.microsoft.com/office/powerpoint/2010/main" xmlns="" val="2784573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Objectives of WC Management</a:t>
            </a:r>
          </a:p>
        </p:txBody>
      </p:sp>
      <p:sp>
        <p:nvSpPr>
          <p:cNvPr id="3" name="Content Placeholder 2"/>
          <p:cNvSpPr>
            <a:spLocks noGrp="1"/>
          </p:cNvSpPr>
          <p:nvPr>
            <p:ph idx="1"/>
          </p:nvPr>
        </p:nvSpPr>
        <p:spPr/>
        <p:txBody>
          <a:bodyPr/>
          <a:lstStyle/>
          <a:p>
            <a:pPr marL="0" indent="0">
              <a:buNone/>
            </a:pPr>
            <a:r>
              <a:rPr lang="en-GB" dirty="0"/>
              <a:t>The two main objectives of working capital management are:</a:t>
            </a:r>
          </a:p>
          <a:p>
            <a:pPr marL="0" indent="0">
              <a:buNone/>
            </a:pPr>
            <a:endParaRPr lang="en-GB" dirty="0"/>
          </a:p>
          <a:p>
            <a:pPr marL="514350" indent="-514350">
              <a:buFont typeface="+mj-lt"/>
              <a:buAutoNum type="arabicPeriod"/>
            </a:pPr>
            <a:r>
              <a:rPr lang="en-GB" dirty="0"/>
              <a:t>To increase the profits of a business</a:t>
            </a:r>
          </a:p>
          <a:p>
            <a:pPr marL="514350" indent="-514350">
              <a:buFont typeface="+mj-lt"/>
              <a:buAutoNum type="arabicPeriod"/>
            </a:pPr>
            <a:endParaRPr lang="en-GB" dirty="0"/>
          </a:p>
          <a:p>
            <a:pPr marL="514350" indent="-514350">
              <a:buFont typeface="+mj-lt"/>
              <a:buAutoNum type="arabicPeriod"/>
            </a:pPr>
            <a:r>
              <a:rPr lang="en-GB" dirty="0"/>
              <a:t>To provide sufficient liquidity to meet short term obligations as they fall due</a:t>
            </a:r>
          </a:p>
          <a:p>
            <a:endParaRPr lang="en-GB" dirty="0"/>
          </a:p>
        </p:txBody>
      </p:sp>
    </p:spTree>
    <p:extLst>
      <p:ext uri="{BB962C8B-B14F-4D97-AF65-F5344CB8AC3E}">
        <p14:creationId xmlns:p14="http://schemas.microsoft.com/office/powerpoint/2010/main" xmlns="" val="330339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Cash Operating Cycle</a:t>
            </a:r>
          </a:p>
        </p:txBody>
      </p:sp>
      <p:sp>
        <p:nvSpPr>
          <p:cNvPr id="3" name="Content Placeholder 2"/>
          <p:cNvSpPr>
            <a:spLocks noGrp="1"/>
          </p:cNvSpPr>
          <p:nvPr>
            <p:ph idx="1"/>
          </p:nvPr>
        </p:nvSpPr>
        <p:spPr/>
        <p:txBody>
          <a:bodyPr>
            <a:normAutofit fontScale="92500"/>
          </a:bodyPr>
          <a:lstStyle/>
          <a:p>
            <a:r>
              <a:rPr lang="en-GB" dirty="0"/>
              <a:t>The cash operating cycle also known as the working capital cycle is the period of the time between the outflow of cash to pay for raw material and the inflow of cash from customers.</a:t>
            </a:r>
          </a:p>
          <a:p>
            <a:r>
              <a:rPr lang="en-GB" dirty="0"/>
              <a:t>The cash operating cycle can be used to determine the amount of cash needed at any sales level and to identify the possibility of a cash short fall if sales rise too rapidly using the sales / net working capital ratio</a:t>
            </a:r>
          </a:p>
          <a:p>
            <a:endParaRPr lang="en-GB" dirty="0"/>
          </a:p>
        </p:txBody>
      </p:sp>
    </p:spTree>
    <p:extLst>
      <p:ext uri="{BB962C8B-B14F-4D97-AF65-F5344CB8AC3E}">
        <p14:creationId xmlns:p14="http://schemas.microsoft.com/office/powerpoint/2010/main" xmlns="" val="3871247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Overtrading</a:t>
            </a:r>
          </a:p>
        </p:txBody>
      </p:sp>
      <p:sp>
        <p:nvSpPr>
          <p:cNvPr id="3" name="Content Placeholder 2"/>
          <p:cNvSpPr>
            <a:spLocks noGrp="1"/>
          </p:cNvSpPr>
          <p:nvPr>
            <p:ph idx="1"/>
          </p:nvPr>
        </p:nvSpPr>
        <p:spPr/>
        <p:txBody>
          <a:bodyPr/>
          <a:lstStyle/>
          <a:p>
            <a:r>
              <a:rPr lang="en-GB" dirty="0"/>
              <a:t>If a business fails to plan how to supply its forecast level of cash flow need, it will be in danger of overtrading.</a:t>
            </a:r>
          </a:p>
          <a:p>
            <a:endParaRPr lang="en-GB" dirty="0"/>
          </a:p>
          <a:p>
            <a:r>
              <a:rPr lang="en-GB" dirty="0"/>
              <a:t>Overtrading is where a business has inadequate cash to support its level of sales.</a:t>
            </a:r>
          </a:p>
          <a:p>
            <a:endParaRPr lang="en-GB" dirty="0"/>
          </a:p>
        </p:txBody>
      </p:sp>
    </p:spTree>
    <p:extLst>
      <p:ext uri="{BB962C8B-B14F-4D97-AF65-F5344CB8AC3E}">
        <p14:creationId xmlns:p14="http://schemas.microsoft.com/office/powerpoint/2010/main" xmlns="" val="2282145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8000" b="1" dirty="0" smtClean="0"/>
              <a:t>Cash</a:t>
            </a:r>
            <a:endParaRPr lang="en-GB" sz="8000" b="1" dirty="0"/>
          </a:p>
        </p:txBody>
      </p:sp>
      <p:sp>
        <p:nvSpPr>
          <p:cNvPr id="3" name="Content Placeholder 2"/>
          <p:cNvSpPr>
            <a:spLocks noGrp="1"/>
          </p:cNvSpPr>
          <p:nvPr>
            <p:ph idx="1"/>
          </p:nvPr>
        </p:nvSpPr>
        <p:spPr/>
        <p:txBody>
          <a:bodyPr/>
          <a:lstStyle/>
          <a:p>
            <a:endParaRPr lang="en-GB" dirty="0" smtClean="0"/>
          </a:p>
          <a:p>
            <a:endParaRPr lang="en-GB" dirty="0"/>
          </a:p>
          <a:p>
            <a:r>
              <a:rPr lang="en-GB" sz="5400" b="1" dirty="0" smtClean="0"/>
              <a:t>The Management of cash?</a:t>
            </a:r>
            <a:endParaRPr lang="en-GB" sz="5400" b="1" dirty="0"/>
          </a:p>
        </p:txBody>
      </p:sp>
    </p:spTree>
    <p:extLst>
      <p:ext uri="{BB962C8B-B14F-4D97-AF65-F5344CB8AC3E}">
        <p14:creationId xmlns:p14="http://schemas.microsoft.com/office/powerpoint/2010/main" xmlns="" val="3227405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Management of Cash</a:t>
            </a:r>
            <a:endParaRPr lang="en-GB" dirty="0"/>
          </a:p>
        </p:txBody>
      </p:sp>
      <p:sp>
        <p:nvSpPr>
          <p:cNvPr id="3" name="Content Placeholder 2"/>
          <p:cNvSpPr>
            <a:spLocks noGrp="1"/>
          </p:cNvSpPr>
          <p:nvPr>
            <p:ph idx="1"/>
          </p:nvPr>
        </p:nvSpPr>
        <p:spPr/>
        <p:txBody>
          <a:bodyPr>
            <a:normAutofit lnSpcReduction="10000"/>
          </a:bodyPr>
          <a:lstStyle/>
          <a:p>
            <a:r>
              <a:rPr lang="en-GB" dirty="0" smtClean="0"/>
              <a:t>As business grows, its working capital funding needs to also grow. A key question for a treasury department is how to fund this working capital growth.</a:t>
            </a:r>
          </a:p>
          <a:p>
            <a:r>
              <a:rPr lang="en-GB" dirty="0" smtClean="0"/>
              <a:t>This is complicated by the fact that some current assets are permanent e.g. a certain amount of stock and debtors are always present and some are fluctuating due to seasonal fluctuation in business</a:t>
            </a:r>
            <a:endParaRPr lang="en-GB" dirty="0"/>
          </a:p>
        </p:txBody>
      </p:sp>
    </p:spTree>
    <p:extLst>
      <p:ext uri="{BB962C8B-B14F-4D97-AF65-F5344CB8AC3E}">
        <p14:creationId xmlns:p14="http://schemas.microsoft.com/office/powerpoint/2010/main" xmlns="" val="1483030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Management of Cash</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Reasons for holding cash</a:t>
            </a:r>
          </a:p>
          <a:p>
            <a:pPr marL="0" indent="0">
              <a:buNone/>
            </a:pPr>
            <a:r>
              <a:rPr lang="en-GB" dirty="0" smtClean="0"/>
              <a:t>Business need to keep a certain amount readily available. The reasons include;</a:t>
            </a:r>
          </a:p>
          <a:p>
            <a:pPr marL="514350" indent="-514350">
              <a:buFont typeface="+mj-lt"/>
              <a:buAutoNum type="arabicPeriod"/>
            </a:pPr>
            <a:r>
              <a:rPr lang="en-GB" dirty="0" smtClean="0"/>
              <a:t>Transaction motive</a:t>
            </a:r>
          </a:p>
          <a:p>
            <a:pPr marL="514350" indent="-514350">
              <a:buFont typeface="+mj-lt"/>
              <a:buAutoNum type="arabicPeriod"/>
            </a:pPr>
            <a:r>
              <a:rPr lang="en-GB" dirty="0" smtClean="0"/>
              <a:t>Finance motive</a:t>
            </a:r>
          </a:p>
          <a:p>
            <a:pPr marL="514350" indent="-514350">
              <a:buFont typeface="+mj-lt"/>
              <a:buAutoNum type="arabicPeriod"/>
            </a:pPr>
            <a:r>
              <a:rPr lang="en-GB" dirty="0" smtClean="0"/>
              <a:t>Precautionary motive</a:t>
            </a:r>
          </a:p>
          <a:p>
            <a:pPr marL="514350" indent="-514350">
              <a:buFont typeface="+mj-lt"/>
              <a:buAutoNum type="arabicPeriod"/>
            </a:pPr>
            <a:r>
              <a:rPr lang="en-GB" dirty="0" smtClean="0"/>
              <a:t>Investment motive</a:t>
            </a:r>
            <a:endParaRPr lang="en-GB" dirty="0"/>
          </a:p>
        </p:txBody>
      </p:sp>
    </p:spTree>
    <p:extLst>
      <p:ext uri="{BB962C8B-B14F-4D97-AF65-F5344CB8AC3E}">
        <p14:creationId xmlns:p14="http://schemas.microsoft.com/office/powerpoint/2010/main" xmlns="" val="2699756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Management of Cash</a:t>
            </a:r>
            <a:endParaRPr lang="en-GB" dirty="0"/>
          </a:p>
        </p:txBody>
      </p:sp>
      <p:sp>
        <p:nvSpPr>
          <p:cNvPr id="3" name="Content Placeholder 2"/>
          <p:cNvSpPr>
            <a:spLocks noGrp="1"/>
          </p:cNvSpPr>
          <p:nvPr>
            <p:ph idx="1"/>
          </p:nvPr>
        </p:nvSpPr>
        <p:spPr/>
        <p:txBody>
          <a:bodyPr/>
          <a:lstStyle/>
          <a:p>
            <a:pPr marL="0" indent="0">
              <a:buNone/>
            </a:pPr>
            <a:r>
              <a:rPr lang="en-GB" b="1" u="sng" dirty="0" smtClean="0"/>
              <a:t>Transaction Motive</a:t>
            </a:r>
          </a:p>
          <a:p>
            <a:r>
              <a:rPr lang="en-GB" dirty="0" smtClean="0"/>
              <a:t>Cash required to cover day-to-day expenses, e.g. payroll, payment of suppliers </a:t>
            </a:r>
            <a:r>
              <a:rPr lang="en-GB" dirty="0" err="1" smtClean="0"/>
              <a:t>etc</a:t>
            </a:r>
            <a:endParaRPr lang="en-GB" dirty="0" smtClean="0"/>
          </a:p>
          <a:p>
            <a:endParaRPr lang="en-GB" dirty="0"/>
          </a:p>
          <a:p>
            <a:pPr marL="0" indent="0">
              <a:buNone/>
            </a:pPr>
            <a:r>
              <a:rPr lang="en-GB" b="1" u="sng" dirty="0" smtClean="0"/>
              <a:t>Finance Motive</a:t>
            </a:r>
          </a:p>
          <a:p>
            <a:r>
              <a:rPr lang="en-GB" dirty="0" smtClean="0"/>
              <a:t>Cash required to cover major items such as the repayment of loans and the purchase of non-current assets</a:t>
            </a:r>
            <a:endParaRPr lang="en-GB" dirty="0"/>
          </a:p>
        </p:txBody>
      </p:sp>
    </p:spTree>
    <p:extLst>
      <p:ext uri="{BB962C8B-B14F-4D97-AF65-F5344CB8AC3E}">
        <p14:creationId xmlns:p14="http://schemas.microsoft.com/office/powerpoint/2010/main" xmlns="" val="377702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Management of Cash</a:t>
            </a:r>
            <a:endParaRPr lang="en-GB" dirty="0"/>
          </a:p>
        </p:txBody>
      </p:sp>
      <p:sp>
        <p:nvSpPr>
          <p:cNvPr id="3" name="Content Placeholder 2"/>
          <p:cNvSpPr>
            <a:spLocks noGrp="1"/>
          </p:cNvSpPr>
          <p:nvPr>
            <p:ph idx="1"/>
          </p:nvPr>
        </p:nvSpPr>
        <p:spPr/>
        <p:txBody>
          <a:bodyPr/>
          <a:lstStyle/>
          <a:p>
            <a:pPr marL="0" indent="0">
              <a:buNone/>
            </a:pPr>
            <a:r>
              <a:rPr lang="en-GB" b="1" u="sng" dirty="0" smtClean="0"/>
              <a:t>Precautionary motive</a:t>
            </a:r>
          </a:p>
          <a:p>
            <a:r>
              <a:rPr lang="en-GB" dirty="0" smtClean="0"/>
              <a:t>Cash held to give a cushion against unplanned expenditure (the cash equivalent of buffer stock)</a:t>
            </a:r>
          </a:p>
          <a:p>
            <a:endParaRPr lang="en-GB" dirty="0"/>
          </a:p>
          <a:p>
            <a:pPr marL="0" indent="0">
              <a:buNone/>
            </a:pPr>
            <a:r>
              <a:rPr lang="en-GB" b="1" u="sng" dirty="0" smtClean="0"/>
              <a:t>Speculative motive</a:t>
            </a:r>
          </a:p>
          <a:p>
            <a:r>
              <a:rPr lang="en-GB" dirty="0" smtClean="0"/>
              <a:t>Cash kept available to take advantage of market investment opportunities</a:t>
            </a:r>
            <a:endParaRPr lang="en-GB" dirty="0"/>
          </a:p>
        </p:txBody>
      </p:sp>
    </p:spTree>
    <p:extLst>
      <p:ext uri="{BB962C8B-B14F-4D97-AF65-F5344CB8AC3E}">
        <p14:creationId xmlns:p14="http://schemas.microsoft.com/office/powerpoint/2010/main" xmlns="" val="1004386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Management of Cash</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Running out Cash</a:t>
            </a:r>
          </a:p>
          <a:p>
            <a:pPr marL="0" indent="0">
              <a:buNone/>
            </a:pPr>
            <a:r>
              <a:rPr lang="en-GB" dirty="0" smtClean="0"/>
              <a:t>The cost of running out of cash can have serious operational repercussions;</a:t>
            </a:r>
          </a:p>
          <a:p>
            <a:pPr marL="514350" indent="-514350">
              <a:buFont typeface="+mj-lt"/>
              <a:buAutoNum type="arabicPeriod"/>
            </a:pPr>
            <a:r>
              <a:rPr lang="en-GB" dirty="0" smtClean="0"/>
              <a:t>Settlement discounts for early payment are unavailable</a:t>
            </a:r>
          </a:p>
          <a:p>
            <a:pPr marL="514350" indent="-514350">
              <a:buFont typeface="+mj-lt"/>
              <a:buAutoNum type="arabicPeriod"/>
            </a:pPr>
            <a:r>
              <a:rPr lang="en-GB" dirty="0" smtClean="0"/>
              <a:t>Trade suppliers refuse to offer credit, charge higher prices or downgrade the priority with which orders are processed</a:t>
            </a:r>
          </a:p>
          <a:p>
            <a:pPr marL="514350" indent="-514350">
              <a:buFont typeface="+mj-lt"/>
              <a:buAutoNum type="arabicPeriod"/>
            </a:pPr>
            <a:r>
              <a:rPr lang="en-GB" dirty="0" smtClean="0"/>
              <a:t>If wages are not paid on time, industrial action may well result, damaging production in the short-term and relationships.</a:t>
            </a:r>
            <a:endParaRPr lang="en-GB" dirty="0"/>
          </a:p>
        </p:txBody>
      </p:sp>
    </p:spTree>
    <p:extLst>
      <p:ext uri="{BB962C8B-B14F-4D97-AF65-F5344CB8AC3E}">
        <p14:creationId xmlns:p14="http://schemas.microsoft.com/office/powerpoint/2010/main" xmlns="" val="2132453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Management of Cash</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Cash Forecasts and Cash Budgets</a:t>
            </a:r>
          </a:p>
          <a:p>
            <a:pPr marL="0" indent="0">
              <a:buNone/>
            </a:pPr>
            <a:r>
              <a:rPr lang="en-GB" b="1" dirty="0" smtClean="0"/>
              <a:t>Cash Forecasts</a:t>
            </a:r>
          </a:p>
          <a:p>
            <a:pPr marL="0" indent="0">
              <a:buNone/>
            </a:pPr>
            <a:r>
              <a:rPr lang="en-GB" dirty="0" smtClean="0"/>
              <a:t>A cash forecasts is an </a:t>
            </a:r>
            <a:r>
              <a:rPr lang="en-GB" b="1" dirty="0" smtClean="0"/>
              <a:t>estimate </a:t>
            </a:r>
            <a:r>
              <a:rPr lang="en-GB" dirty="0" smtClean="0"/>
              <a:t>of cash receipt and payments for a future period under existing conditions</a:t>
            </a:r>
          </a:p>
          <a:p>
            <a:pPr marL="0" indent="0">
              <a:buNone/>
            </a:pPr>
            <a:endParaRPr lang="en-GB" dirty="0"/>
          </a:p>
          <a:p>
            <a:pPr marL="0" indent="0">
              <a:buNone/>
            </a:pPr>
            <a:r>
              <a:rPr lang="en-GB" b="1" dirty="0" smtClean="0"/>
              <a:t>Cash Budgets</a:t>
            </a:r>
          </a:p>
          <a:p>
            <a:pPr marL="0" indent="0">
              <a:buNone/>
            </a:pPr>
            <a:r>
              <a:rPr lang="en-GB" dirty="0" smtClean="0"/>
              <a:t>A cash budget is </a:t>
            </a:r>
            <a:r>
              <a:rPr lang="en-GB" b="1" dirty="0" smtClean="0"/>
              <a:t>commitment</a:t>
            </a:r>
            <a:r>
              <a:rPr lang="en-GB" dirty="0" smtClean="0"/>
              <a:t> to a plan for cash receipts and payments for a future period.</a:t>
            </a:r>
            <a:endParaRPr lang="en-GB" dirty="0"/>
          </a:p>
        </p:txBody>
      </p:sp>
    </p:spTree>
    <p:extLst>
      <p:ext uri="{BB962C8B-B14F-4D97-AF65-F5344CB8AC3E}">
        <p14:creationId xmlns:p14="http://schemas.microsoft.com/office/powerpoint/2010/main" xmlns="" val="1513458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Management Models</a:t>
            </a:r>
            <a:endParaRPr lang="en-GB" dirty="0"/>
          </a:p>
        </p:txBody>
      </p:sp>
      <p:sp>
        <p:nvSpPr>
          <p:cNvPr id="3" name="Content Placeholder 2"/>
          <p:cNvSpPr>
            <a:spLocks noGrp="1"/>
          </p:cNvSpPr>
          <p:nvPr>
            <p:ph idx="1"/>
          </p:nvPr>
        </p:nvSpPr>
        <p:spPr/>
        <p:txBody>
          <a:bodyPr/>
          <a:lstStyle/>
          <a:p>
            <a:pPr marL="0" indent="0">
              <a:buNone/>
            </a:pPr>
            <a:r>
              <a:rPr lang="en-GB" dirty="0" smtClean="0"/>
              <a:t>Cash management models are aimed at minimizing the total costs associated with movements between;</a:t>
            </a:r>
          </a:p>
          <a:p>
            <a:pPr marL="0" indent="0">
              <a:buNone/>
            </a:pPr>
            <a:endParaRPr lang="en-GB" dirty="0" smtClean="0"/>
          </a:p>
          <a:p>
            <a:r>
              <a:rPr lang="en-GB" dirty="0" smtClean="0"/>
              <a:t>A current account (very liquid but not earning interest)</a:t>
            </a:r>
          </a:p>
          <a:p>
            <a:r>
              <a:rPr lang="en-GB" dirty="0" smtClean="0"/>
              <a:t>Short-term investments (less liquid but earning interest)</a:t>
            </a:r>
          </a:p>
          <a:p>
            <a:pPr marL="0" indent="0">
              <a:buNone/>
            </a:pPr>
            <a:endParaRPr lang="en-GB" dirty="0"/>
          </a:p>
        </p:txBody>
      </p:sp>
    </p:spTree>
    <p:extLst>
      <p:ext uri="{BB962C8B-B14F-4D97-AF65-F5344CB8AC3E}">
        <p14:creationId xmlns:p14="http://schemas.microsoft.com/office/powerpoint/2010/main" xmlns="" val="5330823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Management Models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Mathematical Models</a:t>
            </a:r>
          </a:p>
          <a:p>
            <a:pPr marL="0" indent="0">
              <a:buNone/>
            </a:pPr>
            <a:r>
              <a:rPr lang="en-GB" dirty="0" smtClean="0"/>
              <a:t>The models are devised to answer the questions;</a:t>
            </a:r>
          </a:p>
          <a:p>
            <a:endParaRPr lang="en-GB" dirty="0"/>
          </a:p>
          <a:p>
            <a:pPr marL="514350" indent="-514350">
              <a:buFont typeface="+mj-lt"/>
              <a:buAutoNum type="arabicPeriod"/>
            </a:pPr>
            <a:r>
              <a:rPr lang="en-GB" dirty="0" smtClean="0"/>
              <a:t>At what point should funds be moved?</a:t>
            </a:r>
          </a:p>
          <a:p>
            <a:pPr marL="514350" indent="-514350">
              <a:buFont typeface="+mj-lt"/>
              <a:buAutoNum type="arabicPeriod"/>
            </a:pPr>
            <a:endParaRPr lang="en-GB" dirty="0"/>
          </a:p>
          <a:p>
            <a:pPr marL="514350" indent="-514350">
              <a:buFont typeface="+mj-lt"/>
              <a:buAutoNum type="arabicPeriod"/>
            </a:pPr>
            <a:r>
              <a:rPr lang="en-GB" dirty="0" smtClean="0"/>
              <a:t>How much should be moved in one go?</a:t>
            </a:r>
          </a:p>
          <a:p>
            <a:endParaRPr lang="en-GB" dirty="0"/>
          </a:p>
        </p:txBody>
      </p:sp>
    </p:spTree>
    <p:extLst>
      <p:ext uri="{BB962C8B-B14F-4D97-AF65-F5344CB8AC3E}">
        <p14:creationId xmlns:p14="http://schemas.microsoft.com/office/powerpoint/2010/main" xmlns="" val="1811073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Management Models</a:t>
            </a:r>
            <a:endParaRPr lang="en-GB" dirty="0"/>
          </a:p>
        </p:txBody>
      </p:sp>
      <p:sp>
        <p:nvSpPr>
          <p:cNvPr id="3" name="Content Placeholder 2"/>
          <p:cNvSpPr>
            <a:spLocks noGrp="1"/>
          </p:cNvSpPr>
          <p:nvPr>
            <p:ph idx="1"/>
          </p:nvPr>
        </p:nvSpPr>
        <p:spPr/>
        <p:txBody>
          <a:bodyPr/>
          <a:lstStyle/>
          <a:p>
            <a:pPr marL="0" indent="0">
              <a:buNone/>
            </a:pPr>
            <a:r>
              <a:rPr lang="en-GB" dirty="0" smtClean="0"/>
              <a:t>There are two mathematical models that you need to be aware of:</a:t>
            </a:r>
          </a:p>
          <a:p>
            <a:endParaRPr lang="en-GB" dirty="0"/>
          </a:p>
          <a:p>
            <a:pPr marL="514350" indent="-514350">
              <a:buFont typeface="+mj-lt"/>
              <a:buAutoNum type="arabicPeriod"/>
            </a:pPr>
            <a:r>
              <a:rPr lang="en-GB" dirty="0" err="1" smtClean="0"/>
              <a:t>Baumol’s</a:t>
            </a:r>
            <a:r>
              <a:rPr lang="en-GB" dirty="0" smtClean="0"/>
              <a:t> model</a:t>
            </a:r>
          </a:p>
          <a:p>
            <a:pPr marL="514350" indent="-514350">
              <a:buFont typeface="+mj-lt"/>
              <a:buAutoNum type="arabicPeriod"/>
            </a:pPr>
            <a:endParaRPr lang="en-GB" dirty="0"/>
          </a:p>
          <a:p>
            <a:pPr marL="514350" indent="-514350">
              <a:buFont typeface="+mj-lt"/>
              <a:buAutoNum type="arabicPeriod"/>
            </a:pPr>
            <a:r>
              <a:rPr lang="en-GB" dirty="0" smtClean="0"/>
              <a:t>Miller-Orr’s model</a:t>
            </a:r>
            <a:endParaRPr lang="en-GB" dirty="0"/>
          </a:p>
        </p:txBody>
      </p:sp>
    </p:spTree>
    <p:extLst>
      <p:ext uri="{BB962C8B-B14F-4D97-AF65-F5344CB8AC3E}">
        <p14:creationId xmlns:p14="http://schemas.microsoft.com/office/powerpoint/2010/main" xmlns="" val="13168912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Management Models</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    </a:t>
            </a:r>
            <a:r>
              <a:rPr lang="en-GB" b="1" u="sng" dirty="0" err="1" smtClean="0"/>
              <a:t>Baumol</a:t>
            </a:r>
            <a:r>
              <a:rPr lang="en-GB" b="1" u="sng" dirty="0" smtClean="0"/>
              <a:t> Model </a:t>
            </a:r>
            <a:r>
              <a:rPr lang="en-GB" sz="2400" dirty="0" smtClean="0"/>
              <a:t>(The </a:t>
            </a:r>
            <a:r>
              <a:rPr lang="en-GB" sz="2400" dirty="0" err="1" smtClean="0"/>
              <a:t>Baumol</a:t>
            </a:r>
            <a:r>
              <a:rPr lang="en-GB" sz="2400" dirty="0" smtClean="0"/>
              <a:t> cash management model)</a:t>
            </a:r>
          </a:p>
          <a:p>
            <a:pPr marL="0" indent="0">
              <a:buNone/>
            </a:pPr>
            <a:r>
              <a:rPr lang="en-GB" dirty="0" err="1" smtClean="0"/>
              <a:t>Baumol</a:t>
            </a:r>
            <a:r>
              <a:rPr lang="en-GB" dirty="0"/>
              <a:t> </a:t>
            </a:r>
            <a:r>
              <a:rPr lang="en-GB" dirty="0" smtClean="0"/>
              <a:t>noted that cash balances are very similar to inventory levels and </a:t>
            </a:r>
            <a:r>
              <a:rPr lang="en-GB" dirty="0" err="1" smtClean="0"/>
              <a:t>developmed</a:t>
            </a:r>
            <a:r>
              <a:rPr lang="en-GB" dirty="0" smtClean="0"/>
              <a:t> a model based on the economic order quantity (EOQ)</a:t>
            </a:r>
          </a:p>
          <a:p>
            <a:pPr marL="0" indent="0">
              <a:buNone/>
            </a:pPr>
            <a:r>
              <a:rPr lang="en-GB" dirty="0" smtClean="0"/>
              <a:t> The model suggests that when interest rates are high, the cash balance held in non-interest bearing current accounts should be low. </a:t>
            </a:r>
            <a:endParaRPr lang="en-GB" dirty="0"/>
          </a:p>
        </p:txBody>
      </p:sp>
    </p:spTree>
    <p:extLst>
      <p:ext uri="{BB962C8B-B14F-4D97-AF65-F5344CB8AC3E}">
        <p14:creationId xmlns:p14="http://schemas.microsoft.com/office/powerpoint/2010/main" xmlns="" val="20258581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Management Models</a:t>
            </a:r>
            <a:endParaRPr lang="en-GB" dirty="0"/>
          </a:p>
        </p:txBody>
      </p:sp>
      <p:sp>
        <p:nvSpPr>
          <p:cNvPr id="3" name="Content Placeholder 2"/>
          <p:cNvSpPr>
            <a:spLocks noGrp="1"/>
          </p:cNvSpPr>
          <p:nvPr>
            <p:ph idx="1"/>
          </p:nvPr>
        </p:nvSpPr>
        <p:spPr/>
        <p:txBody>
          <a:bodyPr/>
          <a:lstStyle/>
          <a:p>
            <a:r>
              <a:rPr lang="en-GB" dirty="0" smtClean="0"/>
              <a:t>The </a:t>
            </a:r>
            <a:r>
              <a:rPr lang="en-GB" dirty="0" err="1" smtClean="0"/>
              <a:t>Baumol</a:t>
            </a:r>
            <a:r>
              <a:rPr lang="en-GB" dirty="0" smtClean="0"/>
              <a:t> model is an adaptation of the EOQ model to manage cash. It assumes that cash is used at a steady rate during the year, which will often not be the case.</a:t>
            </a:r>
          </a:p>
          <a:p>
            <a:endParaRPr lang="en-GB" dirty="0"/>
          </a:p>
          <a:p>
            <a:r>
              <a:rPr lang="en-GB" dirty="0" smtClean="0"/>
              <a:t>The Economic Order Quantity of Cash =</a:t>
            </a:r>
          </a:p>
          <a:p>
            <a:pPr marL="0" indent="0">
              <a:buNone/>
            </a:pPr>
            <a:r>
              <a:rPr lang="en-GB" dirty="0" smtClean="0"/>
              <a:t> </a:t>
            </a:r>
            <a:r>
              <a:rPr lang="en-GB" sz="1800" dirty="0" smtClean="0"/>
              <a:t>2*annual cash required*cost of ordering cash/Net interest cost of holding cash</a:t>
            </a:r>
            <a:endParaRPr lang="en-GB" sz="1800" dirty="0"/>
          </a:p>
        </p:txBody>
      </p:sp>
    </p:spTree>
    <p:extLst>
      <p:ext uri="{BB962C8B-B14F-4D97-AF65-F5344CB8AC3E}">
        <p14:creationId xmlns:p14="http://schemas.microsoft.com/office/powerpoint/2010/main" xmlns="" val="1651516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Cash Management Models</a:t>
            </a:r>
          </a:p>
        </p:txBody>
      </p:sp>
      <p:sp>
        <p:nvSpPr>
          <p:cNvPr id="3" name="Content Placeholder 2"/>
          <p:cNvSpPr>
            <a:spLocks noGrp="1"/>
          </p:cNvSpPr>
          <p:nvPr>
            <p:ph idx="1"/>
          </p:nvPr>
        </p:nvSpPr>
        <p:spPr/>
        <p:txBody>
          <a:bodyPr>
            <a:normAutofit lnSpcReduction="10000"/>
          </a:bodyPr>
          <a:lstStyle/>
          <a:p>
            <a:r>
              <a:rPr lang="en-GB" dirty="0" smtClean="0"/>
              <a:t>The formula calculates the amount of funds to inject into the current account or to transfer into short-term investments at one time.</a:t>
            </a:r>
          </a:p>
          <a:p>
            <a:endParaRPr lang="en-GB" dirty="0"/>
          </a:p>
          <a:p>
            <a:r>
              <a:rPr lang="en-GB" dirty="0" smtClean="0"/>
              <a:t>Cash management model indicate or idea that optimum amount of cash or optimum cash balances that a company should hold and suggests optimum amount to be transferred regularly from investments to current account</a:t>
            </a:r>
            <a:endParaRPr lang="en-GB" dirty="0"/>
          </a:p>
        </p:txBody>
      </p:sp>
    </p:spTree>
    <p:extLst>
      <p:ext uri="{BB962C8B-B14F-4D97-AF65-F5344CB8AC3E}">
        <p14:creationId xmlns:p14="http://schemas.microsoft.com/office/powerpoint/2010/main" xmlns="" val="6685802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Cash Management Models</a:t>
            </a:r>
          </a:p>
        </p:txBody>
      </p:sp>
      <p:sp>
        <p:nvSpPr>
          <p:cNvPr id="3" name="Content Placeholder 2"/>
          <p:cNvSpPr>
            <a:spLocks noGrp="1"/>
          </p:cNvSpPr>
          <p:nvPr>
            <p:ph idx="1"/>
          </p:nvPr>
        </p:nvSpPr>
        <p:spPr/>
        <p:txBody>
          <a:bodyPr>
            <a:normAutofit/>
          </a:bodyPr>
          <a:lstStyle/>
          <a:p>
            <a:pPr marL="0" indent="0">
              <a:buNone/>
            </a:pPr>
            <a:r>
              <a:rPr lang="en-GB" b="1" u="sng" dirty="0" smtClean="0"/>
              <a:t>Example:</a:t>
            </a:r>
          </a:p>
          <a:p>
            <a:pPr marL="0" indent="0">
              <a:buNone/>
            </a:pPr>
            <a:r>
              <a:rPr lang="en-GB" dirty="0" smtClean="0"/>
              <a:t>A division requires Rs1.5m per year, cash use is constant throughout the year.</a:t>
            </a:r>
          </a:p>
          <a:p>
            <a:pPr marL="0" indent="0">
              <a:buNone/>
            </a:pPr>
            <a:r>
              <a:rPr lang="en-GB" dirty="0" smtClean="0"/>
              <a:t>Required:</a:t>
            </a:r>
          </a:p>
          <a:p>
            <a:pPr marL="0" indent="0">
              <a:buNone/>
            </a:pPr>
            <a:r>
              <a:rPr lang="en-GB" dirty="0" smtClean="0"/>
              <a:t>What is the optimal economic quantity of cash transfer into this division’s sub account if ordering costs are Rs150 per transaction and the interest lost on the funds transferred is 4.5% pa? </a:t>
            </a:r>
          </a:p>
          <a:p>
            <a:endParaRPr lang="en-GB" dirty="0"/>
          </a:p>
        </p:txBody>
      </p:sp>
    </p:spTree>
    <p:extLst>
      <p:ext uri="{BB962C8B-B14F-4D97-AF65-F5344CB8AC3E}">
        <p14:creationId xmlns:p14="http://schemas.microsoft.com/office/powerpoint/2010/main" xmlns="" val="29976033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Solution</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14516578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Cash Management Models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Assumptions</a:t>
            </a:r>
          </a:p>
          <a:p>
            <a:r>
              <a:rPr lang="en-GB" dirty="0" smtClean="0"/>
              <a:t>Cash use is steady and predictable</a:t>
            </a:r>
          </a:p>
          <a:p>
            <a:r>
              <a:rPr lang="en-GB" dirty="0" smtClean="0"/>
              <a:t>Cash inflows are known and regular</a:t>
            </a:r>
          </a:p>
          <a:p>
            <a:r>
              <a:rPr lang="en-GB" dirty="0" smtClean="0"/>
              <a:t>Day-today cash needs are funded from current account</a:t>
            </a:r>
          </a:p>
          <a:p>
            <a:r>
              <a:rPr lang="en-GB" dirty="0" smtClean="0"/>
              <a:t>Buffer cash is held in short-term investments</a:t>
            </a:r>
            <a:endParaRPr lang="en-GB" dirty="0"/>
          </a:p>
        </p:txBody>
      </p:sp>
    </p:spTree>
    <p:extLst>
      <p:ext uri="{BB962C8B-B14F-4D97-AF65-F5344CB8AC3E}">
        <p14:creationId xmlns:p14="http://schemas.microsoft.com/office/powerpoint/2010/main" xmlns="" val="33697714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Miller-Orr-model – Cash management</a:t>
            </a:r>
            <a:endParaRPr lang="en-GB" dirty="0"/>
          </a:p>
        </p:txBody>
      </p:sp>
      <p:sp>
        <p:nvSpPr>
          <p:cNvPr id="3" name="Content Placeholder 2"/>
          <p:cNvSpPr>
            <a:spLocks noGrp="1"/>
          </p:cNvSpPr>
          <p:nvPr>
            <p:ph idx="1"/>
          </p:nvPr>
        </p:nvSpPr>
        <p:spPr/>
        <p:txBody>
          <a:bodyPr/>
          <a:lstStyle/>
          <a:p>
            <a:r>
              <a:rPr lang="en-GB" dirty="0" smtClean="0"/>
              <a:t>Another cash management model is the Miller-Orr-model which recognize that cash inflows and outflows vary considerably on a day to day basis (unlike the </a:t>
            </a:r>
            <a:r>
              <a:rPr lang="en-GB" dirty="0" err="1" smtClean="0"/>
              <a:t>Baumol</a:t>
            </a:r>
            <a:r>
              <a:rPr lang="en-GB" dirty="0" smtClean="0"/>
              <a:t> model).</a:t>
            </a:r>
          </a:p>
          <a:p>
            <a:r>
              <a:rPr lang="en-GB" dirty="0" smtClean="0"/>
              <a:t>This is clearly more realistic.</a:t>
            </a:r>
          </a:p>
          <a:p>
            <a:r>
              <a:rPr lang="en-GB" dirty="0" smtClean="0"/>
              <a:t>The Miller-Orr model controls irregular movements of cash by the setting of upper and lower limits on cash balances.</a:t>
            </a:r>
            <a:endParaRPr lang="en-GB" dirty="0"/>
          </a:p>
        </p:txBody>
      </p:sp>
    </p:spTree>
    <p:extLst>
      <p:ext uri="{BB962C8B-B14F-4D97-AF65-F5344CB8AC3E}">
        <p14:creationId xmlns:p14="http://schemas.microsoft.com/office/powerpoint/2010/main" xmlns="" val="4138956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Miller-Orr-model – Cash management</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Formulas Miller-Orr model</a:t>
            </a:r>
          </a:p>
          <a:p>
            <a:endParaRPr lang="en-GB" dirty="0"/>
          </a:p>
          <a:p>
            <a:pPr marL="514350" indent="-514350">
              <a:buFont typeface="+mj-lt"/>
              <a:buAutoNum type="arabicPeriod"/>
            </a:pPr>
            <a:r>
              <a:rPr lang="en-GB" dirty="0" smtClean="0"/>
              <a:t>Spread</a:t>
            </a:r>
          </a:p>
          <a:p>
            <a:pPr marL="514350" indent="-514350">
              <a:buFont typeface="+mj-lt"/>
              <a:buAutoNum type="arabicPeriod"/>
            </a:pPr>
            <a:endParaRPr lang="en-GB" dirty="0" smtClean="0"/>
          </a:p>
          <a:p>
            <a:pPr marL="514350" indent="-514350">
              <a:buFont typeface="+mj-lt"/>
              <a:buAutoNum type="arabicPeriod"/>
            </a:pPr>
            <a:r>
              <a:rPr lang="en-GB" dirty="0" smtClean="0"/>
              <a:t>Upper limit</a:t>
            </a:r>
          </a:p>
          <a:p>
            <a:pPr marL="514350" indent="-514350">
              <a:buFont typeface="+mj-lt"/>
              <a:buAutoNum type="arabicPeriod"/>
            </a:pPr>
            <a:endParaRPr lang="en-GB" dirty="0" smtClean="0"/>
          </a:p>
          <a:p>
            <a:pPr marL="514350" indent="-514350">
              <a:buFont typeface="+mj-lt"/>
              <a:buAutoNum type="arabicPeriod"/>
            </a:pPr>
            <a:r>
              <a:rPr lang="en-GB" dirty="0" smtClean="0"/>
              <a:t>Return Point</a:t>
            </a:r>
            <a:endParaRPr lang="en-GB" dirty="0"/>
          </a:p>
        </p:txBody>
      </p:sp>
    </p:spTree>
    <p:extLst>
      <p:ext uri="{BB962C8B-B14F-4D97-AF65-F5344CB8AC3E}">
        <p14:creationId xmlns:p14="http://schemas.microsoft.com/office/powerpoint/2010/main" xmlns="" val="28466977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Formulas </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9747647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Miller-Orr model - Example</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The minimum cash balance of Rs20,000 is required at Miller-Orr company and transferring money to or from the bank costs Rs50 per transaction.</a:t>
            </a:r>
          </a:p>
          <a:p>
            <a:pPr marL="0" indent="0">
              <a:buNone/>
            </a:pPr>
            <a:r>
              <a:rPr lang="en-GB" dirty="0" smtClean="0"/>
              <a:t>Inspection of daily cash flows over the past year suggests that the standard deviation is Rs3000 per day and hence the variance (SD squared) is Rs9million. The interest rate is 0.03% per day.</a:t>
            </a:r>
            <a:endParaRPr lang="en-GB" dirty="0"/>
          </a:p>
        </p:txBody>
      </p:sp>
    </p:spTree>
    <p:extLst>
      <p:ext uri="{BB962C8B-B14F-4D97-AF65-F5344CB8AC3E}">
        <p14:creationId xmlns:p14="http://schemas.microsoft.com/office/powerpoint/2010/main" xmlns="" val="26310447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Miller-Orr model - Example</a:t>
            </a:r>
          </a:p>
        </p:txBody>
      </p:sp>
      <p:sp>
        <p:nvSpPr>
          <p:cNvPr id="3" name="Content Placeholder 2"/>
          <p:cNvSpPr>
            <a:spLocks noGrp="1"/>
          </p:cNvSpPr>
          <p:nvPr>
            <p:ph idx="1"/>
          </p:nvPr>
        </p:nvSpPr>
        <p:spPr/>
        <p:txBody>
          <a:bodyPr/>
          <a:lstStyle/>
          <a:p>
            <a:pPr marL="0" indent="0">
              <a:buNone/>
            </a:pPr>
            <a:r>
              <a:rPr lang="en-GB" dirty="0" smtClean="0"/>
              <a:t>Required:</a:t>
            </a:r>
          </a:p>
          <a:p>
            <a:pPr marL="514350" indent="-514350">
              <a:buFont typeface="+mj-lt"/>
              <a:buAutoNum type="arabicPeriod"/>
            </a:pPr>
            <a:r>
              <a:rPr lang="en-GB" dirty="0" smtClean="0"/>
              <a:t>The spread between the upper &amp; lower limits</a:t>
            </a:r>
          </a:p>
          <a:p>
            <a:pPr marL="514350" indent="-514350">
              <a:buFont typeface="+mj-lt"/>
              <a:buAutoNum type="arabicPeriod"/>
            </a:pPr>
            <a:endParaRPr lang="en-GB" dirty="0" smtClean="0"/>
          </a:p>
          <a:p>
            <a:pPr marL="514350" indent="-514350">
              <a:buFont typeface="+mj-lt"/>
              <a:buAutoNum type="arabicPeriod"/>
            </a:pPr>
            <a:r>
              <a:rPr lang="en-GB" dirty="0" smtClean="0"/>
              <a:t>The upper limit</a:t>
            </a:r>
          </a:p>
          <a:p>
            <a:pPr marL="514350" indent="-514350">
              <a:buFont typeface="+mj-lt"/>
              <a:buAutoNum type="arabicPeriod"/>
            </a:pPr>
            <a:endParaRPr lang="en-GB" dirty="0" smtClean="0"/>
          </a:p>
          <a:p>
            <a:pPr marL="514350" indent="-514350">
              <a:buFont typeface="+mj-lt"/>
              <a:buAutoNum type="arabicPeriod"/>
            </a:pPr>
            <a:r>
              <a:rPr lang="en-GB" dirty="0" smtClean="0"/>
              <a:t>The return point</a:t>
            </a:r>
            <a:endParaRPr lang="en-GB" dirty="0"/>
          </a:p>
        </p:txBody>
      </p:sp>
    </p:spTree>
    <p:extLst>
      <p:ext uri="{BB962C8B-B14F-4D97-AF65-F5344CB8AC3E}">
        <p14:creationId xmlns:p14="http://schemas.microsoft.com/office/powerpoint/2010/main" xmlns="" val="23866930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Solution</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21810276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Solution</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3144453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Management</a:t>
            </a:r>
            <a:endParaRPr lang="en-GB" dirty="0"/>
          </a:p>
        </p:txBody>
      </p:sp>
      <p:sp>
        <p:nvSpPr>
          <p:cNvPr id="3" name="Content Placeholder 2"/>
          <p:cNvSpPr>
            <a:spLocks noGrp="1"/>
          </p:cNvSpPr>
          <p:nvPr>
            <p:ph idx="1"/>
          </p:nvPr>
        </p:nvSpPr>
        <p:spPr/>
        <p:txBody>
          <a:bodyPr/>
          <a:lstStyle/>
          <a:p>
            <a:endParaRPr lang="en-GB" dirty="0" smtClean="0"/>
          </a:p>
          <a:p>
            <a:r>
              <a:rPr lang="en-GB" dirty="0" smtClean="0"/>
              <a:t>How to managing cash flow surpluses?</a:t>
            </a:r>
          </a:p>
          <a:p>
            <a:endParaRPr lang="en-GB" dirty="0" smtClean="0"/>
          </a:p>
          <a:p>
            <a:r>
              <a:rPr lang="en-GB" dirty="0" smtClean="0"/>
              <a:t>How to managing cash flow shortages?</a:t>
            </a:r>
          </a:p>
          <a:p>
            <a:endParaRPr lang="en-GB" dirty="0" smtClean="0"/>
          </a:p>
          <a:p>
            <a:r>
              <a:rPr lang="en-GB" dirty="0" smtClean="0"/>
              <a:t>What is the role of treasury management?</a:t>
            </a:r>
            <a:endParaRPr lang="en-GB" dirty="0"/>
          </a:p>
        </p:txBody>
      </p:sp>
    </p:spTree>
    <p:extLst>
      <p:ext uri="{BB962C8B-B14F-4D97-AF65-F5344CB8AC3E}">
        <p14:creationId xmlns:p14="http://schemas.microsoft.com/office/powerpoint/2010/main" xmlns="" val="24533393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TotalTime>
  <Words>1011</Words>
  <Application>Microsoft Office PowerPoint</Application>
  <PresentationFormat>On-screen Show (4:3)</PresentationFormat>
  <Paragraphs>137</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Revise Lecture 22</vt:lpstr>
      <vt:lpstr>Revise Lecture 22</vt:lpstr>
      <vt:lpstr>Objectives of WC Management</vt:lpstr>
      <vt:lpstr>Cash Operating Cycle</vt:lpstr>
      <vt:lpstr>Overtrading</vt:lpstr>
      <vt:lpstr>Cash</vt:lpstr>
      <vt:lpstr>The Management of Cash</vt:lpstr>
      <vt:lpstr>The Management of Cash</vt:lpstr>
      <vt:lpstr>The Management of Cash</vt:lpstr>
      <vt:lpstr>The Management of Cash</vt:lpstr>
      <vt:lpstr>The Management of Cash</vt:lpstr>
      <vt:lpstr>The Management of Cash</vt:lpstr>
      <vt:lpstr>Cash Management Models</vt:lpstr>
      <vt:lpstr>Cash Management Models</vt:lpstr>
      <vt:lpstr>Cash Management Models</vt:lpstr>
      <vt:lpstr>Cash Management Models</vt:lpstr>
      <vt:lpstr>Cash Management Models</vt:lpstr>
      <vt:lpstr>Cash Management Models</vt:lpstr>
      <vt:lpstr>Cash Management Models</vt:lpstr>
      <vt:lpstr>Solution</vt:lpstr>
      <vt:lpstr>Cash Management Models</vt:lpstr>
      <vt:lpstr>Miller-Orr-model – Cash management</vt:lpstr>
      <vt:lpstr>Miller-Orr-model – Cash management</vt:lpstr>
      <vt:lpstr>Formulas </vt:lpstr>
      <vt:lpstr>Miller-Orr model - Example</vt:lpstr>
      <vt:lpstr>Miller-Orr model - Example</vt:lpstr>
      <vt:lpstr>Solution</vt:lpstr>
      <vt:lpstr>Solution</vt:lpstr>
      <vt:lpstr>Cash Management</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22</dc:title>
  <dc:creator>MyUserName</dc:creator>
  <cp:lastModifiedBy>vcomsats</cp:lastModifiedBy>
  <cp:revision>11</cp:revision>
  <dcterms:created xsi:type="dcterms:W3CDTF">2013-05-26T07:49:49Z</dcterms:created>
  <dcterms:modified xsi:type="dcterms:W3CDTF">2013-05-29T05:58:58Z</dcterms:modified>
</cp:coreProperties>
</file>