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8" r:id="rId4"/>
    <p:sldId id="279"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6"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7141868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329898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388913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876877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2263730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1376175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3538099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235854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2881866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2430169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E54C492-CB13-4333-8D7A-A7B44C4D4A6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1119583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4C492-CB13-4333-8D7A-A7B44C4D4A6D}" type="datetimeFigureOut">
              <a:rPr lang="en-GB" smtClean="0"/>
              <a:pPr/>
              <a:t>27/05/2013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54BF6D-EC86-4368-8BF0-60F55AF2C0E5}" type="slidenum">
              <a:rPr lang="en-GB" smtClean="0"/>
              <a:pPr/>
              <a:t>‹#›</a:t>
            </a:fld>
            <a:endParaRPr lang="en-GB"/>
          </a:p>
        </p:txBody>
      </p:sp>
    </p:spTree>
    <p:extLst>
      <p:ext uri="{BB962C8B-B14F-4D97-AF65-F5344CB8AC3E}">
        <p14:creationId xmlns:p14="http://schemas.microsoft.com/office/powerpoint/2010/main" xmlns="" val="1493723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21</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738661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Leverage</a:t>
            </a:r>
            <a:endParaRPr lang="en-GB" dirty="0"/>
          </a:p>
        </p:txBody>
      </p:sp>
      <p:sp>
        <p:nvSpPr>
          <p:cNvPr id="3" name="Content Placeholder 2"/>
          <p:cNvSpPr>
            <a:spLocks noGrp="1"/>
          </p:cNvSpPr>
          <p:nvPr>
            <p:ph idx="1"/>
          </p:nvPr>
        </p:nvSpPr>
        <p:spPr/>
        <p:txBody>
          <a:bodyPr/>
          <a:lstStyle/>
          <a:p>
            <a:r>
              <a:rPr lang="en-GB" dirty="0"/>
              <a:t>Ability to influence what people do: diplomatic/ political leverage</a:t>
            </a:r>
          </a:p>
          <a:p>
            <a:endParaRPr lang="en-GB" dirty="0"/>
          </a:p>
          <a:p>
            <a:r>
              <a:rPr lang="en-GB" dirty="0"/>
              <a:t>Leveraged buy-out: the act of a small company buying a larger company using money that is borrowed based on the value of this larger company </a:t>
            </a:r>
          </a:p>
          <a:p>
            <a:endParaRPr lang="en-GB" dirty="0"/>
          </a:p>
        </p:txBody>
      </p:sp>
    </p:spTree>
    <p:extLst>
      <p:ext uri="{BB962C8B-B14F-4D97-AF65-F5344CB8AC3E}">
        <p14:creationId xmlns:p14="http://schemas.microsoft.com/office/powerpoint/2010/main" xmlns="" val="1283137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Leverages</a:t>
            </a:r>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u="sng" dirty="0" smtClean="0"/>
              <a:t>ROI </a:t>
            </a:r>
            <a:r>
              <a:rPr lang="en-GB" b="1" u="sng" dirty="0"/>
              <a:t>Leverage</a:t>
            </a:r>
          </a:p>
          <a:p>
            <a:pPr marL="0" indent="0">
              <a:buNone/>
            </a:pPr>
            <a:endParaRPr lang="en-GB" b="1" u="sng" dirty="0"/>
          </a:p>
          <a:p>
            <a:pPr marL="514350" indent="-514350">
              <a:buAutoNum type="alphaUcParenR"/>
            </a:pPr>
            <a:r>
              <a:rPr lang="en-GB" dirty="0"/>
              <a:t>Asset turnover leverage</a:t>
            </a:r>
          </a:p>
          <a:p>
            <a:pPr marL="0" indent="0">
              <a:buNone/>
            </a:pPr>
            <a:endParaRPr lang="en-GB" dirty="0"/>
          </a:p>
          <a:p>
            <a:pPr marL="0" indent="0">
              <a:buNone/>
            </a:pPr>
            <a:r>
              <a:rPr lang="en-GB" dirty="0"/>
              <a:t>B) Profit margin leverage</a:t>
            </a:r>
          </a:p>
          <a:p>
            <a:pPr marL="0" indent="0">
              <a:buNone/>
            </a:pPr>
            <a:endParaRPr lang="en-GB" dirty="0"/>
          </a:p>
          <a:p>
            <a:pPr marL="0" indent="0">
              <a:buNone/>
            </a:pPr>
            <a:r>
              <a:rPr lang="en-GB" dirty="0"/>
              <a:t>C) Tighten management leverage</a:t>
            </a:r>
          </a:p>
          <a:p>
            <a:endParaRPr lang="en-GB" dirty="0"/>
          </a:p>
        </p:txBody>
      </p:sp>
    </p:spTree>
    <p:extLst>
      <p:ext uri="{BB962C8B-B14F-4D97-AF65-F5344CB8AC3E}">
        <p14:creationId xmlns:p14="http://schemas.microsoft.com/office/powerpoint/2010/main" xmlns="" val="17681442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Leverages</a:t>
            </a:r>
          </a:p>
        </p:txBody>
      </p:sp>
      <p:sp>
        <p:nvSpPr>
          <p:cNvPr id="3" name="Content Placeholder 2"/>
          <p:cNvSpPr>
            <a:spLocks noGrp="1"/>
          </p:cNvSpPr>
          <p:nvPr>
            <p:ph idx="1"/>
          </p:nvPr>
        </p:nvSpPr>
        <p:spPr/>
        <p:txBody>
          <a:bodyPr/>
          <a:lstStyle/>
          <a:p>
            <a:pPr marL="0" indent="0">
              <a:buNone/>
            </a:pPr>
            <a:r>
              <a:rPr lang="en-GB" dirty="0" smtClean="0"/>
              <a:t>		 </a:t>
            </a:r>
            <a:r>
              <a:rPr lang="en-GB" b="1" u="sng" dirty="0"/>
              <a:t>Marginal Analysis Leverage</a:t>
            </a:r>
          </a:p>
          <a:p>
            <a:endParaRPr lang="en-GB" dirty="0"/>
          </a:p>
          <a:p>
            <a:pPr marL="0" indent="0">
              <a:buNone/>
            </a:pPr>
            <a:r>
              <a:rPr lang="en-GB" dirty="0"/>
              <a:t>A) Operating leverage</a:t>
            </a:r>
          </a:p>
          <a:p>
            <a:pPr marL="0" indent="0">
              <a:buNone/>
            </a:pPr>
            <a:r>
              <a:rPr lang="en-GB" dirty="0"/>
              <a:t>B) Interest coverage leverage</a:t>
            </a:r>
          </a:p>
          <a:p>
            <a:pPr marL="0" indent="0">
              <a:buNone/>
            </a:pPr>
            <a:r>
              <a:rPr lang="en-GB" dirty="0"/>
              <a:t>C) Combined leverage</a:t>
            </a:r>
          </a:p>
          <a:p>
            <a:endParaRPr lang="en-GB" dirty="0"/>
          </a:p>
          <a:p>
            <a:pPr marL="0" indent="0">
              <a:buNone/>
            </a:pPr>
            <a:r>
              <a:rPr lang="en-GB" dirty="0"/>
              <a:t>                     </a:t>
            </a:r>
            <a:r>
              <a:rPr lang="en-GB" b="1" u="sng" dirty="0"/>
              <a:t>Financial Leverage</a:t>
            </a:r>
            <a:endParaRPr lang="en-GB" dirty="0"/>
          </a:p>
        </p:txBody>
      </p:sp>
    </p:spTree>
    <p:extLst>
      <p:ext uri="{BB962C8B-B14F-4D97-AF65-F5344CB8AC3E}">
        <p14:creationId xmlns:p14="http://schemas.microsoft.com/office/powerpoint/2010/main" xmlns="" val="564899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Definition</a:t>
            </a:r>
          </a:p>
          <a:p>
            <a:r>
              <a:rPr lang="en-GB" dirty="0" smtClean="0"/>
              <a:t>The amount of money that a business available to conduct it’s day-to-day activities.</a:t>
            </a:r>
          </a:p>
          <a:p>
            <a:r>
              <a:rPr lang="en-GB" dirty="0" smtClean="0"/>
              <a:t>During the business life cycle, working capital or  money ensures that the business will be able to operate on a daily basis.</a:t>
            </a:r>
          </a:p>
          <a:p>
            <a:r>
              <a:rPr lang="en-GB" dirty="0" smtClean="0"/>
              <a:t>In general, working capital is a term for the funds needed by your business to pay current expenses such as payroll, benefits, rent and other operating costs/</a:t>
            </a:r>
            <a:endParaRPr lang="en-GB" dirty="0"/>
          </a:p>
        </p:txBody>
      </p:sp>
    </p:spTree>
    <p:extLst>
      <p:ext uri="{BB962C8B-B14F-4D97-AF65-F5344CB8AC3E}">
        <p14:creationId xmlns:p14="http://schemas.microsoft.com/office/powerpoint/2010/main" xmlns="" val="2754638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Working capital</a:t>
            </a:r>
            <a:endParaRPr lang="en-GB" dirty="0"/>
          </a:p>
        </p:txBody>
      </p:sp>
      <p:sp>
        <p:nvSpPr>
          <p:cNvPr id="3" name="Content Placeholder 2"/>
          <p:cNvSpPr>
            <a:spLocks noGrp="1"/>
          </p:cNvSpPr>
          <p:nvPr>
            <p:ph idx="1"/>
          </p:nvPr>
        </p:nvSpPr>
        <p:spPr/>
        <p:txBody>
          <a:bodyPr>
            <a:normAutofit lnSpcReduction="10000"/>
          </a:bodyPr>
          <a:lstStyle/>
          <a:p>
            <a:r>
              <a:rPr lang="en-GB" dirty="0" smtClean="0"/>
              <a:t>Many organizations that are profitable on paper are forced to cease trading due to an inability to meet short-term debts when they fall due.</a:t>
            </a:r>
          </a:p>
          <a:p>
            <a:r>
              <a:rPr lang="en-GB" dirty="0" smtClean="0"/>
              <a:t>In order to remain in business it is essential that an organization successfully manages its working capital</a:t>
            </a:r>
          </a:p>
          <a:p>
            <a:r>
              <a:rPr lang="en-GB" dirty="0" smtClean="0"/>
              <a:t>If WC dips too low, a business risks running out of cash.</a:t>
            </a:r>
            <a:endParaRPr lang="en-GB" dirty="0"/>
          </a:p>
        </p:txBody>
      </p:sp>
    </p:spTree>
    <p:extLst>
      <p:ext uri="{BB962C8B-B14F-4D97-AF65-F5344CB8AC3E}">
        <p14:creationId xmlns:p14="http://schemas.microsoft.com/office/powerpoint/2010/main" xmlns="" val="4288291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Importance of Working capital</a:t>
            </a:r>
            <a:endParaRPr lang="en-GB" dirty="0"/>
          </a:p>
        </p:txBody>
      </p:sp>
      <p:sp>
        <p:nvSpPr>
          <p:cNvPr id="3" name="Content Placeholder 2"/>
          <p:cNvSpPr>
            <a:spLocks noGrp="1"/>
          </p:cNvSpPr>
          <p:nvPr>
            <p:ph idx="1"/>
          </p:nvPr>
        </p:nvSpPr>
        <p:spPr/>
        <p:txBody>
          <a:bodyPr/>
          <a:lstStyle/>
          <a:p>
            <a:endParaRPr lang="en-GB" dirty="0" smtClean="0"/>
          </a:p>
          <a:p>
            <a:r>
              <a:rPr lang="en-GB" dirty="0" smtClean="0"/>
              <a:t>Net working capital </a:t>
            </a:r>
          </a:p>
          <a:p>
            <a:pPr marL="0" indent="0">
              <a:buNone/>
            </a:pPr>
            <a:r>
              <a:rPr lang="en-GB" dirty="0"/>
              <a:t> </a:t>
            </a:r>
            <a:r>
              <a:rPr lang="en-GB" dirty="0" smtClean="0"/>
              <a:t>       = Current Assets – Current Liabilities</a:t>
            </a:r>
          </a:p>
          <a:p>
            <a:pPr marL="0" indent="0">
              <a:buNone/>
            </a:pPr>
            <a:endParaRPr lang="en-GB" dirty="0" smtClean="0"/>
          </a:p>
          <a:p>
            <a:pPr marL="0" indent="0">
              <a:buNone/>
            </a:pPr>
            <a:r>
              <a:rPr lang="en-GB" dirty="0" smtClean="0"/>
              <a:t>Working capital is the value of current assets less the value of current liabilities.</a:t>
            </a:r>
            <a:endParaRPr lang="en-GB" dirty="0"/>
          </a:p>
        </p:txBody>
      </p:sp>
    </p:spTree>
    <p:extLst>
      <p:ext uri="{BB962C8B-B14F-4D97-AF65-F5344CB8AC3E}">
        <p14:creationId xmlns:p14="http://schemas.microsoft.com/office/powerpoint/2010/main" xmlns="" val="2432571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Importance of Working capital – D </a:t>
            </a:r>
            <a:endParaRPr lang="en-GB" sz="36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98406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 of WC Management</a:t>
            </a:r>
            <a:endParaRPr lang="en-GB" dirty="0"/>
          </a:p>
        </p:txBody>
      </p:sp>
      <p:sp>
        <p:nvSpPr>
          <p:cNvPr id="3" name="Content Placeholder 2"/>
          <p:cNvSpPr>
            <a:spLocks noGrp="1"/>
          </p:cNvSpPr>
          <p:nvPr>
            <p:ph idx="1"/>
          </p:nvPr>
        </p:nvSpPr>
        <p:spPr/>
        <p:txBody>
          <a:bodyPr/>
          <a:lstStyle/>
          <a:p>
            <a:pPr marL="0" indent="0">
              <a:buNone/>
            </a:pPr>
            <a:r>
              <a:rPr lang="en-GB" dirty="0" smtClean="0"/>
              <a:t>The two main objectives of working capital management are:</a:t>
            </a:r>
          </a:p>
          <a:p>
            <a:pPr marL="0" indent="0">
              <a:buNone/>
            </a:pPr>
            <a:endParaRPr lang="en-GB" dirty="0" smtClean="0"/>
          </a:p>
          <a:p>
            <a:pPr marL="514350" indent="-514350">
              <a:buFont typeface="+mj-lt"/>
              <a:buAutoNum type="arabicPeriod"/>
            </a:pPr>
            <a:r>
              <a:rPr lang="en-GB" dirty="0" smtClean="0"/>
              <a:t>To increase the profits of a business</a:t>
            </a:r>
          </a:p>
          <a:p>
            <a:pPr marL="514350" indent="-514350">
              <a:buFont typeface="+mj-lt"/>
              <a:buAutoNum type="arabicPeriod"/>
            </a:pPr>
            <a:endParaRPr lang="en-GB" dirty="0"/>
          </a:p>
          <a:p>
            <a:pPr marL="514350" indent="-514350">
              <a:buFont typeface="+mj-lt"/>
              <a:buAutoNum type="arabicPeriod"/>
            </a:pPr>
            <a:r>
              <a:rPr lang="en-GB" dirty="0" smtClean="0"/>
              <a:t>To provide sufficient liquidity to meet short term obligations as they fall due</a:t>
            </a:r>
            <a:endParaRPr lang="en-GB" dirty="0"/>
          </a:p>
        </p:txBody>
      </p:sp>
    </p:spTree>
    <p:extLst>
      <p:ext uri="{BB962C8B-B14F-4D97-AF65-F5344CB8AC3E}">
        <p14:creationId xmlns:p14="http://schemas.microsoft.com/office/powerpoint/2010/main" xmlns="" val="5932958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 of WC Management</a:t>
            </a:r>
            <a:endParaRPr lang="en-GB" dirty="0"/>
          </a:p>
        </p:txBody>
      </p:sp>
      <p:sp>
        <p:nvSpPr>
          <p:cNvPr id="3" name="Content Placeholder 2"/>
          <p:cNvSpPr>
            <a:spLocks noGrp="1"/>
          </p:cNvSpPr>
          <p:nvPr>
            <p:ph idx="1"/>
          </p:nvPr>
        </p:nvSpPr>
        <p:spPr/>
        <p:txBody>
          <a:bodyPr/>
          <a:lstStyle/>
          <a:p>
            <a:r>
              <a:rPr lang="en-GB" dirty="0" smtClean="0"/>
              <a:t>Q: How can investment in higher levels of inventory or receivables affect?</a:t>
            </a:r>
          </a:p>
          <a:p>
            <a:endParaRPr lang="en-GB" dirty="0"/>
          </a:p>
          <a:p>
            <a:pPr marL="514350" indent="-514350">
              <a:buFont typeface="+mj-lt"/>
              <a:buAutoNum type="arabicPeriod"/>
            </a:pPr>
            <a:r>
              <a:rPr lang="en-GB" dirty="0" smtClean="0"/>
              <a:t>Profits?</a:t>
            </a:r>
          </a:p>
          <a:p>
            <a:pPr marL="514350" indent="-514350">
              <a:buFont typeface="+mj-lt"/>
              <a:buAutoNum type="arabicPeriod"/>
            </a:pPr>
            <a:r>
              <a:rPr lang="en-GB" dirty="0" smtClean="0"/>
              <a:t>Liquidity?</a:t>
            </a:r>
            <a:endParaRPr lang="en-GB" dirty="0"/>
          </a:p>
        </p:txBody>
      </p:sp>
    </p:spTree>
    <p:extLst>
      <p:ext uri="{BB962C8B-B14F-4D97-AF65-F5344CB8AC3E}">
        <p14:creationId xmlns:p14="http://schemas.microsoft.com/office/powerpoint/2010/main" xmlns="" val="752263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Answer</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2922100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Operating Cycle</a:t>
            </a:r>
            <a:endParaRPr lang="en-GB" dirty="0"/>
          </a:p>
        </p:txBody>
      </p:sp>
      <p:sp>
        <p:nvSpPr>
          <p:cNvPr id="3" name="Content Placeholder 2"/>
          <p:cNvSpPr>
            <a:spLocks noGrp="1"/>
          </p:cNvSpPr>
          <p:nvPr>
            <p:ph idx="1"/>
          </p:nvPr>
        </p:nvSpPr>
        <p:spPr/>
        <p:txBody>
          <a:bodyPr/>
          <a:lstStyle/>
          <a:p>
            <a:endParaRPr lang="en-GB" dirty="0" smtClean="0"/>
          </a:p>
          <a:p>
            <a:r>
              <a:rPr lang="en-GB" dirty="0" smtClean="0"/>
              <a:t>There is often conflict between the two main objectives of working capital management </a:t>
            </a:r>
            <a:r>
              <a:rPr lang="en-GB" dirty="0" err="1" smtClean="0"/>
              <a:t>i.e</a:t>
            </a:r>
            <a:r>
              <a:rPr lang="en-GB" dirty="0" smtClean="0"/>
              <a:t> management need to carefully consider the level of investment in working capital and to consider the impact that this is having on a company’s liquidity position, an overview of this is given by the cash operation cycle</a:t>
            </a:r>
            <a:endParaRPr lang="en-GB" dirty="0"/>
          </a:p>
        </p:txBody>
      </p:sp>
    </p:spTree>
    <p:extLst>
      <p:ext uri="{BB962C8B-B14F-4D97-AF65-F5344CB8AC3E}">
        <p14:creationId xmlns:p14="http://schemas.microsoft.com/office/powerpoint/2010/main" xmlns="" val="37685109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Operating Cycle</a:t>
            </a:r>
            <a:endParaRPr lang="en-GB" dirty="0"/>
          </a:p>
        </p:txBody>
      </p:sp>
      <p:sp>
        <p:nvSpPr>
          <p:cNvPr id="3" name="Content Placeholder 2"/>
          <p:cNvSpPr>
            <a:spLocks noGrp="1"/>
          </p:cNvSpPr>
          <p:nvPr>
            <p:ph idx="1"/>
          </p:nvPr>
        </p:nvSpPr>
        <p:spPr/>
        <p:txBody>
          <a:bodyPr>
            <a:normAutofit fontScale="92500"/>
          </a:bodyPr>
          <a:lstStyle/>
          <a:p>
            <a:r>
              <a:rPr lang="en-GB" dirty="0" smtClean="0"/>
              <a:t>The cash operating cycle also known as the working capital cycle is the period of the time between the outflow of cash to pay for raw material and the inflow of cash from customers.</a:t>
            </a:r>
          </a:p>
          <a:p>
            <a:r>
              <a:rPr lang="en-GB" dirty="0" smtClean="0"/>
              <a:t>The cash operating cycle can be used to determine the amount of cash needed at any sales level and to identify the possibility of a cash short fall if sales rise too rapidly using the sales / net working capital ratio</a:t>
            </a:r>
            <a:endParaRPr lang="en-GB" dirty="0"/>
          </a:p>
        </p:txBody>
      </p:sp>
    </p:spTree>
    <p:extLst>
      <p:ext uri="{BB962C8B-B14F-4D97-AF65-F5344CB8AC3E}">
        <p14:creationId xmlns:p14="http://schemas.microsoft.com/office/powerpoint/2010/main" xmlns="" val="4069267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Cash Operating Cycle - Draw</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816036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Overtrading</a:t>
            </a:r>
            <a:endParaRPr lang="en-GB" dirty="0"/>
          </a:p>
        </p:txBody>
      </p:sp>
      <p:sp>
        <p:nvSpPr>
          <p:cNvPr id="3" name="Content Placeholder 2"/>
          <p:cNvSpPr>
            <a:spLocks noGrp="1"/>
          </p:cNvSpPr>
          <p:nvPr>
            <p:ph idx="1"/>
          </p:nvPr>
        </p:nvSpPr>
        <p:spPr/>
        <p:txBody>
          <a:bodyPr/>
          <a:lstStyle/>
          <a:p>
            <a:endParaRPr lang="en-GB" dirty="0" smtClean="0"/>
          </a:p>
          <a:p>
            <a:endParaRPr lang="en-GB" dirty="0"/>
          </a:p>
          <a:p>
            <a:r>
              <a:rPr lang="en-GB" sz="4800" dirty="0" smtClean="0"/>
              <a:t>What is overtrading mean?</a:t>
            </a:r>
            <a:endParaRPr lang="en-GB" sz="4800" dirty="0"/>
          </a:p>
        </p:txBody>
      </p:sp>
    </p:spTree>
    <p:extLst>
      <p:ext uri="{BB962C8B-B14F-4D97-AF65-F5344CB8AC3E}">
        <p14:creationId xmlns:p14="http://schemas.microsoft.com/office/powerpoint/2010/main" xmlns="" val="21175699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Overtrading</a:t>
            </a:r>
            <a:endParaRPr lang="en-GB" dirty="0"/>
          </a:p>
        </p:txBody>
      </p:sp>
      <p:sp>
        <p:nvSpPr>
          <p:cNvPr id="3" name="Content Placeholder 2"/>
          <p:cNvSpPr>
            <a:spLocks noGrp="1"/>
          </p:cNvSpPr>
          <p:nvPr>
            <p:ph idx="1"/>
          </p:nvPr>
        </p:nvSpPr>
        <p:spPr/>
        <p:txBody>
          <a:bodyPr/>
          <a:lstStyle/>
          <a:p>
            <a:endParaRPr lang="en-GB" dirty="0" smtClean="0"/>
          </a:p>
          <a:p>
            <a:r>
              <a:rPr lang="en-GB" dirty="0" smtClean="0"/>
              <a:t>If a business fails to plan how to supply its forecast level of cash flow need, it will be in danger of overtrading.</a:t>
            </a:r>
          </a:p>
          <a:p>
            <a:endParaRPr lang="en-GB" dirty="0" smtClean="0"/>
          </a:p>
          <a:p>
            <a:r>
              <a:rPr lang="en-GB" dirty="0" smtClean="0"/>
              <a:t>Overtrading is where a business has inadequate cash to support its level of sales.</a:t>
            </a:r>
          </a:p>
          <a:p>
            <a:pPr marL="0" indent="0">
              <a:buNone/>
            </a:pPr>
            <a:endParaRPr lang="en-GB" dirty="0"/>
          </a:p>
        </p:txBody>
      </p:sp>
    </p:spTree>
    <p:extLst>
      <p:ext uri="{BB962C8B-B14F-4D97-AF65-F5344CB8AC3E}">
        <p14:creationId xmlns:p14="http://schemas.microsoft.com/office/powerpoint/2010/main" xmlns="" val="13774693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Overtrading</a:t>
            </a:r>
            <a:endParaRPr lang="en-GB" dirty="0"/>
          </a:p>
        </p:txBody>
      </p:sp>
      <p:sp>
        <p:nvSpPr>
          <p:cNvPr id="3" name="Content Placeholder 2"/>
          <p:cNvSpPr>
            <a:spLocks noGrp="1"/>
          </p:cNvSpPr>
          <p:nvPr>
            <p:ph idx="1"/>
          </p:nvPr>
        </p:nvSpPr>
        <p:spPr/>
        <p:txBody>
          <a:bodyPr/>
          <a:lstStyle/>
          <a:p>
            <a:r>
              <a:rPr lang="en-GB" dirty="0" smtClean="0"/>
              <a:t>To deal with overtrading risk a business must either;</a:t>
            </a:r>
          </a:p>
          <a:p>
            <a:endParaRPr lang="en-GB" dirty="0" smtClean="0"/>
          </a:p>
          <a:p>
            <a:pPr marL="514350" indent="-514350">
              <a:buFont typeface="+mj-lt"/>
              <a:buAutoNum type="arabicPeriod"/>
            </a:pPr>
            <a:r>
              <a:rPr lang="en-GB" dirty="0" smtClean="0"/>
              <a:t>Plan the introduction of new long-term capital</a:t>
            </a:r>
          </a:p>
          <a:p>
            <a:pPr marL="514350" indent="-514350">
              <a:buFont typeface="+mj-lt"/>
              <a:buAutoNum type="arabicPeriod"/>
            </a:pPr>
            <a:r>
              <a:rPr lang="en-GB" dirty="0" smtClean="0"/>
              <a:t>Improve working capital management</a:t>
            </a:r>
          </a:p>
          <a:p>
            <a:pPr marL="514350" indent="-514350">
              <a:buFont typeface="+mj-lt"/>
              <a:buAutoNum type="arabicPeriod"/>
            </a:pPr>
            <a:r>
              <a:rPr lang="en-GB" dirty="0" smtClean="0"/>
              <a:t>Reduce business activity</a:t>
            </a:r>
            <a:endParaRPr lang="en-GB" dirty="0"/>
          </a:p>
        </p:txBody>
      </p:sp>
    </p:spTree>
    <p:extLst>
      <p:ext uri="{BB962C8B-B14F-4D97-AF65-F5344CB8AC3E}">
        <p14:creationId xmlns:p14="http://schemas.microsoft.com/office/powerpoint/2010/main" xmlns="" val="27505213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 Ratios</a:t>
            </a:r>
            <a:endParaRPr lang="en-GB" dirty="0"/>
          </a:p>
        </p:txBody>
      </p:sp>
      <p:sp>
        <p:nvSpPr>
          <p:cNvPr id="3" name="Content Placeholder 2"/>
          <p:cNvSpPr>
            <a:spLocks noGrp="1"/>
          </p:cNvSpPr>
          <p:nvPr>
            <p:ph idx="1"/>
          </p:nvPr>
        </p:nvSpPr>
        <p:spPr/>
        <p:txBody>
          <a:bodyPr/>
          <a:lstStyle/>
          <a:p>
            <a:endParaRPr lang="en-GB" dirty="0" smtClean="0"/>
          </a:p>
          <a:p>
            <a:pPr marL="514350" indent="-514350">
              <a:buFont typeface="+mj-lt"/>
              <a:buAutoNum type="arabicPeriod"/>
            </a:pPr>
            <a:r>
              <a:rPr lang="en-GB" dirty="0" smtClean="0"/>
              <a:t>Working capital turnover ratio</a:t>
            </a:r>
          </a:p>
          <a:p>
            <a:pPr marL="514350" indent="-514350">
              <a:buFont typeface="+mj-lt"/>
              <a:buAutoNum type="arabicPeriod"/>
            </a:pPr>
            <a:endParaRPr lang="en-GB" dirty="0" smtClean="0"/>
          </a:p>
          <a:p>
            <a:pPr marL="514350" indent="-514350">
              <a:buFont typeface="+mj-lt"/>
              <a:buAutoNum type="arabicPeriod"/>
            </a:pPr>
            <a:r>
              <a:rPr lang="en-GB" dirty="0" smtClean="0"/>
              <a:t>Current ratio</a:t>
            </a:r>
          </a:p>
          <a:p>
            <a:pPr marL="514350" indent="-514350">
              <a:buFont typeface="+mj-lt"/>
              <a:buAutoNum type="arabicPeriod"/>
            </a:pPr>
            <a:endParaRPr lang="en-GB" dirty="0" smtClean="0"/>
          </a:p>
          <a:p>
            <a:pPr marL="514350" indent="-514350">
              <a:buFont typeface="+mj-lt"/>
              <a:buAutoNum type="arabicPeriod"/>
            </a:pPr>
            <a:r>
              <a:rPr lang="en-GB" dirty="0" smtClean="0"/>
              <a:t>Quick ratio</a:t>
            </a:r>
            <a:endParaRPr lang="en-GB" dirty="0"/>
          </a:p>
        </p:txBody>
      </p:sp>
    </p:spTree>
    <p:extLst>
      <p:ext uri="{BB962C8B-B14F-4D97-AF65-F5344CB8AC3E}">
        <p14:creationId xmlns:p14="http://schemas.microsoft.com/office/powerpoint/2010/main" xmlns="" val="6717339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 Ratios</a:t>
            </a:r>
            <a:endParaRPr lang="en-GB" dirty="0"/>
          </a:p>
        </p:txBody>
      </p:sp>
      <p:sp>
        <p:nvSpPr>
          <p:cNvPr id="3" name="Content Placeholder 2"/>
          <p:cNvSpPr>
            <a:spLocks noGrp="1"/>
          </p:cNvSpPr>
          <p:nvPr>
            <p:ph idx="1"/>
          </p:nvPr>
        </p:nvSpPr>
        <p:spPr/>
        <p:txBody>
          <a:bodyPr/>
          <a:lstStyle/>
          <a:p>
            <a:r>
              <a:rPr lang="en-GB" dirty="0" smtClean="0"/>
              <a:t>Working capital turnover ratio =  </a:t>
            </a:r>
          </a:p>
          <a:p>
            <a:pPr marL="0" indent="0">
              <a:buNone/>
            </a:pPr>
            <a:r>
              <a:rPr lang="en-GB" dirty="0"/>
              <a:t> </a:t>
            </a:r>
            <a:r>
              <a:rPr lang="en-GB" dirty="0" smtClean="0"/>
              <a:t>              Sales / Net working capital</a:t>
            </a:r>
          </a:p>
          <a:p>
            <a:pPr marL="0" indent="0">
              <a:buNone/>
            </a:pPr>
            <a:endParaRPr lang="en-GB" dirty="0"/>
          </a:p>
          <a:p>
            <a:pPr marL="0" indent="0">
              <a:buNone/>
            </a:pPr>
            <a:r>
              <a:rPr lang="en-GB" dirty="0" smtClean="0"/>
              <a:t>This measures how efficiently management is utilising its investment in working capital to generate sales</a:t>
            </a:r>
            <a:endParaRPr lang="en-GB" dirty="0"/>
          </a:p>
        </p:txBody>
      </p:sp>
    </p:spTree>
    <p:extLst>
      <p:ext uri="{BB962C8B-B14F-4D97-AF65-F5344CB8AC3E}">
        <p14:creationId xmlns:p14="http://schemas.microsoft.com/office/powerpoint/2010/main" xmlns="" val="2826640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 Ratios</a:t>
            </a:r>
            <a:endParaRPr lang="en-GB" dirty="0"/>
          </a:p>
        </p:txBody>
      </p:sp>
      <p:sp>
        <p:nvSpPr>
          <p:cNvPr id="3" name="Content Placeholder 2"/>
          <p:cNvSpPr>
            <a:spLocks noGrp="1"/>
          </p:cNvSpPr>
          <p:nvPr>
            <p:ph idx="1"/>
          </p:nvPr>
        </p:nvSpPr>
        <p:spPr/>
        <p:txBody>
          <a:bodyPr/>
          <a:lstStyle/>
          <a:p>
            <a:endParaRPr lang="en-GB" dirty="0" smtClean="0"/>
          </a:p>
          <a:p>
            <a:r>
              <a:rPr lang="en-GB" dirty="0" smtClean="0"/>
              <a:t>Current ratio = </a:t>
            </a:r>
          </a:p>
          <a:p>
            <a:pPr marL="0" indent="0">
              <a:buNone/>
            </a:pPr>
            <a:r>
              <a:rPr lang="en-GB" dirty="0"/>
              <a:t> </a:t>
            </a:r>
            <a:r>
              <a:rPr lang="en-GB" dirty="0" smtClean="0"/>
              <a:t>                Current Assets / Current Liabilities</a:t>
            </a:r>
          </a:p>
          <a:p>
            <a:pPr marL="0" indent="0">
              <a:buNone/>
            </a:pPr>
            <a:endParaRPr lang="en-GB" dirty="0"/>
          </a:p>
          <a:p>
            <a:pPr marL="0" indent="0">
              <a:buNone/>
            </a:pPr>
            <a:r>
              <a:rPr lang="en-GB" dirty="0" smtClean="0"/>
              <a:t>Measures how much of the total current assets are financed by current liabilities</a:t>
            </a:r>
          </a:p>
          <a:p>
            <a:pPr marL="0" indent="0">
              <a:buNone/>
            </a:pPr>
            <a:r>
              <a:rPr lang="en-GB" dirty="0" smtClean="0"/>
              <a:t>A measure 2:1 means that current liabilities can be paid twice over out of existing current assets.</a:t>
            </a:r>
            <a:endParaRPr lang="en-GB" dirty="0"/>
          </a:p>
        </p:txBody>
      </p:sp>
    </p:spTree>
    <p:extLst>
      <p:ext uri="{BB962C8B-B14F-4D97-AF65-F5344CB8AC3E}">
        <p14:creationId xmlns:p14="http://schemas.microsoft.com/office/powerpoint/2010/main" xmlns="" val="4237799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 Ratios</a:t>
            </a:r>
            <a:endParaRPr lang="en-GB" dirty="0"/>
          </a:p>
        </p:txBody>
      </p:sp>
      <p:sp>
        <p:nvSpPr>
          <p:cNvPr id="3" name="Content Placeholder 2"/>
          <p:cNvSpPr>
            <a:spLocks noGrp="1"/>
          </p:cNvSpPr>
          <p:nvPr>
            <p:ph idx="1"/>
          </p:nvPr>
        </p:nvSpPr>
        <p:spPr/>
        <p:txBody>
          <a:bodyPr/>
          <a:lstStyle/>
          <a:p>
            <a:r>
              <a:rPr lang="en-GB" dirty="0" smtClean="0"/>
              <a:t>Quick ratio</a:t>
            </a:r>
          </a:p>
          <a:p>
            <a:pPr marL="0" indent="0">
              <a:buNone/>
            </a:pPr>
            <a:r>
              <a:rPr lang="en-GB" dirty="0"/>
              <a:t> </a:t>
            </a:r>
            <a:r>
              <a:rPr lang="en-GB" dirty="0" smtClean="0"/>
              <a:t>       = Current Assets – Stock / Current Liabilities</a:t>
            </a:r>
          </a:p>
          <a:p>
            <a:pPr marL="0" indent="0">
              <a:buNone/>
            </a:pPr>
            <a:endParaRPr lang="en-GB" dirty="0"/>
          </a:p>
          <a:p>
            <a:pPr marL="0" indent="0">
              <a:buNone/>
            </a:pPr>
            <a:r>
              <a:rPr lang="en-GB" dirty="0" smtClean="0"/>
              <a:t>Measures how well current liabilities are covered by liquid assets.</a:t>
            </a:r>
          </a:p>
          <a:p>
            <a:pPr marL="0" indent="0">
              <a:buNone/>
            </a:pPr>
            <a:r>
              <a:rPr lang="en-GB" dirty="0" smtClean="0"/>
              <a:t>A measure of 1:1 means that the company is able to meet existing liabilities if they fall due at once.</a:t>
            </a:r>
            <a:endParaRPr lang="en-GB" dirty="0"/>
          </a:p>
        </p:txBody>
      </p:sp>
    </p:spTree>
    <p:extLst>
      <p:ext uri="{BB962C8B-B14F-4D97-AF65-F5344CB8AC3E}">
        <p14:creationId xmlns:p14="http://schemas.microsoft.com/office/powerpoint/2010/main" xmlns="" val="6647299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Working capital</a:t>
            </a:r>
            <a:endParaRPr lang="en-GB" dirty="0"/>
          </a:p>
        </p:txBody>
      </p:sp>
      <p:sp>
        <p:nvSpPr>
          <p:cNvPr id="3" name="Content Placeholder 2"/>
          <p:cNvSpPr>
            <a:spLocks noGrp="1"/>
          </p:cNvSpPr>
          <p:nvPr>
            <p:ph idx="1"/>
          </p:nvPr>
        </p:nvSpPr>
        <p:spPr/>
        <p:txBody>
          <a:bodyPr/>
          <a:lstStyle/>
          <a:p>
            <a:pPr marL="0" indent="0">
              <a:buNone/>
            </a:pPr>
            <a:endParaRPr lang="en-GB" dirty="0" smtClean="0"/>
          </a:p>
          <a:p>
            <a:pPr marL="0" indent="0">
              <a:buNone/>
            </a:pPr>
            <a:endParaRPr lang="en-GB" dirty="0"/>
          </a:p>
          <a:p>
            <a:pPr marL="0" indent="0">
              <a:buNone/>
            </a:pPr>
            <a:r>
              <a:rPr lang="en-GB" sz="4000" dirty="0" smtClean="0"/>
              <a:t>How much working Capital is needed?</a:t>
            </a:r>
            <a:endParaRPr lang="en-GB" sz="4000" dirty="0"/>
          </a:p>
        </p:txBody>
      </p:sp>
    </p:spTree>
    <p:extLst>
      <p:ext uri="{BB962C8B-B14F-4D97-AF65-F5344CB8AC3E}">
        <p14:creationId xmlns:p14="http://schemas.microsoft.com/office/powerpoint/2010/main" xmlns="" val="22730123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smtClean="0"/>
              <a:t>How much working Capital is needed?</a:t>
            </a:r>
            <a:endParaRPr lang="en-GB" sz="3600" dirty="0"/>
          </a:p>
        </p:txBody>
      </p:sp>
      <p:sp>
        <p:nvSpPr>
          <p:cNvPr id="3" name="Content Placeholder 2"/>
          <p:cNvSpPr>
            <a:spLocks noGrp="1"/>
          </p:cNvSpPr>
          <p:nvPr>
            <p:ph idx="1"/>
          </p:nvPr>
        </p:nvSpPr>
        <p:spPr/>
        <p:txBody>
          <a:bodyPr/>
          <a:lstStyle/>
          <a:p>
            <a:pPr marL="514350" indent="-514350">
              <a:buFont typeface="+mj-lt"/>
              <a:buAutoNum type="arabicPeriod"/>
            </a:pPr>
            <a:r>
              <a:rPr lang="en-GB" dirty="0" smtClean="0"/>
              <a:t>The level of working capital required is affected by the following factors;</a:t>
            </a:r>
          </a:p>
          <a:p>
            <a:pPr marL="514350" indent="-514350">
              <a:buFont typeface="+mj-lt"/>
              <a:buAutoNum type="arabicPeriod"/>
            </a:pPr>
            <a:r>
              <a:rPr lang="en-GB" dirty="0" smtClean="0"/>
              <a:t>The nature of the business</a:t>
            </a:r>
          </a:p>
          <a:p>
            <a:pPr marL="514350" indent="-514350">
              <a:buFont typeface="+mj-lt"/>
              <a:buAutoNum type="arabicPeriod"/>
            </a:pPr>
            <a:r>
              <a:rPr lang="en-GB" dirty="0" smtClean="0"/>
              <a:t>Uncertainty is supplier deliveries</a:t>
            </a:r>
          </a:p>
          <a:p>
            <a:pPr marL="514350" indent="-514350">
              <a:buFont typeface="+mj-lt"/>
              <a:buAutoNum type="arabicPeriod"/>
            </a:pPr>
            <a:r>
              <a:rPr lang="en-GB" dirty="0" smtClean="0"/>
              <a:t>The overall level of activity of the business</a:t>
            </a:r>
          </a:p>
          <a:p>
            <a:pPr marL="514350" indent="-514350">
              <a:buFont typeface="+mj-lt"/>
              <a:buAutoNum type="arabicPeriod"/>
            </a:pPr>
            <a:r>
              <a:rPr lang="en-GB" dirty="0" smtClean="0"/>
              <a:t>The company’s credit policy</a:t>
            </a:r>
          </a:p>
          <a:p>
            <a:pPr marL="514350" indent="-514350">
              <a:buFont typeface="+mj-lt"/>
              <a:buAutoNum type="arabicPeriod"/>
            </a:pPr>
            <a:r>
              <a:rPr lang="en-GB" dirty="0" smtClean="0"/>
              <a:t>The length of the operating cycle</a:t>
            </a:r>
          </a:p>
          <a:p>
            <a:endParaRPr lang="en-GB" dirty="0"/>
          </a:p>
        </p:txBody>
      </p:sp>
    </p:spTree>
    <p:extLst>
      <p:ext uri="{BB962C8B-B14F-4D97-AF65-F5344CB8AC3E}">
        <p14:creationId xmlns:p14="http://schemas.microsoft.com/office/powerpoint/2010/main" xmlns="" val="12681445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much working Capital is needed?</a:t>
            </a:r>
            <a:endParaRPr lang="en-GB" dirty="0"/>
          </a:p>
        </p:txBody>
      </p:sp>
      <p:sp>
        <p:nvSpPr>
          <p:cNvPr id="3" name="Content Placeholder 2"/>
          <p:cNvSpPr>
            <a:spLocks noGrp="1"/>
          </p:cNvSpPr>
          <p:nvPr>
            <p:ph idx="1"/>
          </p:nvPr>
        </p:nvSpPr>
        <p:spPr/>
        <p:txBody>
          <a:bodyPr/>
          <a:lstStyle/>
          <a:p>
            <a:pPr marL="0" indent="0">
              <a:buNone/>
            </a:pPr>
            <a:r>
              <a:rPr lang="en-GB" dirty="0" smtClean="0"/>
              <a:t>7. The credit policy of suppliers</a:t>
            </a:r>
          </a:p>
          <a:p>
            <a:pPr marL="0" indent="0">
              <a:buNone/>
            </a:pPr>
            <a:endParaRPr lang="en-GB" dirty="0" smtClean="0"/>
          </a:p>
          <a:p>
            <a:pPr marL="0" indent="0">
              <a:buNone/>
            </a:pPr>
            <a:r>
              <a:rPr lang="en-GB" dirty="0" smtClean="0"/>
              <a:t>8. Attitude towards profits</a:t>
            </a:r>
          </a:p>
          <a:p>
            <a:pPr marL="0" indent="0">
              <a:buNone/>
            </a:pPr>
            <a:endParaRPr lang="en-GB" dirty="0" smtClean="0"/>
          </a:p>
          <a:p>
            <a:pPr marL="0" indent="0">
              <a:buNone/>
            </a:pPr>
            <a:r>
              <a:rPr lang="en-GB" dirty="0" smtClean="0"/>
              <a:t>9. Attitude toward risks</a:t>
            </a:r>
          </a:p>
          <a:p>
            <a:pPr marL="0" indent="0">
              <a:buNone/>
            </a:pPr>
            <a:endParaRPr lang="en-GB" dirty="0" smtClean="0"/>
          </a:p>
          <a:p>
            <a:pPr marL="0" indent="0">
              <a:buNone/>
            </a:pPr>
            <a:r>
              <a:rPr lang="en-GB" dirty="0" smtClean="0"/>
              <a:t>10. % of interest rate</a:t>
            </a:r>
            <a:endParaRPr lang="en-GB" dirty="0"/>
          </a:p>
        </p:txBody>
      </p:sp>
    </p:spTree>
    <p:extLst>
      <p:ext uri="{BB962C8B-B14F-4D97-AF65-F5344CB8AC3E}">
        <p14:creationId xmlns:p14="http://schemas.microsoft.com/office/powerpoint/2010/main" xmlns="" val="10525991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TotalTime>
  <Words>699</Words>
  <Application>Microsoft Office PowerPoint</Application>
  <PresentationFormat>On-screen Show (4:3)</PresentationFormat>
  <Paragraphs>115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Revise Lecture 21</vt:lpstr>
      <vt:lpstr>Leverage</vt:lpstr>
      <vt:lpstr>Types of Leverages</vt:lpstr>
      <vt:lpstr>Types of Leverages</vt:lpstr>
      <vt:lpstr>Working Capital</vt:lpstr>
      <vt:lpstr>Importance of Working capital</vt:lpstr>
      <vt:lpstr>Importance of Working capital</vt:lpstr>
      <vt:lpstr>Importance of Working capital – D </vt:lpstr>
      <vt:lpstr>Objectives of WC Management</vt:lpstr>
      <vt:lpstr>Objectives of WC Management</vt:lpstr>
      <vt:lpstr>Answer</vt:lpstr>
      <vt:lpstr>Cash Operating Cycle</vt:lpstr>
      <vt:lpstr>Cash Operating Cycle</vt:lpstr>
      <vt:lpstr>Cash Operating Cycle - Draw</vt:lpstr>
      <vt:lpstr>Overtrading</vt:lpstr>
      <vt:lpstr>Overtrading</vt:lpstr>
      <vt:lpstr>Overtrading</vt:lpstr>
      <vt:lpstr>Working Capital Ratios</vt:lpstr>
      <vt:lpstr>Working capital Ratios</vt:lpstr>
      <vt:lpstr>Working Capital Ratios</vt:lpstr>
      <vt:lpstr>Working Capital Ratios</vt:lpstr>
      <vt:lpstr>Working capital</vt:lpstr>
      <vt:lpstr>How much working Capital is needed?</vt:lpstr>
      <vt:lpstr>How much working Capital is needed?</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21</dc:title>
  <dc:creator>MyUserName</dc:creator>
  <cp:lastModifiedBy>vcomsats</cp:lastModifiedBy>
  <cp:revision>10</cp:revision>
  <dcterms:created xsi:type="dcterms:W3CDTF">2013-05-26T06:10:18Z</dcterms:created>
  <dcterms:modified xsi:type="dcterms:W3CDTF">2013-05-27T09:23:36Z</dcterms:modified>
</cp:coreProperties>
</file>