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81" r:id="rId4"/>
    <p:sldId id="282" r:id="rId5"/>
    <p:sldId id="283" r:id="rId6"/>
    <p:sldId id="284" r:id="rId7"/>
    <p:sldId id="257" r:id="rId8"/>
    <p:sldId id="278" r:id="rId9"/>
    <p:sldId id="258" r:id="rId10"/>
    <p:sldId id="259" r:id="rId11"/>
    <p:sldId id="285" r:id="rId12"/>
    <p:sldId id="286" r:id="rId13"/>
    <p:sldId id="260" r:id="rId14"/>
    <p:sldId id="261" r:id="rId15"/>
    <p:sldId id="262" r:id="rId16"/>
    <p:sldId id="263" r:id="rId17"/>
    <p:sldId id="264" r:id="rId18"/>
    <p:sldId id="265" r:id="rId19"/>
    <p:sldId id="279"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13662349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2308626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762173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3018413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39290550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2710184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495353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3881566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4254811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3740875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F3284FA-35C8-49F9-AA92-31BB47DB7FAD}" type="datetimeFigureOut">
              <a:rPr lang="en-GB" smtClean="0"/>
              <a:pPr/>
              <a:t>27/05/2013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3700125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F3284FA-35C8-49F9-AA92-31BB47DB7FAD}" type="datetimeFigureOut">
              <a:rPr lang="en-GB" smtClean="0"/>
              <a:pPr/>
              <a:t>27/05/2013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905FA0-C371-41DF-8248-CB5B7FCB6DF8}" type="slidenum">
              <a:rPr lang="en-GB" smtClean="0"/>
              <a:pPr/>
              <a:t>‹#›</a:t>
            </a:fld>
            <a:endParaRPr lang="en-GB"/>
          </a:p>
        </p:txBody>
      </p:sp>
    </p:spTree>
    <p:extLst>
      <p:ext uri="{BB962C8B-B14F-4D97-AF65-F5344CB8AC3E}">
        <p14:creationId xmlns:p14="http://schemas.microsoft.com/office/powerpoint/2010/main" xmlns="" val="2820931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Revise Lecture 20</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30448441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Profit Planning</a:t>
            </a:r>
          </a:p>
        </p:txBody>
      </p:sp>
      <p:sp>
        <p:nvSpPr>
          <p:cNvPr id="3" name="Content Placeholder 2"/>
          <p:cNvSpPr>
            <a:spLocks noGrp="1"/>
          </p:cNvSpPr>
          <p:nvPr>
            <p:ph idx="1"/>
          </p:nvPr>
        </p:nvSpPr>
        <p:spPr/>
        <p:txBody>
          <a:bodyPr/>
          <a:lstStyle/>
          <a:p>
            <a:r>
              <a:rPr lang="en-GB" dirty="0"/>
              <a:t>Planning basically involves two major areas for analysis:</a:t>
            </a:r>
          </a:p>
          <a:p>
            <a:endParaRPr lang="en-GB" dirty="0"/>
          </a:p>
          <a:p>
            <a:pPr marL="514350" indent="-514350">
              <a:buFont typeface="+mj-lt"/>
              <a:buAutoNum type="arabicPeriod"/>
            </a:pPr>
            <a:r>
              <a:rPr lang="en-GB" dirty="0"/>
              <a:t>External Factors </a:t>
            </a:r>
          </a:p>
          <a:p>
            <a:pPr marL="514350" indent="-514350">
              <a:buFont typeface="+mj-lt"/>
              <a:buAutoNum type="arabicPeriod"/>
            </a:pPr>
            <a:endParaRPr lang="en-GB" dirty="0"/>
          </a:p>
          <a:p>
            <a:pPr marL="514350" indent="-514350">
              <a:buFont typeface="+mj-lt"/>
              <a:buAutoNum type="arabicPeriod"/>
            </a:pPr>
            <a:r>
              <a:rPr lang="en-GB" dirty="0"/>
              <a:t>Internal Factors</a:t>
            </a:r>
          </a:p>
          <a:p>
            <a:endParaRPr lang="en-GB" dirty="0"/>
          </a:p>
        </p:txBody>
      </p:sp>
    </p:spTree>
    <p:extLst>
      <p:ext uri="{BB962C8B-B14F-4D97-AF65-F5344CB8AC3E}">
        <p14:creationId xmlns:p14="http://schemas.microsoft.com/office/powerpoint/2010/main" xmlns="" val="15526247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Profit Planning</a:t>
            </a:r>
          </a:p>
        </p:txBody>
      </p:sp>
      <p:sp>
        <p:nvSpPr>
          <p:cNvPr id="3" name="Content Placeholder 2"/>
          <p:cNvSpPr>
            <a:spLocks noGrp="1"/>
          </p:cNvSpPr>
          <p:nvPr>
            <p:ph idx="1"/>
          </p:nvPr>
        </p:nvSpPr>
        <p:spPr/>
        <p:txBody>
          <a:bodyPr/>
          <a:lstStyle/>
          <a:p>
            <a:pPr marL="0" indent="0">
              <a:buNone/>
            </a:pPr>
            <a:r>
              <a:rPr lang="en-GB" dirty="0"/>
              <a:t> </a:t>
            </a:r>
            <a:r>
              <a:rPr lang="en-GB" dirty="0" smtClean="0"/>
              <a:t>			</a:t>
            </a:r>
            <a:r>
              <a:rPr lang="en-GB" b="1" u="sng" dirty="0" smtClean="0"/>
              <a:t>External </a:t>
            </a:r>
            <a:r>
              <a:rPr lang="en-GB" b="1" u="sng" dirty="0"/>
              <a:t>Factors</a:t>
            </a:r>
          </a:p>
          <a:p>
            <a:r>
              <a:rPr lang="en-GB" dirty="0"/>
              <a:t>The planner evaluates the outlook for the economy as a whole.</a:t>
            </a:r>
          </a:p>
          <a:p>
            <a:r>
              <a:rPr lang="en-GB" dirty="0"/>
              <a:t>Will the firm be operating during a period of economic growth and expansion?</a:t>
            </a:r>
          </a:p>
          <a:p>
            <a:r>
              <a:rPr lang="en-GB" dirty="0"/>
              <a:t>Will the next one to three years be a period of recession and stagnation?</a:t>
            </a:r>
          </a:p>
          <a:p>
            <a:r>
              <a:rPr lang="en-GB" dirty="0"/>
              <a:t>Is the industry anticipating growth or decline?</a:t>
            </a:r>
          </a:p>
        </p:txBody>
      </p:sp>
    </p:spTree>
    <p:extLst>
      <p:ext uri="{BB962C8B-B14F-4D97-AF65-F5344CB8AC3E}">
        <p14:creationId xmlns:p14="http://schemas.microsoft.com/office/powerpoint/2010/main" xmlns="" val="8732021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Profit Planning</a:t>
            </a:r>
          </a:p>
        </p:txBody>
      </p:sp>
      <p:sp>
        <p:nvSpPr>
          <p:cNvPr id="3" name="Content Placeholder 2"/>
          <p:cNvSpPr>
            <a:spLocks noGrp="1"/>
          </p:cNvSpPr>
          <p:nvPr>
            <p:ph idx="1"/>
          </p:nvPr>
        </p:nvSpPr>
        <p:spPr/>
        <p:txBody>
          <a:bodyPr/>
          <a:lstStyle/>
          <a:p>
            <a:pPr marL="0" indent="0">
              <a:buNone/>
            </a:pPr>
            <a:r>
              <a:rPr lang="en-GB" dirty="0"/>
              <a:t> </a:t>
            </a:r>
            <a:r>
              <a:rPr lang="en-GB" dirty="0" smtClean="0"/>
              <a:t>			</a:t>
            </a:r>
            <a:r>
              <a:rPr lang="en-GB" b="1" u="sng" dirty="0" smtClean="0"/>
              <a:t>External </a:t>
            </a:r>
            <a:r>
              <a:rPr lang="en-GB" b="1" u="sng" dirty="0"/>
              <a:t>Factors</a:t>
            </a:r>
          </a:p>
          <a:p>
            <a:endParaRPr lang="en-GB" dirty="0"/>
          </a:p>
          <a:p>
            <a:r>
              <a:rPr lang="en-GB" dirty="0"/>
              <a:t>Does the firm have stable market for its products?</a:t>
            </a:r>
          </a:p>
          <a:p>
            <a:endParaRPr lang="en-GB" dirty="0"/>
          </a:p>
          <a:p>
            <a:r>
              <a:rPr lang="en-GB" dirty="0"/>
              <a:t>Is the firm’s competition gaining or losing strength?</a:t>
            </a:r>
          </a:p>
        </p:txBody>
      </p:sp>
    </p:spTree>
    <p:extLst>
      <p:ext uri="{BB962C8B-B14F-4D97-AF65-F5344CB8AC3E}">
        <p14:creationId xmlns:p14="http://schemas.microsoft.com/office/powerpoint/2010/main" xmlns="" val="31482081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Profit Planning</a:t>
            </a:r>
          </a:p>
        </p:txBody>
      </p:sp>
      <p:sp>
        <p:nvSpPr>
          <p:cNvPr id="3" name="Content Placeholder 2"/>
          <p:cNvSpPr>
            <a:spLocks noGrp="1"/>
          </p:cNvSpPr>
          <p:nvPr>
            <p:ph idx="1"/>
          </p:nvPr>
        </p:nvSpPr>
        <p:spPr/>
        <p:txBody>
          <a:bodyPr/>
          <a:lstStyle/>
          <a:p>
            <a:pPr marL="0" indent="0">
              <a:buNone/>
            </a:pPr>
            <a:r>
              <a:rPr lang="en-GB" dirty="0" smtClean="0"/>
              <a:t>			 </a:t>
            </a:r>
            <a:r>
              <a:rPr lang="en-GB" b="1" u="sng" dirty="0"/>
              <a:t>Internal Factors</a:t>
            </a:r>
          </a:p>
          <a:p>
            <a:pPr marL="0" indent="0">
              <a:buNone/>
            </a:pPr>
            <a:r>
              <a:rPr lang="en-GB" dirty="0"/>
              <a:t>Some factors are internal in the sense that they are under the control of the firm.</a:t>
            </a:r>
          </a:p>
          <a:p>
            <a:pPr marL="0" indent="0">
              <a:buNone/>
            </a:pPr>
            <a:r>
              <a:rPr lang="en-GB" dirty="0"/>
              <a:t>Foe example, such items as cash levels, kind and amount of inventories.</a:t>
            </a:r>
          </a:p>
        </p:txBody>
      </p:sp>
    </p:spTree>
    <p:extLst>
      <p:ext uri="{BB962C8B-B14F-4D97-AF65-F5344CB8AC3E}">
        <p14:creationId xmlns:p14="http://schemas.microsoft.com/office/powerpoint/2010/main" xmlns="" val="2108798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Profit Planning</a:t>
            </a:r>
          </a:p>
        </p:txBody>
      </p:sp>
      <p:sp>
        <p:nvSpPr>
          <p:cNvPr id="3" name="Content Placeholder 2"/>
          <p:cNvSpPr>
            <a:spLocks noGrp="1"/>
          </p:cNvSpPr>
          <p:nvPr>
            <p:ph idx="1"/>
          </p:nvPr>
        </p:nvSpPr>
        <p:spPr/>
        <p:txBody>
          <a:bodyPr/>
          <a:lstStyle/>
          <a:p>
            <a:pPr>
              <a:buNone/>
            </a:pPr>
            <a:r>
              <a:rPr lang="en-US" dirty="0"/>
              <a:t> 	</a:t>
            </a:r>
            <a:r>
              <a:rPr lang="en-US" dirty="0" smtClean="0"/>
              <a:t>		</a:t>
            </a:r>
            <a:r>
              <a:rPr lang="en-US" b="1" u="sng" dirty="0" smtClean="0"/>
              <a:t>Benefits </a:t>
            </a:r>
            <a:r>
              <a:rPr lang="en-US" b="1" u="sng" dirty="0"/>
              <a:t>of planning</a:t>
            </a:r>
            <a:endParaRPr lang="en-US" dirty="0"/>
          </a:p>
          <a:p>
            <a:pPr>
              <a:buNone/>
            </a:pPr>
            <a:endParaRPr lang="en-US" dirty="0"/>
          </a:p>
          <a:p>
            <a:pPr marL="514350" indent="-514350">
              <a:buFont typeface="+mj-lt"/>
              <a:buAutoNum type="arabicPeriod"/>
            </a:pPr>
            <a:r>
              <a:rPr lang="en-US" dirty="0"/>
              <a:t>Anticipation of problems and opportunities</a:t>
            </a:r>
          </a:p>
          <a:p>
            <a:pPr marL="514350" indent="-514350">
              <a:buFont typeface="+mj-lt"/>
              <a:buAutoNum type="arabicPeriod"/>
            </a:pPr>
            <a:r>
              <a:rPr lang="en-US" dirty="0"/>
              <a:t>Coordination of actions</a:t>
            </a:r>
          </a:p>
          <a:p>
            <a:pPr marL="514350" indent="-514350">
              <a:buFont typeface="+mj-lt"/>
              <a:buAutoNum type="arabicPeriod"/>
            </a:pPr>
            <a:r>
              <a:rPr lang="en-US" dirty="0"/>
              <a:t>Assistance in control</a:t>
            </a:r>
          </a:p>
          <a:p>
            <a:pPr marL="514350" indent="-514350">
              <a:buFont typeface="+mj-lt"/>
              <a:buAutoNum type="arabicPeriod"/>
            </a:pPr>
            <a:r>
              <a:rPr lang="en-US" dirty="0"/>
              <a:t>Providing standards of performance</a:t>
            </a:r>
          </a:p>
          <a:p>
            <a:pPr marL="514350" indent="-514350">
              <a:buFont typeface="+mj-lt"/>
              <a:buAutoNum type="arabicPeriod"/>
            </a:pPr>
            <a:r>
              <a:rPr lang="en-US" dirty="0"/>
              <a:t>Time saving</a:t>
            </a:r>
            <a:endParaRPr lang="en-GB" dirty="0"/>
          </a:p>
        </p:txBody>
      </p:sp>
    </p:spTree>
    <p:extLst>
      <p:ext uri="{BB962C8B-B14F-4D97-AF65-F5344CB8AC3E}">
        <p14:creationId xmlns:p14="http://schemas.microsoft.com/office/powerpoint/2010/main" xmlns="" val="2592760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Leverage</a:t>
            </a:r>
            <a:endParaRPr lang="en-GB" dirty="0"/>
          </a:p>
        </p:txBody>
      </p:sp>
      <p:sp>
        <p:nvSpPr>
          <p:cNvPr id="3" name="Content Placeholder 2"/>
          <p:cNvSpPr>
            <a:spLocks noGrp="1"/>
          </p:cNvSpPr>
          <p:nvPr>
            <p:ph idx="1"/>
          </p:nvPr>
        </p:nvSpPr>
        <p:spPr/>
        <p:txBody>
          <a:bodyPr/>
          <a:lstStyle/>
          <a:p>
            <a:r>
              <a:rPr lang="en-GB" dirty="0" smtClean="0"/>
              <a:t>A general dictionary definition of the term leverage would refer to an </a:t>
            </a:r>
            <a:r>
              <a:rPr lang="en-GB" b="1" dirty="0" smtClean="0"/>
              <a:t>increased</a:t>
            </a:r>
            <a:r>
              <a:rPr lang="en-GB" dirty="0" smtClean="0"/>
              <a:t> means of accomplishing some purpose.</a:t>
            </a:r>
          </a:p>
          <a:p>
            <a:r>
              <a:rPr lang="en-GB" dirty="0" smtClean="0"/>
              <a:t>In some cases, as with lifting heavy objects, leverage allows us to </a:t>
            </a:r>
            <a:r>
              <a:rPr lang="en-GB" b="1" dirty="0" smtClean="0"/>
              <a:t>accomplish things </a:t>
            </a:r>
            <a:r>
              <a:rPr lang="en-GB" dirty="0" smtClean="0"/>
              <a:t>not otherwise possible at a given level of efforts.</a:t>
            </a:r>
          </a:p>
          <a:p>
            <a:r>
              <a:rPr lang="en-GB" dirty="0" smtClean="0"/>
              <a:t>This concept is valid in running a company.</a:t>
            </a:r>
          </a:p>
          <a:p>
            <a:pPr marL="0" indent="0">
              <a:buNone/>
            </a:pPr>
            <a:endParaRPr lang="en-GB" dirty="0"/>
          </a:p>
        </p:txBody>
      </p:sp>
    </p:spTree>
    <p:extLst>
      <p:ext uri="{BB962C8B-B14F-4D97-AF65-F5344CB8AC3E}">
        <p14:creationId xmlns:p14="http://schemas.microsoft.com/office/powerpoint/2010/main" xmlns="" val="2781718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Leverage</a:t>
            </a:r>
          </a:p>
        </p:txBody>
      </p:sp>
      <p:sp>
        <p:nvSpPr>
          <p:cNvPr id="3" name="Content Placeholder 2"/>
          <p:cNvSpPr>
            <a:spLocks noGrp="1"/>
          </p:cNvSpPr>
          <p:nvPr>
            <p:ph idx="1"/>
          </p:nvPr>
        </p:nvSpPr>
        <p:spPr/>
        <p:txBody>
          <a:bodyPr/>
          <a:lstStyle/>
          <a:p>
            <a:r>
              <a:rPr lang="en-GB" dirty="0" smtClean="0"/>
              <a:t>Ability to influence what people do: diplomatic/ political leverage</a:t>
            </a:r>
          </a:p>
          <a:p>
            <a:endParaRPr lang="en-GB" dirty="0"/>
          </a:p>
          <a:p>
            <a:r>
              <a:rPr lang="en-GB" dirty="0" smtClean="0"/>
              <a:t>Leveraged buy-out: the act of a small company buying a larger company using money that is borrowed based on the value of this larger company </a:t>
            </a:r>
          </a:p>
          <a:p>
            <a:endParaRPr lang="en-GB" dirty="0"/>
          </a:p>
        </p:txBody>
      </p:sp>
    </p:spTree>
    <p:extLst>
      <p:ext uri="{BB962C8B-B14F-4D97-AF65-F5344CB8AC3E}">
        <p14:creationId xmlns:p14="http://schemas.microsoft.com/office/powerpoint/2010/main" xmlns="" val="3021924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Leverage</a:t>
            </a:r>
            <a:endParaRPr lang="en-GB" dirty="0"/>
          </a:p>
        </p:txBody>
      </p:sp>
      <p:sp>
        <p:nvSpPr>
          <p:cNvPr id="3" name="Content Placeholder 2"/>
          <p:cNvSpPr>
            <a:spLocks noGrp="1"/>
          </p:cNvSpPr>
          <p:nvPr>
            <p:ph idx="1"/>
          </p:nvPr>
        </p:nvSpPr>
        <p:spPr/>
        <p:txBody>
          <a:bodyPr/>
          <a:lstStyle/>
          <a:p>
            <a:r>
              <a:rPr lang="en-GB" dirty="0" smtClean="0"/>
              <a:t>The financial manager can identify many different types of leverage.</a:t>
            </a:r>
          </a:p>
          <a:p>
            <a:r>
              <a:rPr lang="en-GB" dirty="0" smtClean="0"/>
              <a:t>In most cases, the effects are reversible, so that the leverage may be </a:t>
            </a:r>
            <a:r>
              <a:rPr lang="en-GB" b="1" dirty="0" smtClean="0"/>
              <a:t>favourable or unfavourable</a:t>
            </a:r>
          </a:p>
          <a:p>
            <a:r>
              <a:rPr lang="en-GB" dirty="0" smtClean="0"/>
              <a:t>We will bring together the different concepts of leverage in the planning process of the firm.  </a:t>
            </a:r>
            <a:endParaRPr lang="en-GB" dirty="0"/>
          </a:p>
        </p:txBody>
      </p:sp>
    </p:spTree>
    <p:extLst>
      <p:ext uri="{BB962C8B-B14F-4D97-AF65-F5344CB8AC3E}">
        <p14:creationId xmlns:p14="http://schemas.microsoft.com/office/powerpoint/2010/main" xmlns="" val="12852956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Leverage</a:t>
            </a:r>
            <a:endParaRPr lang="en-GB" dirty="0"/>
          </a:p>
        </p:txBody>
      </p:sp>
      <p:sp>
        <p:nvSpPr>
          <p:cNvPr id="3" name="Content Placeholder 2"/>
          <p:cNvSpPr>
            <a:spLocks noGrp="1"/>
          </p:cNvSpPr>
          <p:nvPr>
            <p:ph idx="1"/>
          </p:nvPr>
        </p:nvSpPr>
        <p:spPr/>
        <p:txBody>
          <a:bodyPr/>
          <a:lstStyle/>
          <a:p>
            <a:r>
              <a:rPr lang="en-GB" dirty="0" smtClean="0"/>
              <a:t>Each concept will link a measure of profit, such as return on investment or earnings before taxes, with another area of the firm’s operating or financial situation.</a:t>
            </a:r>
          </a:p>
          <a:p>
            <a:r>
              <a:rPr lang="en-GB" dirty="0" smtClean="0"/>
              <a:t>Each type of leverage will be </a:t>
            </a:r>
            <a:r>
              <a:rPr lang="en-GB" dirty="0" err="1" smtClean="0"/>
              <a:t>analyzed</a:t>
            </a:r>
            <a:r>
              <a:rPr lang="en-GB" dirty="0" smtClean="0"/>
              <a:t> to determine what it measures and what it shows with respect to the firm’s operations or financing.</a:t>
            </a:r>
            <a:endParaRPr lang="en-GB" dirty="0"/>
          </a:p>
        </p:txBody>
      </p:sp>
    </p:spTree>
    <p:extLst>
      <p:ext uri="{BB962C8B-B14F-4D97-AF65-F5344CB8AC3E}">
        <p14:creationId xmlns:p14="http://schemas.microsoft.com/office/powerpoint/2010/main" xmlns="" val="1682370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Leverages</a:t>
            </a:r>
            <a:endParaRPr lang="en-GB" dirty="0"/>
          </a:p>
        </p:txBody>
      </p:sp>
      <p:sp>
        <p:nvSpPr>
          <p:cNvPr id="3" name="Content Placeholder 2"/>
          <p:cNvSpPr>
            <a:spLocks noGrp="1"/>
          </p:cNvSpPr>
          <p:nvPr>
            <p:ph idx="1"/>
          </p:nvPr>
        </p:nvSpPr>
        <p:spPr>
          <a:xfrm>
            <a:off x="467544" y="1700808"/>
            <a:ext cx="8229600" cy="4525963"/>
          </a:xfrm>
        </p:spPr>
        <p:txBody>
          <a:bodyPr/>
          <a:lstStyle/>
          <a:p>
            <a:pPr marL="0" indent="0">
              <a:buNone/>
            </a:pPr>
            <a:r>
              <a:rPr lang="en-GB" dirty="0" smtClean="0"/>
              <a:t>                           </a:t>
            </a:r>
            <a:r>
              <a:rPr lang="en-GB" b="1" u="sng" dirty="0" smtClean="0"/>
              <a:t>ROI Leverage</a:t>
            </a:r>
          </a:p>
          <a:p>
            <a:pPr marL="0" indent="0">
              <a:buNone/>
            </a:pPr>
            <a:endParaRPr lang="en-GB" b="1" u="sng" dirty="0" smtClean="0"/>
          </a:p>
          <a:p>
            <a:pPr marL="514350" indent="-514350">
              <a:buAutoNum type="alphaUcParenR"/>
            </a:pPr>
            <a:r>
              <a:rPr lang="en-GB" dirty="0" smtClean="0"/>
              <a:t>Asset turnover leverage</a:t>
            </a:r>
          </a:p>
          <a:p>
            <a:pPr marL="0" indent="0">
              <a:buNone/>
            </a:pPr>
            <a:endParaRPr lang="en-GB" dirty="0" smtClean="0"/>
          </a:p>
          <a:p>
            <a:pPr marL="0" indent="0">
              <a:buNone/>
            </a:pPr>
            <a:r>
              <a:rPr lang="en-GB" dirty="0" smtClean="0"/>
              <a:t>B) Profit margin leverage</a:t>
            </a:r>
          </a:p>
          <a:p>
            <a:pPr marL="0" indent="0">
              <a:buNone/>
            </a:pPr>
            <a:endParaRPr lang="en-GB" dirty="0" smtClean="0"/>
          </a:p>
          <a:p>
            <a:pPr marL="0" indent="0">
              <a:buNone/>
            </a:pPr>
            <a:r>
              <a:rPr lang="en-GB" dirty="0" smtClean="0"/>
              <a:t>C) Tighten management leverage</a:t>
            </a:r>
          </a:p>
          <a:p>
            <a:endParaRPr lang="en-GB" dirty="0"/>
          </a:p>
        </p:txBody>
      </p:sp>
    </p:spTree>
    <p:extLst>
      <p:ext uri="{BB962C8B-B14F-4D97-AF65-F5344CB8AC3E}">
        <p14:creationId xmlns:p14="http://schemas.microsoft.com/office/powerpoint/2010/main" xmlns="" val="19392060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Leverages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Marginal Analysis Leverage</a:t>
            </a:r>
          </a:p>
          <a:p>
            <a:endParaRPr lang="en-GB" dirty="0"/>
          </a:p>
          <a:p>
            <a:pPr marL="0" indent="0">
              <a:buNone/>
            </a:pPr>
            <a:r>
              <a:rPr lang="en-GB" dirty="0" smtClean="0"/>
              <a:t>A) Operating leverage</a:t>
            </a:r>
          </a:p>
          <a:p>
            <a:pPr marL="0" indent="0">
              <a:buNone/>
            </a:pPr>
            <a:r>
              <a:rPr lang="en-GB" dirty="0" smtClean="0"/>
              <a:t>B) Interest coverage leverage</a:t>
            </a:r>
          </a:p>
          <a:p>
            <a:pPr marL="0" indent="0">
              <a:buNone/>
            </a:pPr>
            <a:r>
              <a:rPr lang="en-GB" dirty="0" smtClean="0"/>
              <a:t>C) Combined leverage</a:t>
            </a:r>
          </a:p>
          <a:p>
            <a:endParaRPr lang="en-GB" dirty="0"/>
          </a:p>
          <a:p>
            <a:pPr marL="0" indent="0">
              <a:buNone/>
            </a:pPr>
            <a:r>
              <a:rPr lang="en-GB" dirty="0" smtClean="0"/>
              <a:t>                     </a:t>
            </a:r>
            <a:r>
              <a:rPr lang="en-GB" b="1" u="sng" dirty="0" smtClean="0"/>
              <a:t>Financial Leverage</a:t>
            </a:r>
            <a:endParaRPr lang="en-GB" b="1" u="sng" dirty="0"/>
          </a:p>
        </p:txBody>
      </p:sp>
    </p:spTree>
    <p:extLst>
      <p:ext uri="{BB962C8B-B14F-4D97-AF65-F5344CB8AC3E}">
        <p14:creationId xmlns:p14="http://schemas.microsoft.com/office/powerpoint/2010/main" xmlns="" val="729978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Leverage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Return-on-Investment Leverage</a:t>
            </a:r>
          </a:p>
          <a:p>
            <a:pPr marL="0" indent="0">
              <a:buNone/>
            </a:pPr>
            <a:r>
              <a:rPr lang="en-GB" dirty="0" smtClean="0"/>
              <a:t>Return on investment (ROI) is the prime indicator of management’s efficiency in achieving profit from operations. </a:t>
            </a:r>
          </a:p>
          <a:p>
            <a:pPr marL="0" indent="0">
              <a:buNone/>
            </a:pPr>
            <a:r>
              <a:rPr lang="en-GB" dirty="0" smtClean="0"/>
              <a:t>ROI is the product of two factors:</a:t>
            </a:r>
          </a:p>
          <a:p>
            <a:pPr marL="514350" indent="-514350">
              <a:buFont typeface="+mj-lt"/>
              <a:buAutoNum type="arabicPeriod"/>
            </a:pPr>
            <a:r>
              <a:rPr lang="en-GB" dirty="0" smtClean="0"/>
              <a:t>Assets turnover</a:t>
            </a:r>
          </a:p>
          <a:p>
            <a:pPr marL="514350" indent="-514350">
              <a:buFont typeface="+mj-lt"/>
              <a:buAutoNum type="arabicPeriod"/>
            </a:pPr>
            <a:r>
              <a:rPr lang="en-GB" dirty="0" smtClean="0"/>
              <a:t>Profit margin</a:t>
            </a:r>
          </a:p>
          <a:p>
            <a:pPr marL="0" indent="0">
              <a:buNone/>
            </a:pPr>
            <a:r>
              <a:rPr lang="en-GB" dirty="0" smtClean="0"/>
              <a:t>If either of these ratios can be increased, ROI will be increases to a greater degree.</a:t>
            </a:r>
            <a:endParaRPr lang="en-GB" dirty="0"/>
          </a:p>
        </p:txBody>
      </p:sp>
    </p:spTree>
    <p:extLst>
      <p:ext uri="{BB962C8B-B14F-4D97-AF65-F5344CB8AC3E}">
        <p14:creationId xmlns:p14="http://schemas.microsoft.com/office/powerpoint/2010/main" xmlns="" val="211975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Leverage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Asset-Turnover side of ROI Leverage</a:t>
            </a:r>
          </a:p>
          <a:p>
            <a:pPr marL="0" indent="0">
              <a:buNone/>
            </a:pPr>
            <a:r>
              <a:rPr lang="en-GB" dirty="0" smtClean="0"/>
              <a:t>The term asset leverage is frequently used to refer the asset-turnover aspects of ROI leverage. </a:t>
            </a:r>
          </a:p>
          <a:p>
            <a:pPr marL="0" indent="0">
              <a:buNone/>
            </a:pPr>
            <a:r>
              <a:rPr lang="en-GB" dirty="0" smtClean="0"/>
              <a:t>It is the tool that links the firm’s return on investment with its degree of efficiency in employing assets. </a:t>
            </a:r>
          </a:p>
          <a:p>
            <a:pPr marL="0" indent="0">
              <a:buNone/>
            </a:pPr>
            <a:r>
              <a:rPr lang="en-GB" dirty="0" smtClean="0"/>
              <a:t>It is important for two reasons:</a:t>
            </a:r>
          </a:p>
          <a:p>
            <a:pPr marL="514350" indent="-514350">
              <a:buFont typeface="+mj-lt"/>
              <a:buAutoNum type="arabicPeriod"/>
            </a:pPr>
            <a:r>
              <a:rPr lang="en-GB" dirty="0" smtClean="0"/>
              <a:t>Similar profit margins are common</a:t>
            </a:r>
          </a:p>
          <a:p>
            <a:pPr marL="514350" indent="-514350">
              <a:buFont typeface="+mj-lt"/>
              <a:buAutoNum type="arabicPeriod"/>
            </a:pPr>
            <a:r>
              <a:rPr lang="en-GB" dirty="0" smtClean="0"/>
              <a:t>Asset turnover reflects efficiency</a:t>
            </a:r>
          </a:p>
          <a:p>
            <a:pPr marL="0" indent="0">
              <a:buNone/>
            </a:pPr>
            <a:endParaRPr lang="en-GB" dirty="0"/>
          </a:p>
        </p:txBody>
      </p:sp>
    </p:spTree>
    <p:extLst>
      <p:ext uri="{BB962C8B-B14F-4D97-AF65-F5344CB8AC3E}">
        <p14:creationId xmlns:p14="http://schemas.microsoft.com/office/powerpoint/2010/main" xmlns="" val="32715614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Leverage</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Similar profit margins are common</a:t>
            </a:r>
          </a:p>
          <a:p>
            <a:r>
              <a:rPr lang="en-GB" dirty="0" smtClean="0"/>
              <a:t>When comparing firms producing similar products for similar markets, we might expect them to have the same approximate profit margins. This recognizes that their costs will be about the same and they will be forced by market factors to establish equal selling prices for the goods.</a:t>
            </a:r>
          </a:p>
          <a:p>
            <a:r>
              <a:rPr lang="en-GB" dirty="0" smtClean="0"/>
              <a:t>In this situation, it is difficult to increase ROI by increasing profit margin, thus the employment of assets becomes very important. </a:t>
            </a:r>
            <a:endParaRPr lang="en-GB" dirty="0"/>
          </a:p>
        </p:txBody>
      </p:sp>
    </p:spTree>
    <p:extLst>
      <p:ext uri="{BB962C8B-B14F-4D97-AF65-F5344CB8AC3E}">
        <p14:creationId xmlns:p14="http://schemas.microsoft.com/office/powerpoint/2010/main" xmlns="" val="348197654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Leverage</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Assets turnover reflects efficiency</a:t>
            </a:r>
          </a:p>
          <a:p>
            <a:pPr marL="0" indent="0">
              <a:buNone/>
            </a:pPr>
            <a:endParaRPr lang="en-GB" dirty="0"/>
          </a:p>
          <a:p>
            <a:pPr marL="0" indent="0">
              <a:buNone/>
            </a:pPr>
            <a:r>
              <a:rPr lang="en-GB" dirty="0" smtClean="0"/>
              <a:t>The ability to generate a large volume of sales on a small asset base is a measure of a firm’s operating efficiency. Aggressive, profit-minded firms strive for a rapid turnover in order to gain the benefits of </a:t>
            </a:r>
            <a:r>
              <a:rPr lang="en-GB" b="1" dirty="0" smtClean="0"/>
              <a:t>asset leverage </a:t>
            </a:r>
            <a:r>
              <a:rPr lang="en-GB" dirty="0" smtClean="0"/>
              <a:t>on ROI </a:t>
            </a:r>
            <a:endParaRPr lang="en-GB" dirty="0"/>
          </a:p>
        </p:txBody>
      </p:sp>
    </p:spTree>
    <p:extLst>
      <p:ext uri="{BB962C8B-B14F-4D97-AF65-F5344CB8AC3E}">
        <p14:creationId xmlns:p14="http://schemas.microsoft.com/office/powerpoint/2010/main" xmlns="" val="2646468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Leverage</a:t>
            </a:r>
            <a:endParaRPr lang="en-GB" dirty="0"/>
          </a:p>
        </p:txBody>
      </p:sp>
      <p:sp>
        <p:nvSpPr>
          <p:cNvPr id="3" name="Content Placeholder 2"/>
          <p:cNvSpPr>
            <a:spLocks noGrp="1"/>
          </p:cNvSpPr>
          <p:nvPr>
            <p:ph idx="1"/>
          </p:nvPr>
        </p:nvSpPr>
        <p:spPr/>
        <p:txBody>
          <a:bodyPr>
            <a:normAutofit fontScale="92500"/>
          </a:bodyPr>
          <a:lstStyle/>
          <a:p>
            <a:r>
              <a:rPr lang="en-GB" dirty="0" smtClean="0"/>
              <a:t>Asset turnover is the tool that we use to monitor the employment of assets on a comparative basis. If a firm has a relatively high asset turnover compared to other firms, we say that is has a </a:t>
            </a:r>
            <a:r>
              <a:rPr lang="en-GB" b="1" dirty="0" smtClean="0"/>
              <a:t>high degree of asset leverage</a:t>
            </a:r>
            <a:r>
              <a:rPr lang="en-GB" dirty="0" smtClean="0"/>
              <a:t>. If low, it has a </a:t>
            </a:r>
            <a:r>
              <a:rPr lang="en-GB" b="1" dirty="0" smtClean="0"/>
              <a:t>low degree of asset leverage.</a:t>
            </a:r>
          </a:p>
          <a:p>
            <a:r>
              <a:rPr lang="en-GB" dirty="0" smtClean="0"/>
              <a:t>Note that firm cannot have absolute high or low asset leverage, it has a relative high or low leverage.</a:t>
            </a:r>
            <a:endParaRPr lang="en-GB" dirty="0"/>
          </a:p>
        </p:txBody>
      </p:sp>
    </p:spTree>
    <p:extLst>
      <p:ext uri="{BB962C8B-B14F-4D97-AF65-F5344CB8AC3E}">
        <p14:creationId xmlns:p14="http://schemas.microsoft.com/office/powerpoint/2010/main" xmlns="" val="22149545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dirty="0" smtClean="0"/>
              <a:t>Using asset turnover or profit margin to produce ROI Leverage (P158)</a:t>
            </a:r>
            <a:endParaRPr lang="en-GB" sz="28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9654824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Two examples of asset leverage</a:t>
            </a:r>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25535796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Leverage</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                  </a:t>
            </a:r>
            <a:r>
              <a:rPr lang="en-GB" b="1" u="sng" dirty="0" smtClean="0"/>
              <a:t>Profit-margin side of ROI Leverage</a:t>
            </a:r>
          </a:p>
          <a:p>
            <a:pPr marL="0" indent="0">
              <a:buNone/>
            </a:pPr>
            <a:r>
              <a:rPr lang="en-GB" dirty="0" smtClean="0"/>
              <a:t>Although similar firms tend to have a similar profit margins, careful cost control can increase profit margin with a levering effect on ROI. Some major areas where cost control is possible are the following;</a:t>
            </a:r>
          </a:p>
          <a:p>
            <a:pPr marL="514350" indent="-514350">
              <a:buFont typeface="+mj-lt"/>
              <a:buAutoNum type="arabicPeriod"/>
            </a:pPr>
            <a:r>
              <a:rPr lang="en-GB" dirty="0" smtClean="0"/>
              <a:t>Production</a:t>
            </a:r>
          </a:p>
          <a:p>
            <a:pPr marL="514350" indent="-514350">
              <a:buFont typeface="+mj-lt"/>
              <a:buAutoNum type="arabicPeriod"/>
            </a:pPr>
            <a:r>
              <a:rPr lang="en-GB" dirty="0" smtClean="0"/>
              <a:t>Selling expenses</a:t>
            </a:r>
          </a:p>
          <a:p>
            <a:pPr marL="514350" indent="-514350">
              <a:buFont typeface="+mj-lt"/>
              <a:buAutoNum type="arabicPeriod"/>
            </a:pPr>
            <a:r>
              <a:rPr lang="en-GB" dirty="0" smtClean="0"/>
              <a:t>Distribution</a:t>
            </a:r>
          </a:p>
          <a:p>
            <a:pPr marL="514350" indent="-514350">
              <a:buFont typeface="+mj-lt"/>
              <a:buAutoNum type="arabicPeriod"/>
            </a:pPr>
            <a:r>
              <a:rPr lang="en-GB" dirty="0" smtClean="0"/>
              <a:t>Administrative expenses</a:t>
            </a:r>
            <a:endParaRPr lang="en-GB" dirty="0"/>
          </a:p>
        </p:txBody>
      </p:sp>
    </p:spTree>
    <p:extLst>
      <p:ext uri="{BB962C8B-B14F-4D97-AF65-F5344CB8AC3E}">
        <p14:creationId xmlns:p14="http://schemas.microsoft.com/office/powerpoint/2010/main" xmlns="" val="29315359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Return on Investment Leverage</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Leverage ROI through tighter management</a:t>
            </a:r>
          </a:p>
          <a:p>
            <a:pPr marL="0" indent="0">
              <a:buNone/>
            </a:pPr>
            <a:r>
              <a:rPr lang="en-GB" dirty="0" smtClean="0"/>
              <a:t>Small reductions in the size of operating assets combined with small decrease in operating costs can have significant effects. Careful planning can help the firm achieve the lower costs, which result in better use of assets and higher reported profits.</a:t>
            </a:r>
          </a:p>
          <a:p>
            <a:pPr marL="0" indent="0">
              <a:buNone/>
            </a:pPr>
            <a:endParaRPr lang="en-GB" dirty="0"/>
          </a:p>
        </p:txBody>
      </p:sp>
    </p:spTree>
    <p:extLst>
      <p:ext uri="{BB962C8B-B14F-4D97-AF65-F5344CB8AC3E}">
        <p14:creationId xmlns:p14="http://schemas.microsoft.com/office/powerpoint/2010/main" xmlns="" val="29812278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t>Leverage through tighter management – p160</a:t>
            </a:r>
            <a:endParaRPr lang="en-GB" sz="3600"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9403562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Marginal-Analysis </a:t>
            </a:r>
            <a:r>
              <a:rPr lang="en-GB" dirty="0"/>
              <a:t>L</a:t>
            </a:r>
            <a:r>
              <a:rPr lang="en-GB" dirty="0" smtClean="0"/>
              <a:t>everage</a:t>
            </a:r>
            <a:endParaRPr lang="en-GB" dirty="0"/>
          </a:p>
        </p:txBody>
      </p:sp>
      <p:sp>
        <p:nvSpPr>
          <p:cNvPr id="3" name="Content Placeholder 2"/>
          <p:cNvSpPr>
            <a:spLocks noGrp="1"/>
          </p:cNvSpPr>
          <p:nvPr>
            <p:ph idx="1"/>
          </p:nvPr>
        </p:nvSpPr>
        <p:spPr/>
        <p:txBody>
          <a:bodyPr/>
          <a:lstStyle/>
          <a:p>
            <a:pPr marL="0" indent="0">
              <a:buNone/>
            </a:pPr>
            <a:r>
              <a:rPr lang="en-GB" dirty="0" smtClean="0"/>
              <a:t>Three kinds of leverage are identified with the  marginal-analysis approach to profit planning.</a:t>
            </a:r>
          </a:p>
          <a:p>
            <a:endParaRPr lang="en-GB" dirty="0" smtClean="0"/>
          </a:p>
          <a:p>
            <a:pPr marL="514350" indent="-514350">
              <a:buFont typeface="+mj-lt"/>
              <a:buAutoNum type="arabicPeriod"/>
            </a:pPr>
            <a:r>
              <a:rPr lang="en-GB" dirty="0" smtClean="0"/>
              <a:t>Operating Leverage</a:t>
            </a:r>
          </a:p>
          <a:p>
            <a:pPr marL="514350" indent="-514350">
              <a:buFont typeface="+mj-lt"/>
              <a:buAutoNum type="arabicPeriod"/>
            </a:pPr>
            <a:r>
              <a:rPr lang="en-GB" dirty="0" smtClean="0"/>
              <a:t>Interest-Charge Leverage</a:t>
            </a:r>
          </a:p>
          <a:p>
            <a:pPr marL="514350" indent="-514350">
              <a:buFont typeface="+mj-lt"/>
              <a:buAutoNum type="arabicPeriod"/>
            </a:pPr>
            <a:r>
              <a:rPr lang="en-GB" dirty="0" smtClean="0"/>
              <a:t>Combined Leverage</a:t>
            </a:r>
            <a:endParaRPr lang="en-GB" dirty="0"/>
          </a:p>
        </p:txBody>
      </p:sp>
    </p:spTree>
    <p:extLst>
      <p:ext uri="{BB962C8B-B14F-4D97-AF65-F5344CB8AC3E}">
        <p14:creationId xmlns:p14="http://schemas.microsoft.com/office/powerpoint/2010/main" xmlns="" val="109570202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Marginal-Analysis Leverage</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Operating Leverage</a:t>
            </a:r>
          </a:p>
          <a:p>
            <a:r>
              <a:rPr lang="en-GB" dirty="0" smtClean="0"/>
              <a:t>Operating leverage exists when changes in revenues produce greater changes in EBIT</a:t>
            </a:r>
          </a:p>
          <a:p>
            <a:r>
              <a:rPr lang="en-GB" dirty="0" smtClean="0"/>
              <a:t>The degree of operating leverage at any single sales volume can be calculated from a ratio of marginal contribution to EBIT.</a:t>
            </a:r>
          </a:p>
          <a:p>
            <a:r>
              <a:rPr lang="en-GB" dirty="0" smtClean="0"/>
              <a:t>If the marginal contribution is Rs900000 and the EBIT is Rs450000, the operating leverage is 900/450 or 2/1. Thus any % increase in sales results in twice that % increase in EBIT.</a:t>
            </a:r>
            <a:endParaRPr lang="en-GB" dirty="0"/>
          </a:p>
        </p:txBody>
      </p:sp>
    </p:spTree>
    <p:extLst>
      <p:ext uri="{BB962C8B-B14F-4D97-AF65-F5344CB8AC3E}">
        <p14:creationId xmlns:p14="http://schemas.microsoft.com/office/powerpoint/2010/main" xmlns="" val="32430904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Operating Leverage</a:t>
            </a:r>
            <a:endParaRPr lang="en-GB" dirty="0"/>
          </a:p>
        </p:txBody>
      </p:sp>
      <p:sp>
        <p:nvSpPr>
          <p:cNvPr id="3" name="Content Placeholder 2"/>
          <p:cNvSpPr>
            <a:spLocks noGrp="1"/>
          </p:cNvSpPr>
          <p:nvPr>
            <p:ph idx="1"/>
          </p:nvPr>
        </p:nvSpPr>
        <p:spPr/>
        <p:txBody>
          <a:bodyPr>
            <a:normAutofit fontScale="92500"/>
          </a:bodyPr>
          <a:lstStyle/>
          <a:p>
            <a:r>
              <a:rPr lang="en-GB" dirty="0" smtClean="0"/>
              <a:t>What does operating leverage tell the financial manager?</a:t>
            </a:r>
          </a:p>
          <a:p>
            <a:r>
              <a:rPr lang="en-GB" dirty="0" smtClean="0"/>
              <a:t>It tells the impact of changes in sales on operating income. If a firm has a high degree of operating leverage, small changes in sales have large effects on EBIT. If the change is a small rise in sales, profits will rise dramatically.  But if the change is a small decline in forecast sales, EBIT may be wiped out and a loss may be reported</a:t>
            </a:r>
            <a:endParaRPr lang="en-GB" dirty="0"/>
          </a:p>
        </p:txBody>
      </p:sp>
    </p:spTree>
    <p:extLst>
      <p:ext uri="{BB962C8B-B14F-4D97-AF65-F5344CB8AC3E}">
        <p14:creationId xmlns:p14="http://schemas.microsoft.com/office/powerpoint/2010/main" xmlns="" val="37493747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Draw p 161</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81887182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Interest-Charges Leverage</a:t>
            </a:r>
            <a:endParaRPr lang="en-GB" dirty="0"/>
          </a:p>
        </p:txBody>
      </p:sp>
      <p:sp>
        <p:nvSpPr>
          <p:cNvPr id="3" name="Content Placeholder 2"/>
          <p:cNvSpPr>
            <a:spLocks noGrp="1"/>
          </p:cNvSpPr>
          <p:nvPr>
            <p:ph idx="1"/>
          </p:nvPr>
        </p:nvSpPr>
        <p:spPr/>
        <p:txBody>
          <a:bodyPr/>
          <a:lstStyle/>
          <a:p>
            <a:r>
              <a:rPr lang="en-GB" dirty="0" smtClean="0"/>
              <a:t>Interest-charges leverage sometimes called financial leverage exists whenever a firm has debt that requires the payment of interest.</a:t>
            </a:r>
          </a:p>
          <a:p>
            <a:r>
              <a:rPr lang="en-GB" dirty="0" smtClean="0"/>
              <a:t>It gives us a measure of the degree to which changes in operating income will affect EBT </a:t>
            </a:r>
          </a:p>
          <a:p>
            <a:r>
              <a:rPr lang="en-GB" dirty="0" smtClean="0"/>
              <a:t>Interest-charge leverage = EBIT / EBT</a:t>
            </a:r>
          </a:p>
          <a:p>
            <a:r>
              <a:rPr lang="en-GB" dirty="0" smtClean="0"/>
              <a:t>This means that any % increase in EBIT would be accompanied by a % in increase in EBT</a:t>
            </a:r>
            <a:endParaRPr lang="en-GB" dirty="0"/>
          </a:p>
        </p:txBody>
      </p:sp>
    </p:spTree>
    <p:extLst>
      <p:ext uri="{BB962C8B-B14F-4D97-AF65-F5344CB8AC3E}">
        <p14:creationId xmlns:p14="http://schemas.microsoft.com/office/powerpoint/2010/main" xmlns="" val="17985342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Combined Leverage</a:t>
            </a:r>
            <a:endParaRPr lang="en-GB" dirty="0"/>
          </a:p>
        </p:txBody>
      </p:sp>
      <p:sp>
        <p:nvSpPr>
          <p:cNvPr id="3" name="Content Placeholder 2"/>
          <p:cNvSpPr>
            <a:spLocks noGrp="1"/>
          </p:cNvSpPr>
          <p:nvPr>
            <p:ph idx="1"/>
          </p:nvPr>
        </p:nvSpPr>
        <p:spPr/>
        <p:txBody>
          <a:bodyPr/>
          <a:lstStyle/>
          <a:p>
            <a:r>
              <a:rPr lang="en-GB" dirty="0" smtClean="0"/>
              <a:t>Combined leverage is used to compare changes in revenues with changes in EBT and also changes in net income. It combines the effects of operating and interest-charges leverage.</a:t>
            </a:r>
            <a:endParaRPr lang="en-GB" dirty="0"/>
          </a:p>
        </p:txBody>
      </p:sp>
    </p:spTree>
    <p:extLst>
      <p:ext uri="{BB962C8B-B14F-4D97-AF65-F5344CB8AC3E}">
        <p14:creationId xmlns:p14="http://schemas.microsoft.com/office/powerpoint/2010/main" xmlns="" val="11658390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Leverage</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smtClean="0"/>
              <a:t>The most widely accepted usage of financial leverage refers to a situation in which both of the following exit;</a:t>
            </a:r>
          </a:p>
          <a:p>
            <a:pPr marL="514350" indent="-514350">
              <a:buAutoNum type="arabicPeriod"/>
            </a:pPr>
            <a:r>
              <a:rPr lang="en-GB" dirty="0" smtClean="0"/>
              <a:t>Limited cost securities. A firm must be financing a portion of its assets by using debt, preferred stock or some other security with a limited cost to the firm. </a:t>
            </a:r>
          </a:p>
          <a:p>
            <a:pPr marL="0" indent="0">
              <a:buNone/>
            </a:pPr>
            <a:r>
              <a:rPr lang="en-GB" dirty="0" smtClean="0"/>
              <a:t>2. ROI is not equal to cost of the limited-cost securities. The firm’s ROI must not be equal to the % of interest or dividend being paid on the limited-cost security.</a:t>
            </a:r>
            <a:endParaRPr lang="en-GB" dirty="0"/>
          </a:p>
        </p:txBody>
      </p:sp>
    </p:spTree>
    <p:extLst>
      <p:ext uri="{BB962C8B-B14F-4D97-AF65-F5344CB8AC3E}">
        <p14:creationId xmlns:p14="http://schemas.microsoft.com/office/powerpoint/2010/main" xmlns="" val="13870266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Leverage</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Importance of Financial Leverage</a:t>
            </a:r>
          </a:p>
          <a:p>
            <a:r>
              <a:rPr lang="en-GB" dirty="0" smtClean="0"/>
              <a:t>Many financial managers would argue that financial leverage is the most important of the leverage concept. It finds particular application in capital-structure management.</a:t>
            </a:r>
          </a:p>
          <a:p>
            <a:r>
              <a:rPr lang="en-GB" dirty="0" smtClean="0"/>
              <a:t>A firm’s capital structure is the relation between the debt and equity securities that make up the firm’s financing of its assets. </a:t>
            </a:r>
            <a:endParaRPr lang="en-GB" dirty="0"/>
          </a:p>
        </p:txBody>
      </p:sp>
    </p:spTree>
    <p:extLst>
      <p:ext uri="{BB962C8B-B14F-4D97-AF65-F5344CB8AC3E}">
        <p14:creationId xmlns:p14="http://schemas.microsoft.com/office/powerpoint/2010/main" xmlns="" val="35497745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Leverage</a:t>
            </a:r>
            <a:endParaRPr lang="en-GB" dirty="0"/>
          </a:p>
        </p:txBody>
      </p:sp>
      <p:sp>
        <p:nvSpPr>
          <p:cNvPr id="3" name="Content Placeholder 2"/>
          <p:cNvSpPr>
            <a:spLocks noGrp="1"/>
          </p:cNvSpPr>
          <p:nvPr>
            <p:ph idx="1"/>
          </p:nvPr>
        </p:nvSpPr>
        <p:spPr/>
        <p:txBody>
          <a:bodyPr>
            <a:normAutofit/>
          </a:bodyPr>
          <a:lstStyle/>
          <a:p>
            <a:pPr marL="0" indent="0">
              <a:buNone/>
            </a:pPr>
            <a:r>
              <a:rPr lang="en-GB" dirty="0" smtClean="0"/>
              <a:t>               </a:t>
            </a:r>
            <a:r>
              <a:rPr lang="en-GB" b="1" u="sng" dirty="0" smtClean="0"/>
              <a:t>Importance of Financial Leverage</a:t>
            </a:r>
          </a:p>
          <a:p>
            <a:pPr marL="0" indent="0">
              <a:buNone/>
            </a:pPr>
            <a:r>
              <a:rPr lang="en-GB" dirty="0" smtClean="0"/>
              <a:t>A firm with no debt is said to have all-equity capital structure. Since most firms have capital structures with both debt and equity elements, the financial managers is highly concerned with the effects of borrowing.</a:t>
            </a:r>
          </a:p>
          <a:p>
            <a:pPr marL="0" indent="0">
              <a:buNone/>
            </a:pPr>
            <a:r>
              <a:rPr lang="en-GB" dirty="0" smtClean="0"/>
              <a:t>If a firm is making money on its borrowing (has favourable financial leverage).</a:t>
            </a:r>
          </a:p>
          <a:p>
            <a:pPr marL="0" indent="0">
              <a:buNone/>
            </a:pPr>
            <a:endParaRPr lang="en-GB" dirty="0" smtClean="0"/>
          </a:p>
          <a:p>
            <a:endParaRPr lang="en-GB" dirty="0"/>
          </a:p>
        </p:txBody>
      </p:sp>
    </p:spTree>
    <p:extLst>
      <p:ext uri="{BB962C8B-B14F-4D97-AF65-F5344CB8AC3E}">
        <p14:creationId xmlns:p14="http://schemas.microsoft.com/office/powerpoint/2010/main" xmlns="" val="30364871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1369</TotalTime>
  <Words>1207</Words>
  <Application>Microsoft Office PowerPoint</Application>
  <PresentationFormat>On-screen Show (4:3)</PresentationFormat>
  <Paragraphs>134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Revise Lecture 20</vt:lpstr>
      <vt:lpstr>Profit Planning</vt:lpstr>
      <vt:lpstr>Profit Planning</vt:lpstr>
      <vt:lpstr>Profit Planning</vt:lpstr>
      <vt:lpstr>Profit Planning</vt:lpstr>
      <vt:lpstr>Profit Planning</vt:lpstr>
      <vt:lpstr>Leverage</vt:lpstr>
      <vt:lpstr>Leverage</vt:lpstr>
      <vt:lpstr>Leverage</vt:lpstr>
      <vt:lpstr>Leverage</vt:lpstr>
      <vt:lpstr>Types of Leverages</vt:lpstr>
      <vt:lpstr>Types of Leverages</vt:lpstr>
      <vt:lpstr>Leverage</vt:lpstr>
      <vt:lpstr>Return on Investment Leverage</vt:lpstr>
      <vt:lpstr>Return on Investment Leverage</vt:lpstr>
      <vt:lpstr>Return on Investment Leverage</vt:lpstr>
      <vt:lpstr>Return on Investment Leverage</vt:lpstr>
      <vt:lpstr>Using asset turnover or profit margin to produce ROI Leverage (P158)</vt:lpstr>
      <vt:lpstr>Two examples of asset leverage</vt:lpstr>
      <vt:lpstr>Return on Investment Leverage</vt:lpstr>
      <vt:lpstr>Return on Investment Leverage</vt:lpstr>
      <vt:lpstr>Leverage through tighter management – p160</vt:lpstr>
      <vt:lpstr>Marginal-Analysis Leverage</vt:lpstr>
      <vt:lpstr>Marginal-Analysis Leverage</vt:lpstr>
      <vt:lpstr>Operating Leverage</vt:lpstr>
      <vt:lpstr>Draw p 161</vt:lpstr>
      <vt:lpstr>Interest-Charges Leverage</vt:lpstr>
      <vt:lpstr>Combined Leverage</vt:lpstr>
      <vt:lpstr>Financial Leverage</vt:lpstr>
      <vt:lpstr>Financial Leverage</vt:lpstr>
      <vt:lpstr>Financial Leverage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20</dc:title>
  <dc:creator>MyUserName</dc:creator>
  <cp:lastModifiedBy>vcomsats</cp:lastModifiedBy>
  <cp:revision>23</cp:revision>
  <dcterms:created xsi:type="dcterms:W3CDTF">2013-05-25T09:10:03Z</dcterms:created>
  <dcterms:modified xsi:type="dcterms:W3CDTF">2013-05-27T07:55:50Z</dcterms:modified>
</cp:coreProperties>
</file>