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58" r:id="rId9"/>
    <p:sldId id="259" r:id="rId10"/>
    <p:sldId id="260" r:id="rId11"/>
    <p:sldId id="261" r:id="rId12"/>
    <p:sldId id="262" r:id="rId13"/>
    <p:sldId id="263" r:id="rId14"/>
    <p:sldId id="275" r:id="rId15"/>
    <p:sldId id="276" r:id="rId16"/>
    <p:sldId id="277" r:id="rId17"/>
    <p:sldId id="278" r:id="rId18"/>
    <p:sldId id="27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1791006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35641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203616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4241566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131393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2620737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2157354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354023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4001618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2131004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404BAA8-1384-48C9-9FD1-3E63A4ACC930}" type="datetimeFigureOut">
              <a:rPr lang="en-GB" smtClean="0"/>
              <a:pPr/>
              <a:t>24/05/2013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806483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04BAA8-1384-48C9-9FD1-3E63A4ACC930}" type="datetimeFigureOut">
              <a:rPr lang="en-GB" smtClean="0"/>
              <a:pPr/>
              <a:t>24/05/2013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7D313F-CF47-4A05-8726-8B8C83D9FD02}" type="slidenum">
              <a:rPr lang="en-GB" smtClean="0"/>
              <a:pPr/>
              <a:t>‹#›</a:t>
            </a:fld>
            <a:endParaRPr lang="en-GB"/>
          </a:p>
        </p:txBody>
      </p:sp>
    </p:spTree>
    <p:extLst>
      <p:ext uri="{BB962C8B-B14F-4D97-AF65-F5344CB8AC3E}">
        <p14:creationId xmlns:p14="http://schemas.microsoft.com/office/powerpoint/2010/main" xmlns="" val="3972051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19</a:t>
            </a:r>
            <a:endParaRPr lang="en-GB" dirty="0"/>
          </a:p>
        </p:txBody>
      </p:sp>
      <p:sp>
        <p:nvSpPr>
          <p:cNvPr id="3" name="Subtitle 2"/>
          <p:cNvSpPr>
            <a:spLocks noGrp="1"/>
          </p:cNvSpPr>
          <p:nvPr>
            <p:ph type="subTitle" idx="1"/>
          </p:nvPr>
        </p:nvSpPr>
        <p:spPr/>
        <p:txBody>
          <a:bodyPr/>
          <a:lstStyle/>
          <a:p>
            <a:endParaRPr lang="en-GB"/>
          </a:p>
        </p:txBody>
      </p:sp>
      <p:pic>
        <p:nvPicPr>
          <p:cNvPr id="1026" name="Picture 2"/>
          <p:cNvPicPr>
            <a:picLocks noChangeAspect="1" noChangeArrowheads="1"/>
          </p:cNvPicPr>
          <p:nvPr/>
        </p:nvPicPr>
        <p:blipFill>
          <a:blip r:embed="rId2"/>
          <a:srcRect/>
          <a:stretch>
            <a:fillRect/>
          </a:stretch>
        </p:blipFill>
        <p:spPr bwMode="auto">
          <a:xfrm>
            <a:off x="4495800" y="3352800"/>
            <a:ext cx="152400" cy="1524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2"/>
          <a:srcRect/>
          <a:stretch>
            <a:fillRect/>
          </a:stretch>
        </p:blipFill>
        <p:spPr bwMode="auto">
          <a:xfrm>
            <a:off x="4495800" y="3352800"/>
            <a:ext cx="152400" cy="1524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2"/>
          <a:srcRect/>
          <a:stretch>
            <a:fillRect/>
          </a:stretch>
        </p:blipFill>
        <p:spPr bwMode="auto">
          <a:xfrm>
            <a:off x="4495800" y="3352800"/>
            <a:ext cx="152400" cy="152400"/>
          </a:xfrm>
          <a:prstGeom prst="rect">
            <a:avLst/>
          </a:prstGeom>
          <a:noFill/>
          <a:ln w="9525">
            <a:noFill/>
            <a:miter lim="800000"/>
            <a:headEnd/>
            <a:tailEnd/>
          </a:ln>
          <a:effectLst/>
        </p:spPr>
      </p:pic>
    </p:spTree>
    <p:extLst>
      <p:ext uri="{BB962C8B-B14F-4D97-AF65-F5344CB8AC3E}">
        <p14:creationId xmlns:p14="http://schemas.microsoft.com/office/powerpoint/2010/main" xmlns="" val="2452302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Benefits of planning</a:t>
            </a:r>
            <a:endParaRPr lang="en-US" dirty="0" smtClean="0"/>
          </a:p>
          <a:p>
            <a:pPr>
              <a:buNone/>
            </a:pPr>
            <a:endParaRPr lang="en-US" dirty="0" smtClean="0"/>
          </a:p>
          <a:p>
            <a:pPr marL="514350" indent="-514350">
              <a:buFont typeface="+mj-lt"/>
              <a:buAutoNum type="arabicPeriod"/>
            </a:pPr>
            <a:r>
              <a:rPr lang="en-US" dirty="0" smtClean="0"/>
              <a:t>Anticipation of problems and opportunities</a:t>
            </a:r>
          </a:p>
          <a:p>
            <a:pPr marL="514350" indent="-514350">
              <a:buFont typeface="+mj-lt"/>
              <a:buAutoNum type="arabicPeriod"/>
            </a:pPr>
            <a:r>
              <a:rPr lang="en-US" dirty="0" smtClean="0"/>
              <a:t>Coordination of actions</a:t>
            </a:r>
          </a:p>
          <a:p>
            <a:pPr marL="514350" indent="-514350">
              <a:buFont typeface="+mj-lt"/>
              <a:buAutoNum type="arabicPeriod"/>
            </a:pPr>
            <a:r>
              <a:rPr lang="en-US" dirty="0" smtClean="0"/>
              <a:t>Assistance in control</a:t>
            </a:r>
          </a:p>
          <a:p>
            <a:pPr marL="514350" indent="-514350">
              <a:buFont typeface="+mj-lt"/>
              <a:buAutoNum type="arabicPeriod"/>
            </a:pPr>
            <a:r>
              <a:rPr lang="en-US" dirty="0" smtClean="0"/>
              <a:t>Providing standards of performance</a:t>
            </a:r>
          </a:p>
          <a:p>
            <a:pPr marL="514350" indent="-514350">
              <a:buFont typeface="+mj-lt"/>
              <a:buAutoNum type="arabicPeriod"/>
            </a:pPr>
            <a:r>
              <a:rPr lang="en-US" dirty="0" smtClean="0"/>
              <a:t>Time saving</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229600" cy="1143000"/>
          </a:xfrm>
        </p:spPr>
        <p:txBody>
          <a:bodyPr>
            <a:normAutofit/>
          </a:bodyPr>
          <a:lstStyle/>
          <a:p>
            <a:r>
              <a:rPr lang="en-US" dirty="0" smtClean="0"/>
              <a:t>Benefits of planning</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b="1" u="sng" dirty="0" smtClean="0"/>
              <a:t>Anticipation </a:t>
            </a:r>
            <a:r>
              <a:rPr lang="en-US" b="1" u="sng" dirty="0"/>
              <a:t>of problems and </a:t>
            </a:r>
            <a:r>
              <a:rPr lang="en-US" b="1" u="sng" dirty="0" smtClean="0"/>
              <a:t>opportunities</a:t>
            </a:r>
          </a:p>
          <a:p>
            <a:pPr marL="0" indent="0">
              <a:buNone/>
            </a:pPr>
            <a:r>
              <a:rPr lang="en-US" dirty="0" smtClean="0"/>
              <a:t>Planning involves people at different levels in the organization and forces them to think ahead.</a:t>
            </a:r>
          </a:p>
          <a:p>
            <a:pPr marL="0" indent="0">
              <a:buNone/>
            </a:pPr>
            <a:r>
              <a:rPr lang="en-US" dirty="0" smtClean="0"/>
              <a:t>This encourages managers on varying levels to anticipate possible problems and to </a:t>
            </a:r>
            <a:r>
              <a:rPr lang="en-US" dirty="0" err="1" smtClean="0"/>
              <a:t>attempy</a:t>
            </a:r>
            <a:r>
              <a:rPr lang="en-US" dirty="0" smtClean="0"/>
              <a:t> to identify potential opportunities.</a:t>
            </a:r>
          </a:p>
          <a:p>
            <a:pPr marL="0" indent="0">
              <a:buNone/>
            </a:pPr>
            <a:endParaRPr lang="en-US" dirty="0"/>
          </a:p>
          <a:p>
            <a:pPr marL="0" indent="0">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planning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Coordination of actions</a:t>
            </a:r>
          </a:p>
          <a:p>
            <a:r>
              <a:rPr lang="en-GB" dirty="0" smtClean="0"/>
              <a:t>Because they are involved in planning discussions with others in management positions, managers begin to coordinate courses of action. </a:t>
            </a:r>
          </a:p>
          <a:p>
            <a:r>
              <a:rPr lang="en-GB" dirty="0" smtClean="0"/>
              <a:t>Frequently, early coordination facilitates the achievement of company goals by increasing communication and reducing potential conflicts. </a:t>
            </a:r>
          </a:p>
        </p:txBody>
      </p:sp>
    </p:spTree>
    <p:extLst>
      <p:ext uri="{BB962C8B-B14F-4D97-AF65-F5344CB8AC3E}">
        <p14:creationId xmlns:p14="http://schemas.microsoft.com/office/powerpoint/2010/main" xmlns="" val="467312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planning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Assistance in control</a:t>
            </a:r>
          </a:p>
          <a:p>
            <a:pPr marL="0" indent="0">
              <a:buNone/>
            </a:pPr>
            <a:r>
              <a:rPr lang="en-GB" dirty="0" smtClean="0"/>
              <a:t>Plans may be used as tools to help managers control their areas of operation. A detailed plan gives department and divisions specific goals to pursue and means to achieve the goal.</a:t>
            </a:r>
          </a:p>
          <a:p>
            <a:pPr marL="0" indent="0">
              <a:buNone/>
            </a:pPr>
            <a:r>
              <a:rPr lang="en-GB" dirty="0" smtClean="0"/>
              <a:t>As the firm conducts its operation, managers can watch for variations from the plan that indicate a need for tighter supervision and control.</a:t>
            </a:r>
            <a:endParaRPr lang="en-GB" dirty="0"/>
          </a:p>
        </p:txBody>
      </p:sp>
    </p:spTree>
    <p:extLst>
      <p:ext uri="{BB962C8B-B14F-4D97-AF65-F5344CB8AC3E}">
        <p14:creationId xmlns:p14="http://schemas.microsoft.com/office/powerpoint/2010/main" xmlns="" val="177837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planning</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smtClean="0"/>
              <a:t>               </a:t>
            </a:r>
            <a:r>
              <a:rPr lang="en-GB" b="1" u="sng" dirty="0" smtClean="0"/>
              <a:t>Providing Standards of performance</a:t>
            </a:r>
          </a:p>
          <a:p>
            <a:pPr marL="0" indent="0">
              <a:buNone/>
            </a:pPr>
            <a:endParaRPr lang="en-GB" b="1" u="sng" dirty="0" smtClean="0"/>
          </a:p>
          <a:p>
            <a:pPr marL="0" indent="0">
              <a:buNone/>
            </a:pPr>
            <a:r>
              <a:rPr lang="en-GB" dirty="0" smtClean="0"/>
              <a:t>A comparison of the plan with actual performance during the planning period can be used to provide a standard of achievement.</a:t>
            </a:r>
          </a:p>
          <a:p>
            <a:r>
              <a:rPr lang="en-GB" dirty="0" smtClean="0"/>
              <a:t>Did the company reach the goals outlined in the plan? If not, why not? </a:t>
            </a:r>
          </a:p>
          <a:p>
            <a:r>
              <a:rPr lang="en-GB" dirty="0" smtClean="0"/>
              <a:t>Did certain areas perform exceptionally well?</a:t>
            </a:r>
          </a:p>
          <a:p>
            <a:r>
              <a:rPr lang="en-GB" dirty="0" smtClean="0"/>
              <a:t>Answers to such questions help the firm evaluate its own performance during a recent operating period</a:t>
            </a:r>
            <a:endParaRPr lang="en-GB" dirty="0"/>
          </a:p>
        </p:txBody>
      </p:sp>
    </p:spTree>
    <p:extLst>
      <p:ext uri="{BB962C8B-B14F-4D97-AF65-F5344CB8AC3E}">
        <p14:creationId xmlns:p14="http://schemas.microsoft.com/office/powerpoint/2010/main" xmlns="" val="1835404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Budget</a:t>
            </a:r>
          </a:p>
          <a:p>
            <a:pPr marL="0" indent="0">
              <a:buNone/>
            </a:pPr>
            <a:r>
              <a:rPr lang="en-GB" dirty="0" smtClean="0"/>
              <a:t>A budget is the result of financial planning. </a:t>
            </a:r>
          </a:p>
          <a:p>
            <a:pPr marL="0" indent="0">
              <a:buNone/>
            </a:pPr>
            <a:r>
              <a:rPr lang="en-GB" dirty="0" smtClean="0"/>
              <a:t>Stated simple, a budget is a formal plan expressed in dollar /</a:t>
            </a:r>
            <a:r>
              <a:rPr lang="en-GB" dirty="0" err="1" smtClean="0"/>
              <a:t>Rs</a:t>
            </a:r>
            <a:r>
              <a:rPr lang="en-GB" dirty="0" smtClean="0"/>
              <a:t>. The process of financial planning is frequently called budgeting; it makes use of pro forma financial statements.</a:t>
            </a:r>
          </a:p>
          <a:p>
            <a:pPr marL="0" indent="0">
              <a:buNone/>
            </a:pPr>
            <a:r>
              <a:rPr lang="en-GB" dirty="0" smtClean="0"/>
              <a:t>SFP, Income statement, fund-flow statements and other formal statements may be incorporated in the firm’s budgets.</a:t>
            </a:r>
            <a:endParaRPr lang="en-GB" dirty="0"/>
          </a:p>
        </p:txBody>
      </p:sp>
    </p:spTree>
    <p:extLst>
      <p:ext uri="{BB962C8B-B14F-4D97-AF65-F5344CB8AC3E}">
        <p14:creationId xmlns:p14="http://schemas.microsoft.com/office/powerpoint/2010/main" xmlns="" val="21088621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GB" dirty="0"/>
          </a:p>
        </p:txBody>
      </p:sp>
      <p:sp>
        <p:nvSpPr>
          <p:cNvPr id="3" name="Content Placeholder 2"/>
          <p:cNvSpPr>
            <a:spLocks noGrp="1"/>
          </p:cNvSpPr>
          <p:nvPr>
            <p:ph idx="1"/>
          </p:nvPr>
        </p:nvSpPr>
        <p:spPr/>
        <p:txBody>
          <a:bodyPr/>
          <a:lstStyle/>
          <a:p>
            <a:pPr marL="0" indent="0">
              <a:buNone/>
            </a:pPr>
            <a:r>
              <a:rPr lang="en-GB" dirty="0" smtClean="0"/>
              <a:t>           Break-Even and Profit-Volume Analysis</a:t>
            </a:r>
          </a:p>
          <a:p>
            <a:pPr marL="0" indent="0">
              <a:buNone/>
            </a:pPr>
            <a:r>
              <a:rPr lang="en-GB" dirty="0" smtClean="0"/>
              <a:t>A fundamental profit-planning tool involves the determination of the likely profits at different levels of production. </a:t>
            </a:r>
          </a:p>
          <a:p>
            <a:pPr marL="0" indent="0">
              <a:buNone/>
            </a:pPr>
            <a:r>
              <a:rPr lang="en-GB" dirty="0" smtClean="0"/>
              <a:t>To develop the necessary calculations, the financial managers builds on the basic tool of break-even analysis and expands it through profit-volume analysis.</a:t>
            </a:r>
          </a:p>
          <a:p>
            <a:pPr marL="0" indent="0">
              <a:buNone/>
            </a:pPr>
            <a:endParaRPr lang="en-GB" dirty="0"/>
          </a:p>
        </p:txBody>
      </p:sp>
    </p:spTree>
    <p:extLst>
      <p:ext uri="{BB962C8B-B14F-4D97-AF65-F5344CB8AC3E}">
        <p14:creationId xmlns:p14="http://schemas.microsoft.com/office/powerpoint/2010/main" xmlns="" val="1050994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GB" dirty="0"/>
          </a:p>
        </p:txBody>
      </p:sp>
      <p:sp>
        <p:nvSpPr>
          <p:cNvPr id="3" name="Content Placeholder 2"/>
          <p:cNvSpPr>
            <a:spLocks noGrp="1"/>
          </p:cNvSpPr>
          <p:nvPr>
            <p:ph idx="1"/>
          </p:nvPr>
        </p:nvSpPr>
        <p:spPr/>
        <p:txBody>
          <a:bodyPr/>
          <a:lstStyle/>
          <a:p>
            <a:r>
              <a:rPr lang="en-GB" dirty="0" smtClean="0"/>
              <a:t>Break-even analysis is used to determine the level of operations at which a firm neither makes a profit nor loss money. At this level, the firm operates at a zero profit level, or break-even point.</a:t>
            </a:r>
          </a:p>
          <a:p>
            <a:r>
              <a:rPr lang="en-GB" dirty="0" smtClean="0"/>
              <a:t>Break-even analysis makes use of fixed costs, variable costs and revenues and may be used graphically or mathematically/</a:t>
            </a:r>
            <a:endParaRPr lang="en-GB" dirty="0"/>
          </a:p>
        </p:txBody>
      </p:sp>
    </p:spTree>
    <p:extLst>
      <p:ext uri="{BB962C8B-B14F-4D97-AF65-F5344CB8AC3E}">
        <p14:creationId xmlns:p14="http://schemas.microsoft.com/office/powerpoint/2010/main" xmlns="" val="4185296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GB" dirty="0"/>
          </a:p>
        </p:txBody>
      </p:sp>
      <p:sp>
        <p:nvSpPr>
          <p:cNvPr id="3" name="Content Placeholder 2"/>
          <p:cNvSpPr>
            <a:spLocks noGrp="1"/>
          </p:cNvSpPr>
          <p:nvPr>
            <p:ph idx="1"/>
          </p:nvPr>
        </p:nvSpPr>
        <p:spPr/>
        <p:txBody>
          <a:bodyPr/>
          <a:lstStyle/>
          <a:p>
            <a:r>
              <a:rPr lang="en-GB" dirty="0" smtClean="0"/>
              <a:t>Graphic approach to Break-Even Analysis</a:t>
            </a:r>
          </a:p>
          <a:p>
            <a:r>
              <a:rPr lang="en-GB" dirty="0" smtClean="0"/>
              <a:t>The costs that are included in the analysis are:</a:t>
            </a:r>
          </a:p>
          <a:p>
            <a:r>
              <a:rPr lang="en-GB" dirty="0" smtClean="0"/>
              <a:t>1. Fixed costs remain the same at all levels of production. An example would be the rent paid on a building.</a:t>
            </a:r>
          </a:p>
          <a:p>
            <a:r>
              <a:rPr lang="en-GB" dirty="0" smtClean="0"/>
              <a:t>2. variable costs change directly with the number of units produced. At 0 units of production, the firm incurs no variable costs.</a:t>
            </a:r>
            <a:endParaRPr lang="en-GB" dirty="0"/>
          </a:p>
        </p:txBody>
      </p:sp>
    </p:spTree>
    <p:extLst>
      <p:ext uri="{BB962C8B-B14F-4D97-AF65-F5344CB8AC3E}">
        <p14:creationId xmlns:p14="http://schemas.microsoft.com/office/powerpoint/2010/main" xmlns="" val="1597723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GB" dirty="0"/>
          </a:p>
        </p:txBody>
      </p:sp>
      <p:sp>
        <p:nvSpPr>
          <p:cNvPr id="3" name="Content Placeholder 2"/>
          <p:cNvSpPr>
            <a:spLocks noGrp="1"/>
          </p:cNvSpPr>
          <p:nvPr>
            <p:ph idx="1"/>
          </p:nvPr>
        </p:nvSpPr>
        <p:spPr/>
        <p:txBody>
          <a:bodyPr/>
          <a:lstStyle/>
          <a:p>
            <a:r>
              <a:rPr lang="en-GB" dirty="0" smtClean="0"/>
              <a:t>As production rises, the variable costs rise proportionately.</a:t>
            </a:r>
          </a:p>
          <a:p>
            <a:r>
              <a:rPr lang="en-GB" dirty="0" smtClean="0"/>
              <a:t>Two aspects of variable costs are important and should be noted:</a:t>
            </a:r>
          </a:p>
          <a:p>
            <a:r>
              <a:rPr lang="en-GB" dirty="0" smtClean="0"/>
              <a:t>A) Variable costs plotted as total costs. If the variable costs are plotted from 0 point on the graph, they reflect only the variable costs of production</a:t>
            </a:r>
            <a:endParaRPr lang="en-GB" dirty="0"/>
          </a:p>
        </p:txBody>
      </p:sp>
    </p:spTree>
    <p:extLst>
      <p:ext uri="{BB962C8B-B14F-4D97-AF65-F5344CB8AC3E}">
        <p14:creationId xmlns:p14="http://schemas.microsoft.com/office/powerpoint/2010/main" xmlns="" val="2421290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Profit Planning</a:t>
            </a:r>
            <a:endParaRPr lang="en-GB" dirty="0"/>
          </a:p>
        </p:txBody>
      </p:sp>
      <p:sp>
        <p:nvSpPr>
          <p:cNvPr id="3" name="Content Placeholder 2"/>
          <p:cNvSpPr>
            <a:spLocks noGrp="1"/>
          </p:cNvSpPr>
          <p:nvPr>
            <p:ph idx="1"/>
          </p:nvPr>
        </p:nvSpPr>
        <p:spPr/>
        <p:txBody>
          <a:bodyPr/>
          <a:lstStyle/>
          <a:p>
            <a:r>
              <a:rPr lang="en-GB" dirty="0" smtClean="0"/>
              <a:t>B) Variable costs as constant costs. It is traditional to plot unit variable costs using a straight line. This implies that unit variable costs are constant costs, that is they are the same at all levels of production.</a:t>
            </a:r>
            <a:endParaRPr lang="en-GB" dirty="0"/>
          </a:p>
        </p:txBody>
      </p:sp>
    </p:spTree>
    <p:extLst>
      <p:ext uri="{BB962C8B-B14F-4D97-AF65-F5344CB8AC3E}">
        <p14:creationId xmlns:p14="http://schemas.microsoft.com/office/powerpoint/2010/main" xmlns="" val="1986328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Draw p137</a:t>
            </a:r>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4315633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Earnings Per Share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financial planning, it is important that the firm consider the effect of different course of action on the value of the stock.</a:t>
            </a:r>
          </a:p>
          <a:p>
            <a:r>
              <a:rPr lang="en-US" dirty="0" smtClean="0"/>
              <a:t>If the firm takes actions that cause a decline in the market price of the common stock, management may be criticized by angry shareholders.</a:t>
            </a:r>
          </a:p>
          <a:p>
            <a:r>
              <a:rPr lang="en-US" dirty="0" smtClean="0"/>
              <a:t>A valuable tool for analyzing the future market price of the stock is the calculation of future earnings per share.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Earnings Per Share</a:t>
            </a:r>
            <a:endParaRPr lang="en-US" dirty="0"/>
          </a:p>
        </p:txBody>
      </p:sp>
      <p:sp>
        <p:nvSpPr>
          <p:cNvPr id="3" name="Content Placeholder 2"/>
          <p:cNvSpPr>
            <a:spLocks noGrp="1"/>
          </p:cNvSpPr>
          <p:nvPr>
            <p:ph idx="1"/>
          </p:nvPr>
        </p:nvSpPr>
        <p:spPr/>
        <p:txBody>
          <a:bodyPr/>
          <a:lstStyle/>
          <a:p>
            <a:pPr>
              <a:buNone/>
            </a:pPr>
            <a:r>
              <a:rPr lang="en-US" dirty="0" smtClean="0"/>
              <a:t>    Why future earnings per share are critical?</a:t>
            </a:r>
          </a:p>
          <a:p>
            <a:endParaRPr lang="en-US" dirty="0" smtClean="0"/>
          </a:p>
          <a:p>
            <a:r>
              <a:rPr lang="en-US" dirty="0" smtClean="0"/>
              <a:t>In profit planning, two measures of corporate profits are especially important:</a:t>
            </a:r>
          </a:p>
          <a:p>
            <a:pPr marL="514350" indent="-514350">
              <a:buFont typeface="+mj-lt"/>
              <a:buAutoNum type="arabicPeriod"/>
            </a:pPr>
            <a:r>
              <a:rPr lang="en-US" dirty="0" smtClean="0"/>
              <a:t>Return on Investment (ROI)</a:t>
            </a:r>
          </a:p>
          <a:p>
            <a:pPr marL="514350" indent="-514350">
              <a:buNone/>
            </a:pPr>
            <a:endParaRPr lang="en-US" dirty="0" smtClean="0"/>
          </a:p>
          <a:p>
            <a:pPr marL="514350" indent="-514350">
              <a:buFont typeface="+mj-lt"/>
              <a:buAutoNum type="arabicPeriod"/>
            </a:pPr>
            <a:r>
              <a:rPr lang="en-US" dirty="0" smtClean="0"/>
              <a:t>Earnings per Share (EPS)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Earnings Per Share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dirty="0" smtClean="0"/>
              <a:t>                        </a:t>
            </a:r>
            <a:r>
              <a:rPr lang="en-US" b="1" u="sng" dirty="0" smtClean="0"/>
              <a:t>Return on Investment (ROI) </a:t>
            </a:r>
          </a:p>
          <a:p>
            <a:r>
              <a:rPr lang="en-US" dirty="0" smtClean="0"/>
              <a:t>This is an operating indicator of profits and a key measure of the success of the firm’s management. If this ratio is high, the firm is generating sufficient sales on its assets base and is making sufficient profit margins on its sales.</a:t>
            </a:r>
          </a:p>
          <a:p>
            <a:r>
              <a:rPr lang="en-US" dirty="0" smtClean="0"/>
              <a:t>The use of ROI allows a financial manager to make comparisons of the  different firms or of the same firm in different time periods.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Earnings Per Share</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u="sng" dirty="0" smtClean="0"/>
              <a:t>Earnings per share (EPS)</a:t>
            </a:r>
          </a:p>
          <a:p>
            <a:r>
              <a:rPr lang="en-US" dirty="0" smtClean="0"/>
              <a:t>This is market indicator of profits and the most important profit measure for stockholders and other individuals outside the firm. </a:t>
            </a:r>
          </a:p>
          <a:p>
            <a:pPr>
              <a:buNone/>
            </a:pPr>
            <a:endParaRPr lang="en-US" dirty="0" smtClean="0"/>
          </a:p>
          <a:p>
            <a:r>
              <a:rPr lang="en-US" dirty="0" smtClean="0"/>
              <a:t>If the earnings continue to increase on a per-share basis, the firm is judged to be increasingly successful. On the other hand, a drop in earnings per share is viewed as a symptom of problems.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Earnings Per Share</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b="1" u="sng" dirty="0" smtClean="0"/>
              <a:t>Other factors related to future EPS</a:t>
            </a:r>
          </a:p>
          <a:p>
            <a:pPr>
              <a:buNone/>
            </a:pPr>
            <a:endParaRPr lang="en-US" dirty="0" smtClean="0"/>
          </a:p>
          <a:p>
            <a:pPr marL="514350" indent="-514350">
              <a:buFont typeface="+mj-lt"/>
              <a:buAutoNum type="arabicPeriod"/>
            </a:pPr>
            <a:r>
              <a:rPr lang="en-US" dirty="0" smtClean="0"/>
              <a:t>Risk from high levels of debt</a:t>
            </a:r>
          </a:p>
          <a:p>
            <a:pPr marL="514350" indent="-514350">
              <a:buFont typeface="+mj-lt"/>
              <a:buAutoNum type="arabicPeriod"/>
            </a:pPr>
            <a:r>
              <a:rPr lang="en-US" dirty="0" smtClean="0"/>
              <a:t>Growth</a:t>
            </a:r>
          </a:p>
          <a:p>
            <a:pPr marL="514350" indent="-514350">
              <a:buFont typeface="+mj-lt"/>
              <a:buAutoNum type="arabicPeriod"/>
            </a:pPr>
            <a:r>
              <a:rPr lang="en-US" dirty="0" smtClean="0"/>
              <a:t>Difficulties in Implementing proposals</a:t>
            </a:r>
          </a:p>
          <a:p>
            <a:pPr marL="514350" indent="-514350">
              <a:buFont typeface="+mj-lt"/>
              <a:buAutoNum type="arabicPeriod"/>
            </a:pPr>
            <a:r>
              <a:rPr lang="en-US" dirty="0" smtClean="0"/>
              <a:t>Risk from uncertain ventures or unstable returns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888</Words>
  <Application>Microsoft Office PowerPoint</Application>
  <PresentationFormat>On-screen Show (4:3)</PresentationFormat>
  <Paragraphs>79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Revise Lecture 19</vt:lpstr>
      <vt:lpstr>Profit Planning</vt:lpstr>
      <vt:lpstr>Benefits of planning</vt:lpstr>
      <vt:lpstr>Benefits of planning</vt:lpstr>
      <vt:lpstr>Benefits of planning</vt:lpstr>
      <vt:lpstr>Benefits of planning</vt:lpstr>
      <vt:lpstr>Profit Planning</vt:lpstr>
      <vt:lpstr>Profit Planning</vt:lpstr>
      <vt:lpstr>Profit Planning</vt:lpstr>
      <vt:lpstr>Profit Planning</vt:lpstr>
      <vt:lpstr>Profit Planning</vt:lpstr>
      <vt:lpstr>Profit Planning</vt:lpstr>
      <vt:lpstr>Draw p137</vt:lpstr>
      <vt:lpstr>Future Earnings Per Share</vt:lpstr>
      <vt:lpstr>Future Earnings Per Share</vt:lpstr>
      <vt:lpstr>Future Earnings Per Share</vt:lpstr>
      <vt:lpstr>Future Earnings Per Share</vt:lpstr>
      <vt:lpstr>Future Earnings Per Share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19</dc:title>
  <dc:creator>MyUserName</dc:creator>
  <cp:lastModifiedBy>NTS</cp:lastModifiedBy>
  <cp:revision>10</cp:revision>
  <dcterms:created xsi:type="dcterms:W3CDTF">2013-05-24T04:06:18Z</dcterms:created>
  <dcterms:modified xsi:type="dcterms:W3CDTF">2013-05-24T08:13:28Z</dcterms:modified>
</cp:coreProperties>
</file>