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66" r:id="rId5"/>
    <p:sldId id="267" r:id="rId6"/>
    <p:sldId id="27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A2171-F0BB-4063-BFDF-40372DFA8143}" type="datetimeFigureOut">
              <a:rPr lang="en-GB" smtClean="0"/>
              <a:pPr/>
              <a:t>24/05/2013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B1581-B025-49DA-8F73-CB0190350BE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40268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A2171-F0BB-4063-BFDF-40372DFA8143}" type="datetimeFigureOut">
              <a:rPr lang="en-GB" smtClean="0"/>
              <a:pPr/>
              <a:t>24/05/2013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B1581-B025-49DA-8F73-CB0190350BE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86863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A2171-F0BB-4063-BFDF-40372DFA8143}" type="datetimeFigureOut">
              <a:rPr lang="en-GB" smtClean="0"/>
              <a:pPr/>
              <a:t>24/05/2013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B1581-B025-49DA-8F73-CB0190350BE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713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A2171-F0BB-4063-BFDF-40372DFA8143}" type="datetimeFigureOut">
              <a:rPr lang="en-GB" smtClean="0"/>
              <a:pPr/>
              <a:t>24/05/2013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B1581-B025-49DA-8F73-CB0190350BE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22613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A2171-F0BB-4063-BFDF-40372DFA8143}" type="datetimeFigureOut">
              <a:rPr lang="en-GB" smtClean="0"/>
              <a:pPr/>
              <a:t>24/05/2013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B1581-B025-49DA-8F73-CB0190350BE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77787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A2171-F0BB-4063-BFDF-40372DFA8143}" type="datetimeFigureOut">
              <a:rPr lang="en-GB" smtClean="0"/>
              <a:pPr/>
              <a:t>24/05/2013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B1581-B025-49DA-8F73-CB0190350BE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01570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A2171-F0BB-4063-BFDF-40372DFA8143}" type="datetimeFigureOut">
              <a:rPr lang="en-GB" smtClean="0"/>
              <a:pPr/>
              <a:t>24/05/2013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B1581-B025-49DA-8F73-CB0190350BE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32789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A2171-F0BB-4063-BFDF-40372DFA8143}" type="datetimeFigureOut">
              <a:rPr lang="en-GB" smtClean="0"/>
              <a:pPr/>
              <a:t>24/05/2013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B1581-B025-49DA-8F73-CB0190350BE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04448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A2171-F0BB-4063-BFDF-40372DFA8143}" type="datetimeFigureOut">
              <a:rPr lang="en-GB" smtClean="0"/>
              <a:pPr/>
              <a:t>24/05/2013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B1581-B025-49DA-8F73-CB0190350BE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73292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A2171-F0BB-4063-BFDF-40372DFA8143}" type="datetimeFigureOut">
              <a:rPr lang="en-GB" smtClean="0"/>
              <a:pPr/>
              <a:t>24/05/2013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B1581-B025-49DA-8F73-CB0190350BE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9536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A2171-F0BB-4063-BFDF-40372DFA8143}" type="datetimeFigureOut">
              <a:rPr lang="en-GB" smtClean="0"/>
              <a:pPr/>
              <a:t>24/05/2013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B1581-B025-49DA-8F73-CB0190350BE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14286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5A2171-F0BB-4063-BFDF-40372DFA8143}" type="datetimeFigureOut">
              <a:rPr lang="en-GB" smtClean="0"/>
              <a:pPr/>
              <a:t>24/05/2013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B1581-B025-49DA-8F73-CB0190350BE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44656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Revise Lecture 18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0112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Ownership ratios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dirty="0" smtClean="0"/>
              <a:t>                              </a:t>
            </a:r>
            <a:r>
              <a:rPr lang="en-GB" b="1" u="sng" dirty="0" smtClean="0"/>
              <a:t>Dividend ratios</a:t>
            </a:r>
          </a:p>
          <a:p>
            <a:pPr marL="0" indent="0">
              <a:buNone/>
            </a:pPr>
            <a:r>
              <a:rPr lang="en-GB" dirty="0" smtClean="0"/>
              <a:t>The common shareholder is very concerned about the position taken by the firm with respect to the payment of cash dividends.</a:t>
            </a:r>
          </a:p>
          <a:p>
            <a:pPr marL="0" indent="0">
              <a:buNone/>
            </a:pPr>
            <a:r>
              <a:rPr lang="en-GB" dirty="0" smtClean="0"/>
              <a:t>If the firm is paying insufficient dividends, the share is not attractive to investors desiring some current income from their investment.</a:t>
            </a:r>
          </a:p>
          <a:p>
            <a:pPr marL="0" indent="0">
              <a:buNone/>
            </a:pPr>
            <a:r>
              <a:rPr lang="en-GB" dirty="0" smtClean="0"/>
              <a:t>If it pays excessive dividends, it may not be retaining adequate funds to finance future growth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96935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Ownership ratios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    </a:t>
            </a:r>
            <a:r>
              <a:rPr lang="en-GB" b="1" u="sng" dirty="0" smtClean="0"/>
              <a:t>Dividend ratio</a:t>
            </a:r>
          </a:p>
          <a:p>
            <a:pPr marL="0" indent="0">
              <a:buNone/>
            </a:pPr>
            <a:r>
              <a:rPr lang="en-GB" dirty="0" smtClean="0"/>
              <a:t>To pay consistent and adequate dividends, the firm must be liquid and profitable.</a:t>
            </a:r>
          </a:p>
          <a:p>
            <a:pPr marL="0" indent="0">
              <a:buNone/>
            </a:pPr>
            <a:r>
              <a:rPr lang="en-GB" dirty="0" smtClean="0"/>
              <a:t>Without liquidity, the firm cannot locate the cash needed to pay dividends.</a:t>
            </a:r>
          </a:p>
          <a:p>
            <a:pPr marL="0" indent="0">
              <a:buNone/>
            </a:pPr>
            <a:r>
              <a:rPr lang="en-GB" dirty="0" smtClean="0"/>
              <a:t>Without profits, the firm does not have sufficient retained earnings to make dividend declaration.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87853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Ownership ratios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    </a:t>
            </a:r>
            <a:r>
              <a:rPr lang="en-GB" b="1" u="sng" dirty="0" smtClean="0"/>
              <a:t>Dividend ratio</a:t>
            </a:r>
          </a:p>
          <a:p>
            <a:pPr marL="0" indent="0">
              <a:buNone/>
            </a:pPr>
            <a:r>
              <a:rPr lang="en-GB" dirty="0" smtClean="0"/>
              <a:t>Two dividend ratios are particularly important;</a:t>
            </a:r>
          </a:p>
          <a:p>
            <a:pPr marL="0" indent="0">
              <a:buNone/>
            </a:pPr>
            <a:r>
              <a:rPr lang="en-GB" dirty="0" smtClean="0"/>
              <a:t>1) Dividend </a:t>
            </a:r>
            <a:r>
              <a:rPr lang="en-GB" dirty="0" err="1" smtClean="0"/>
              <a:t>payout</a:t>
            </a:r>
            <a:r>
              <a:rPr lang="en-GB" dirty="0" smtClean="0"/>
              <a:t> ratio;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Formula = DPS / EPS</a:t>
            </a:r>
          </a:p>
          <a:p>
            <a:pPr marL="0" indent="0">
              <a:buNone/>
            </a:pPr>
            <a:r>
              <a:rPr lang="en-GB" dirty="0" smtClean="0"/>
              <a:t>It tells us % of the firm’s earnings is being paid to the common shareholders in the form of dividends.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64197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Ownership ratios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 smtClean="0"/>
              <a:t>                                   </a:t>
            </a:r>
            <a:r>
              <a:rPr lang="en-GB" b="1" u="sng" dirty="0" smtClean="0"/>
              <a:t>Dividend ratio</a:t>
            </a:r>
          </a:p>
          <a:p>
            <a:pPr marL="0" indent="0">
              <a:buNone/>
            </a:pPr>
            <a:endParaRPr lang="en-GB" b="1" u="sng" dirty="0" smtClean="0"/>
          </a:p>
          <a:p>
            <a:pPr marL="0" indent="0">
              <a:buNone/>
            </a:pPr>
            <a:r>
              <a:rPr lang="en-GB" dirty="0" smtClean="0"/>
              <a:t>2) Dividend yield ratio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Formula = DPS / Market price per share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It gives the current return to the investor as a % of his or her investment.</a:t>
            </a:r>
          </a:p>
          <a:p>
            <a:pPr marL="0" indent="0">
              <a:buNone/>
            </a:pPr>
            <a:r>
              <a:rPr lang="en-GB" dirty="0" smtClean="0"/>
              <a:t>It is of interest to potential shareholders who are considering purchasing the firm’s stock and who desire dividends as a source of income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85593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Analyzing</a:t>
            </a:r>
            <a:r>
              <a:rPr lang="en-GB" dirty="0" smtClean="0"/>
              <a:t> Ownership Ratios P121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97584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Profit Planning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 major role of the financial manager lies in setting corporate goals and the policies to achieve them.</a:t>
            </a:r>
          </a:p>
          <a:p>
            <a:r>
              <a:rPr lang="en-GB" dirty="0" smtClean="0"/>
              <a:t>Planning is the specific process of setting goals and developing ways to reach them. Planning represents the firm’s efforts to predict events and be prepared to deal with them.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52647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Profit Planning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In many firms the task of planning is co-ordinated by a department of one or more persons designated as the corporate planning department, long-range planning department or budgeting department.</a:t>
            </a:r>
          </a:p>
          <a:p>
            <a:r>
              <a:rPr lang="en-GB" dirty="0" smtClean="0"/>
              <a:t>Whatever the title these individuals are responsible for receiving inputs from sales, production, finance and other operating areas of the company.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9625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Profit Planning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 </a:t>
            </a:r>
            <a:r>
              <a:rPr lang="en-GB" b="1" u="sng" dirty="0" smtClean="0"/>
              <a:t>Planning Process</a:t>
            </a:r>
          </a:p>
          <a:p>
            <a:pPr marL="0" indent="0">
              <a:buNone/>
            </a:pPr>
            <a:r>
              <a:rPr lang="en-GB" dirty="0" smtClean="0"/>
              <a:t>The firm’s formal planning process involves the efforts of many operating and financial managers.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The final plans, whether short or long-term become the blueprint for the firm’s operations.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14346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Profit Planning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Planning basically involves two major areas for analysis:</a:t>
            </a:r>
          </a:p>
          <a:p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External Factors 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Internal Factors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84324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Profit Planning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   </a:t>
            </a:r>
            <a:r>
              <a:rPr lang="en-GB" b="1" u="sng" dirty="0" smtClean="0"/>
              <a:t>External Factors</a:t>
            </a:r>
          </a:p>
          <a:p>
            <a:r>
              <a:rPr lang="en-GB" dirty="0" smtClean="0"/>
              <a:t>The planner evaluates the outlook for the economy as a whole.</a:t>
            </a:r>
          </a:p>
          <a:p>
            <a:r>
              <a:rPr lang="en-GB" dirty="0" smtClean="0"/>
              <a:t>Will the firm be operating during a period of economic growth and expansion?</a:t>
            </a:r>
          </a:p>
          <a:p>
            <a:r>
              <a:rPr lang="en-GB" dirty="0" smtClean="0"/>
              <a:t>Will the next one to three years be a period of recession and stagnation?</a:t>
            </a:r>
          </a:p>
          <a:p>
            <a:r>
              <a:rPr lang="en-GB" dirty="0" smtClean="0"/>
              <a:t>Is the industry anticipating growth or decline?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831088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Profit Planning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    </a:t>
            </a:r>
            <a:r>
              <a:rPr lang="en-GB" b="1" u="sng" dirty="0" smtClean="0"/>
              <a:t>External Factors</a:t>
            </a:r>
          </a:p>
          <a:p>
            <a:endParaRPr lang="en-GB" dirty="0"/>
          </a:p>
          <a:p>
            <a:r>
              <a:rPr lang="en-GB" dirty="0" smtClean="0"/>
              <a:t>Does the firm have stable market for its products?</a:t>
            </a:r>
          </a:p>
          <a:p>
            <a:endParaRPr lang="en-GB" dirty="0" smtClean="0"/>
          </a:p>
          <a:p>
            <a:r>
              <a:rPr lang="en-GB" dirty="0" smtClean="0"/>
              <a:t>Is the firm’s competition gaining or losing strength?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6927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Profit Planning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   </a:t>
            </a:r>
            <a:r>
              <a:rPr lang="en-GB" b="1" u="sng" dirty="0" smtClean="0"/>
              <a:t>Internal Factors</a:t>
            </a:r>
          </a:p>
          <a:p>
            <a:pPr marL="0" indent="0">
              <a:buNone/>
            </a:pPr>
            <a:r>
              <a:rPr lang="en-GB" dirty="0" smtClean="0"/>
              <a:t>Some factors are internal in the sense that they are under the control of the firm.</a:t>
            </a:r>
          </a:p>
          <a:p>
            <a:pPr marL="0" indent="0">
              <a:buNone/>
            </a:pPr>
            <a:r>
              <a:rPr lang="en-GB" dirty="0" smtClean="0"/>
              <a:t>Foe example, such items as cash levels, kind and amount of inventories.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48022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Profit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               </a:t>
            </a:r>
            <a:r>
              <a:rPr lang="en-US" b="1" u="sng" dirty="0" smtClean="0"/>
              <a:t>Controllable Internal factors</a:t>
            </a:r>
          </a:p>
          <a:p>
            <a:pPr>
              <a:buNone/>
            </a:pPr>
            <a:r>
              <a:rPr lang="en-US" sz="2800" b="1" u="sng" dirty="0" smtClean="0"/>
              <a:t>Market demand for the product line or services.</a:t>
            </a:r>
          </a:p>
          <a:p>
            <a:pPr algn="just">
              <a:buNone/>
            </a:pPr>
            <a:r>
              <a:rPr lang="en-US" dirty="0" smtClean="0"/>
              <a:t>The firm can decide, after a careful evaluation of the external factors, what mix of products or services it will offer in the marketplace.</a:t>
            </a:r>
          </a:p>
          <a:p>
            <a:pPr algn="just">
              <a:buNone/>
            </a:pPr>
            <a:r>
              <a:rPr lang="en-US" dirty="0" smtClean="0"/>
              <a:t>If the firm produces its existing products line, what sales are likely? If it changes or modifies its products, will sales increases or decrease?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Profit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Future Costs</a:t>
            </a:r>
            <a:r>
              <a:rPr lang="en-US" dirty="0" smtClean="0"/>
              <a:t>. A firm may have a number of opportunities to reduce the costs of its products in future periods. The purchase of a new and more modern equipment may increase fixed costs while reducing  variable costs. Should the equipment be purchased?  Better scheduling or planning may help minimize production or administrative expenses.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Profit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Sources of funds</a:t>
            </a:r>
            <a:r>
              <a:rPr lang="en-US" dirty="0" smtClean="0"/>
              <a:t>. As the firm plans expenditures, it analyzes the funds available to finance its activities. If sufficient funds are not predicted, steps are taken to locate money as needed at reasonable costs.</a:t>
            </a:r>
          </a:p>
          <a:p>
            <a:r>
              <a:rPr lang="en-US" dirty="0" smtClean="0"/>
              <a:t>These factors are internal only in the sense that the firm has the ability to influence them to a greater or lesser degree.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697</Words>
  <Application>Microsoft Office PowerPoint</Application>
  <PresentationFormat>On-screen Show (4:3)</PresentationFormat>
  <Paragraphs>70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Revise Lecture 18</vt:lpstr>
      <vt:lpstr>Ownership ratios</vt:lpstr>
      <vt:lpstr>Ownership ratios</vt:lpstr>
      <vt:lpstr>Ownership ratios</vt:lpstr>
      <vt:lpstr>Ownership ratios</vt:lpstr>
      <vt:lpstr>Analyzing Ownership Ratios P121</vt:lpstr>
      <vt:lpstr>Profit Planning</vt:lpstr>
      <vt:lpstr>Profit Planning</vt:lpstr>
      <vt:lpstr>Profit Planning</vt:lpstr>
      <vt:lpstr>Profit Planning</vt:lpstr>
      <vt:lpstr>Profit Planning</vt:lpstr>
      <vt:lpstr>Profit Planning</vt:lpstr>
      <vt:lpstr>Profit Planning</vt:lpstr>
      <vt:lpstr>Profit Planning</vt:lpstr>
      <vt:lpstr>Profit Planning</vt:lpstr>
      <vt:lpstr>Profit Planning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Revise Lecture 18</dc:title>
  <dc:creator>MyUserName</dc:creator>
  <cp:lastModifiedBy>NTS</cp:lastModifiedBy>
  <cp:revision>12</cp:revision>
  <dcterms:created xsi:type="dcterms:W3CDTF">2013-05-23T08:07:18Z</dcterms:created>
  <dcterms:modified xsi:type="dcterms:W3CDTF">2013-05-24T06:37:25Z</dcterms:modified>
</cp:coreProperties>
</file>