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1883570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818351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306556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3321362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299033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1265609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160308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97305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349394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342688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78264A-AFD4-4E00-BA2E-675E88E7417A}" type="datetimeFigureOut">
              <a:rPr lang="en-GB" smtClean="0"/>
              <a:pPr/>
              <a:t>23/05/2013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3355546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8264A-AFD4-4E00-BA2E-675E88E7417A}" type="datetimeFigureOut">
              <a:rPr lang="en-GB" smtClean="0"/>
              <a:pPr/>
              <a:t>23/05/2013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EFC04-D089-428C-8A10-04CB26FC8257}" type="slidenum">
              <a:rPr lang="en-GB" smtClean="0"/>
              <a:pPr/>
              <a:t>‹#›</a:t>
            </a:fld>
            <a:endParaRPr lang="en-GB"/>
          </a:p>
        </p:txBody>
      </p:sp>
    </p:spTree>
    <p:extLst>
      <p:ext uri="{BB962C8B-B14F-4D97-AF65-F5344CB8AC3E}">
        <p14:creationId xmlns:p14="http://schemas.microsoft.com/office/powerpoint/2010/main" xmlns="" val="2883451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17</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237444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Ratios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Ownership ratios</a:t>
            </a:r>
          </a:p>
          <a:p>
            <a:r>
              <a:rPr lang="en-GB" dirty="0" smtClean="0"/>
              <a:t>Ownership ratios assist the stockholder in </a:t>
            </a:r>
            <a:r>
              <a:rPr lang="en-GB" dirty="0" err="1" smtClean="0"/>
              <a:t>analyzing</a:t>
            </a:r>
            <a:r>
              <a:rPr lang="en-GB" dirty="0" smtClean="0"/>
              <a:t> present and future investments in a company. Shareholders are interested in the way certain variables affect the value of their holdings.</a:t>
            </a:r>
          </a:p>
          <a:p>
            <a:r>
              <a:rPr lang="en-GB" dirty="0" smtClean="0"/>
              <a:t>By </a:t>
            </a:r>
            <a:r>
              <a:rPr lang="en-GB" dirty="0" err="1" smtClean="0"/>
              <a:t>analyzing</a:t>
            </a:r>
            <a:r>
              <a:rPr lang="en-GB" dirty="0" smtClean="0"/>
              <a:t> ownership ratios, the shareholder is able to </a:t>
            </a:r>
            <a:r>
              <a:rPr lang="en-GB" dirty="0" err="1" smtClean="0"/>
              <a:t>analyze</a:t>
            </a:r>
            <a:r>
              <a:rPr lang="en-GB" dirty="0" smtClean="0"/>
              <a:t> the likely future market value of the stock </a:t>
            </a:r>
            <a:endParaRPr lang="en-GB" dirty="0"/>
          </a:p>
        </p:txBody>
      </p:sp>
    </p:spTree>
    <p:extLst>
      <p:ext uri="{BB962C8B-B14F-4D97-AF65-F5344CB8AC3E}">
        <p14:creationId xmlns:p14="http://schemas.microsoft.com/office/powerpoint/2010/main" xmlns="" val="2475082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Three major groupings of ownership ratios:</a:t>
            </a:r>
          </a:p>
          <a:p>
            <a:pPr marL="0" indent="0">
              <a:buNone/>
            </a:pPr>
            <a:endParaRPr lang="en-GB" dirty="0"/>
          </a:p>
          <a:p>
            <a:pPr marL="0" indent="0">
              <a:buNone/>
            </a:pPr>
            <a:r>
              <a:rPr lang="en-GB" b="1" u="sng" dirty="0" smtClean="0"/>
              <a:t>1) Earnings Ratios: </a:t>
            </a:r>
          </a:p>
          <a:p>
            <a:pPr marL="0" indent="0">
              <a:buNone/>
            </a:pPr>
            <a:r>
              <a:rPr lang="en-GB" dirty="0" smtClean="0"/>
              <a:t>These provide information on the earnings of the firm and how earnings affect the price of common stock.</a:t>
            </a:r>
          </a:p>
          <a:p>
            <a:pPr marL="0" indent="0">
              <a:buNone/>
            </a:pPr>
            <a:r>
              <a:rPr lang="en-GB" dirty="0" smtClean="0"/>
              <a:t>The earnings ratios are earnings per share, price-earnings ratio and capitalization rate</a:t>
            </a:r>
          </a:p>
        </p:txBody>
      </p:sp>
    </p:spTree>
    <p:extLst>
      <p:ext uri="{BB962C8B-B14F-4D97-AF65-F5344CB8AC3E}">
        <p14:creationId xmlns:p14="http://schemas.microsoft.com/office/powerpoint/2010/main" xmlns="" val="1736144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a:t>
            </a:r>
          </a:p>
          <a:p>
            <a:pPr marL="0" indent="0">
              <a:buNone/>
            </a:pPr>
            <a:r>
              <a:rPr lang="en-GB" b="1" u="sng" dirty="0" smtClean="0"/>
              <a:t>2) Capital structure ratios: </a:t>
            </a:r>
          </a:p>
          <a:p>
            <a:pPr marL="0" indent="0">
              <a:buNone/>
            </a:pPr>
            <a:r>
              <a:rPr lang="en-GB" dirty="0" smtClean="0"/>
              <a:t>A firm’s capital structure is the relation of debt to equity as sources of the firm’s assets. The two ratios that reflect capital structure are the debt-equity ratio and the debt-asset ratio</a:t>
            </a:r>
          </a:p>
          <a:p>
            <a:endParaRPr lang="en-GB" dirty="0"/>
          </a:p>
        </p:txBody>
      </p:sp>
    </p:spTree>
    <p:extLst>
      <p:ext uri="{BB962C8B-B14F-4D97-AF65-F5344CB8AC3E}">
        <p14:creationId xmlns:p14="http://schemas.microsoft.com/office/powerpoint/2010/main" xmlns="" val="2382416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b="1" u="sng" dirty="0" smtClean="0"/>
              <a:t>3) Dividend ratios: </a:t>
            </a:r>
          </a:p>
          <a:p>
            <a:pPr marL="0" indent="0">
              <a:buNone/>
            </a:pPr>
            <a:r>
              <a:rPr lang="en-GB" dirty="0" smtClean="0"/>
              <a:t>These provide measures of the adequacy of dividend payments. </a:t>
            </a:r>
          </a:p>
          <a:p>
            <a:r>
              <a:rPr lang="en-GB" dirty="0" smtClean="0"/>
              <a:t>The two ratios are </a:t>
            </a:r>
          </a:p>
          <a:p>
            <a:pPr marL="514350" indent="-514350">
              <a:buFont typeface="+mj-lt"/>
              <a:buAutoNum type="arabicPeriod"/>
            </a:pPr>
            <a:r>
              <a:rPr lang="en-GB" dirty="0"/>
              <a:t>D</a:t>
            </a:r>
            <a:r>
              <a:rPr lang="en-GB" dirty="0" smtClean="0"/>
              <a:t>ividend </a:t>
            </a:r>
            <a:r>
              <a:rPr lang="en-GB" dirty="0" err="1" smtClean="0"/>
              <a:t>payout</a:t>
            </a:r>
            <a:r>
              <a:rPr lang="en-GB" dirty="0" smtClean="0"/>
              <a:t>  </a:t>
            </a:r>
          </a:p>
          <a:p>
            <a:pPr marL="514350" indent="-514350">
              <a:buFont typeface="+mj-lt"/>
              <a:buAutoNum type="arabicPeriod"/>
            </a:pPr>
            <a:r>
              <a:rPr lang="en-GB" dirty="0"/>
              <a:t>D</a:t>
            </a:r>
            <a:r>
              <a:rPr lang="en-GB" dirty="0" smtClean="0"/>
              <a:t>ividend yield.</a:t>
            </a:r>
          </a:p>
          <a:p>
            <a:endParaRPr lang="en-GB" dirty="0"/>
          </a:p>
          <a:p>
            <a:endParaRPr lang="en-GB" dirty="0"/>
          </a:p>
        </p:txBody>
      </p:sp>
    </p:spTree>
    <p:extLst>
      <p:ext uri="{BB962C8B-B14F-4D97-AF65-F5344CB8AC3E}">
        <p14:creationId xmlns:p14="http://schemas.microsoft.com/office/powerpoint/2010/main" xmlns="" val="3616962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Earnings per Share (EPS)</a:t>
            </a:r>
          </a:p>
          <a:p>
            <a:r>
              <a:rPr lang="en-GB" dirty="0" smtClean="0"/>
              <a:t>Shareholders are concerned about the earnings that will eventually be available to pay them dividends or that are used to expand their interest in the firm because the firm retains the earnings.</a:t>
            </a:r>
          </a:p>
          <a:p>
            <a:r>
              <a:rPr lang="en-GB" dirty="0" smtClean="0"/>
              <a:t>These earnings may be expressed on a per-share basis</a:t>
            </a:r>
            <a:endParaRPr lang="en-GB" dirty="0"/>
          </a:p>
        </p:txBody>
      </p:sp>
    </p:spTree>
    <p:extLst>
      <p:ext uri="{BB962C8B-B14F-4D97-AF65-F5344CB8AC3E}">
        <p14:creationId xmlns:p14="http://schemas.microsoft.com/office/powerpoint/2010/main" xmlns="" val="4242622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u="sng" dirty="0" smtClean="0"/>
              <a:t>Earnings Per share</a:t>
            </a:r>
          </a:p>
          <a:p>
            <a:r>
              <a:rPr lang="en-GB" dirty="0" smtClean="0"/>
              <a:t>Earnings per share is calculated by =</a:t>
            </a:r>
          </a:p>
          <a:p>
            <a:pPr marL="0" indent="0">
              <a:buNone/>
            </a:pPr>
            <a:r>
              <a:rPr lang="en-GB" dirty="0" smtClean="0"/>
              <a:t>      Net Income / number of shares outstanding</a:t>
            </a:r>
          </a:p>
          <a:p>
            <a:pPr marL="0" indent="0">
              <a:buNone/>
            </a:pPr>
            <a:endParaRPr lang="en-GB" dirty="0"/>
          </a:p>
          <a:p>
            <a:pPr marL="0" indent="0">
              <a:buNone/>
            </a:pPr>
            <a:r>
              <a:rPr lang="en-GB" dirty="0" smtClean="0"/>
              <a:t>Shares authorized, issued and repurchased (treasury stock) are omitted from the calculations</a:t>
            </a:r>
          </a:p>
          <a:p>
            <a:endParaRPr lang="en-GB" dirty="0"/>
          </a:p>
        </p:txBody>
      </p:sp>
    </p:spTree>
    <p:extLst>
      <p:ext uri="{BB962C8B-B14F-4D97-AF65-F5344CB8AC3E}">
        <p14:creationId xmlns:p14="http://schemas.microsoft.com/office/powerpoint/2010/main" xmlns="" val="3192417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Earnings per share</a:t>
            </a:r>
          </a:p>
          <a:p>
            <a:r>
              <a:rPr lang="en-GB" dirty="0" smtClean="0"/>
              <a:t>A year-to-year </a:t>
            </a:r>
            <a:r>
              <a:rPr lang="en-GB" dirty="0" err="1" smtClean="0"/>
              <a:t>comparision</a:t>
            </a:r>
            <a:r>
              <a:rPr lang="en-GB" dirty="0" smtClean="0"/>
              <a:t> of earnings per share can be very informative to the investor.</a:t>
            </a:r>
          </a:p>
          <a:p>
            <a:endParaRPr lang="en-GB" dirty="0"/>
          </a:p>
          <a:p>
            <a:r>
              <a:rPr lang="en-GB" dirty="0" smtClean="0"/>
              <a:t>Example</a:t>
            </a:r>
            <a:endParaRPr lang="en-GB" dirty="0"/>
          </a:p>
        </p:txBody>
      </p:sp>
    </p:spTree>
    <p:extLst>
      <p:ext uri="{BB962C8B-B14F-4D97-AF65-F5344CB8AC3E}">
        <p14:creationId xmlns:p14="http://schemas.microsoft.com/office/powerpoint/2010/main" xmlns="" val="3233443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EPS – Example p116</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1847664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Price Earnings ratio (P/E)</a:t>
            </a:r>
          </a:p>
          <a:p>
            <a:r>
              <a:rPr lang="en-GB" dirty="0" smtClean="0"/>
              <a:t>The price earning ratio (P/E) is calculated by </a:t>
            </a:r>
          </a:p>
          <a:p>
            <a:pPr marL="0" indent="0">
              <a:buNone/>
            </a:pPr>
            <a:r>
              <a:rPr lang="en-GB" dirty="0" smtClean="0"/>
              <a:t>                  EPS / Market price of share</a:t>
            </a:r>
          </a:p>
          <a:p>
            <a:pPr marL="0" indent="0">
              <a:buNone/>
            </a:pPr>
            <a:r>
              <a:rPr lang="en-GB" dirty="0" smtClean="0"/>
              <a:t>It is the most important measure of value used by investors in the marketplace. Many investors consider no other factor prior to making purchases</a:t>
            </a:r>
            <a:endParaRPr lang="en-GB" dirty="0"/>
          </a:p>
        </p:txBody>
      </p:sp>
    </p:spTree>
    <p:extLst>
      <p:ext uri="{BB962C8B-B14F-4D97-AF65-F5344CB8AC3E}">
        <p14:creationId xmlns:p14="http://schemas.microsoft.com/office/powerpoint/2010/main" xmlns="" val="2666282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Price-earnings ratios</a:t>
            </a:r>
          </a:p>
          <a:p>
            <a:r>
              <a:rPr lang="en-GB" dirty="0" smtClean="0"/>
              <a:t>The P/E ratio is used as a going-concern methods of valuing share.</a:t>
            </a:r>
          </a:p>
          <a:p>
            <a:r>
              <a:rPr lang="en-GB" dirty="0" smtClean="0"/>
              <a:t>As long as the firm is a viable business entity, its real or going-concern value is reflected in the profit.</a:t>
            </a:r>
          </a:p>
          <a:p>
            <a:r>
              <a:rPr lang="en-GB" dirty="0" smtClean="0"/>
              <a:t>If share has a low P/E multiple, for example 4/1, it may be viewed as an undervalued share. </a:t>
            </a:r>
          </a:p>
          <a:p>
            <a:r>
              <a:rPr lang="en-GB" dirty="0" smtClean="0"/>
              <a:t>If the ratio is 20/1, it may be considered overvalued</a:t>
            </a:r>
            <a:endParaRPr lang="en-GB" dirty="0"/>
          </a:p>
        </p:txBody>
      </p:sp>
    </p:spTree>
    <p:extLst>
      <p:ext uri="{BB962C8B-B14F-4D97-AF65-F5344CB8AC3E}">
        <p14:creationId xmlns:p14="http://schemas.microsoft.com/office/powerpoint/2010/main" xmlns="" val="256510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The P/E ratio may be used several ways:</a:t>
            </a:r>
          </a:p>
          <a:p>
            <a:pPr marL="0" indent="0">
              <a:buNone/>
            </a:pPr>
            <a:endParaRPr lang="en-GB" dirty="0" smtClean="0"/>
          </a:p>
          <a:p>
            <a:pPr marL="514350" indent="-514350">
              <a:buFont typeface="+mj-lt"/>
              <a:buAutoNum type="arabicPeriod"/>
            </a:pPr>
            <a:r>
              <a:rPr lang="en-GB" dirty="0" smtClean="0"/>
              <a:t>To determine expected market value of a share</a:t>
            </a:r>
          </a:p>
          <a:p>
            <a:pPr marL="514350" indent="-514350">
              <a:buFont typeface="+mj-lt"/>
              <a:buAutoNum type="arabicPeriod"/>
            </a:pPr>
            <a:r>
              <a:rPr lang="en-GB" dirty="0" smtClean="0"/>
              <a:t>To determine future market value of a share</a:t>
            </a:r>
          </a:p>
          <a:p>
            <a:pPr marL="514350" indent="-514350">
              <a:buFont typeface="+mj-lt"/>
              <a:buAutoNum type="arabicPeriod"/>
            </a:pPr>
            <a:r>
              <a:rPr lang="en-GB" dirty="0" smtClean="0"/>
              <a:t>To determine capitalization rate of a share (rate of return investors demand before they purchase a share)</a:t>
            </a:r>
            <a:endParaRPr lang="en-GB" dirty="0"/>
          </a:p>
        </p:txBody>
      </p:sp>
    </p:spTree>
    <p:extLst>
      <p:ext uri="{BB962C8B-B14F-4D97-AF65-F5344CB8AC3E}">
        <p14:creationId xmlns:p14="http://schemas.microsoft.com/office/powerpoint/2010/main" xmlns="" val="758411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Capital structure ratios</a:t>
            </a:r>
          </a:p>
          <a:p>
            <a:r>
              <a:rPr lang="en-GB" dirty="0" smtClean="0"/>
              <a:t>Two ratios are important in </a:t>
            </a:r>
            <a:r>
              <a:rPr lang="en-GB" dirty="0" err="1" smtClean="0"/>
              <a:t>analyzing</a:t>
            </a:r>
            <a:r>
              <a:rPr lang="en-GB" dirty="0" smtClean="0"/>
              <a:t> the relationship between the debt and equity component of the firm’s capital structure:</a:t>
            </a:r>
          </a:p>
          <a:p>
            <a:pPr marL="0" indent="0">
              <a:buNone/>
            </a:pPr>
            <a:r>
              <a:rPr lang="en-GB" dirty="0" smtClean="0"/>
              <a:t>1) Debt-Equity ratio: This is calculated by</a:t>
            </a:r>
          </a:p>
          <a:p>
            <a:pPr marL="0" indent="0">
              <a:buNone/>
            </a:pPr>
            <a:r>
              <a:rPr lang="en-GB" dirty="0" smtClean="0"/>
              <a:t>                     Total debt / Total equity</a:t>
            </a:r>
          </a:p>
          <a:p>
            <a:pPr marL="0" indent="0">
              <a:buNone/>
            </a:pPr>
            <a:r>
              <a:rPr lang="en-GB" dirty="0" smtClean="0"/>
              <a:t>2) Debt-Asset ratio: This is calculated by</a:t>
            </a:r>
          </a:p>
          <a:p>
            <a:pPr marL="0" indent="0">
              <a:buNone/>
            </a:pPr>
            <a:r>
              <a:rPr lang="en-GB" dirty="0" smtClean="0"/>
              <a:t>                     Total debt / Total assets</a:t>
            </a:r>
            <a:endParaRPr lang="en-GB" dirty="0"/>
          </a:p>
        </p:txBody>
      </p:sp>
    </p:spTree>
    <p:extLst>
      <p:ext uri="{BB962C8B-B14F-4D97-AF65-F5344CB8AC3E}">
        <p14:creationId xmlns:p14="http://schemas.microsoft.com/office/powerpoint/2010/main" xmlns="" val="2407091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Capital structure ratio</a:t>
            </a:r>
          </a:p>
          <a:p>
            <a:r>
              <a:rPr lang="en-GB" dirty="0" smtClean="0"/>
              <a:t>These ratios show how much of the firm’s assets are financed by debt and equity and give important information about prospects for future financing.</a:t>
            </a:r>
          </a:p>
          <a:p>
            <a:r>
              <a:rPr lang="en-GB" dirty="0" smtClean="0"/>
              <a:t>If a firm has excessive debt, it will experience difficulty in locating additional debt financing.</a:t>
            </a:r>
          </a:p>
          <a:p>
            <a:pPr marL="0" indent="0">
              <a:buNone/>
            </a:pPr>
            <a:r>
              <a:rPr lang="en-GB" dirty="0" smtClean="0"/>
              <a:t>The firm will be able to borrow only at high interest rates .</a:t>
            </a:r>
            <a:endParaRPr lang="en-GB" dirty="0"/>
          </a:p>
        </p:txBody>
      </p:sp>
    </p:spTree>
    <p:extLst>
      <p:ext uri="{BB962C8B-B14F-4D97-AF65-F5344CB8AC3E}">
        <p14:creationId xmlns:p14="http://schemas.microsoft.com/office/powerpoint/2010/main" xmlns="" val="4044791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Capital structure ratio</a:t>
            </a:r>
          </a:p>
          <a:p>
            <a:r>
              <a:rPr lang="en-GB" dirty="0" smtClean="0"/>
              <a:t>On the other hand if the ratio is low (virtually no debt) it may indicate a failure to use relatively lower cost borrowed funds to raise the return earned on the common stock.</a:t>
            </a:r>
          </a:p>
          <a:p>
            <a:r>
              <a:rPr lang="en-GB" dirty="0" smtClean="0"/>
              <a:t>Analyst differ on whether short-term debt should be included in the capital structure ratios.</a:t>
            </a:r>
          </a:p>
          <a:p>
            <a:r>
              <a:rPr lang="en-GB" dirty="0" smtClean="0"/>
              <a:t>One group reasons that accounts payable and similar short-term liabilities are not (or should not) really a form of borrowing to finance the firm’s resources.</a:t>
            </a:r>
            <a:endParaRPr lang="en-GB" dirty="0"/>
          </a:p>
        </p:txBody>
      </p:sp>
    </p:spTree>
    <p:extLst>
      <p:ext uri="{BB962C8B-B14F-4D97-AF65-F5344CB8AC3E}">
        <p14:creationId xmlns:p14="http://schemas.microsoft.com/office/powerpoint/2010/main" xmlns="" val="459695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Capita structure ratio</a:t>
            </a:r>
          </a:p>
          <a:p>
            <a:pPr marL="0" indent="0">
              <a:buNone/>
            </a:pPr>
            <a:endParaRPr lang="en-GB" dirty="0" smtClean="0"/>
          </a:p>
          <a:p>
            <a:r>
              <a:rPr lang="en-GB" dirty="0" smtClean="0"/>
              <a:t>Second group, current liabilities are included in the debt-equity and debt-asset ratios.</a:t>
            </a:r>
          </a:p>
          <a:p>
            <a:endParaRPr lang="en-GB" dirty="0" smtClean="0"/>
          </a:p>
          <a:p>
            <a:r>
              <a:rPr lang="en-GB" dirty="0" smtClean="0"/>
              <a:t>Reasoning is that careful management of the short-term debt accounts allows the firm to take advantage of inexpensive (and frequently free) funds that it would otherwise have to borrow at higher costs. </a:t>
            </a:r>
            <a:endParaRPr lang="en-GB" dirty="0"/>
          </a:p>
        </p:txBody>
      </p:sp>
    </p:spTree>
    <p:extLst>
      <p:ext uri="{BB962C8B-B14F-4D97-AF65-F5344CB8AC3E}">
        <p14:creationId xmlns:p14="http://schemas.microsoft.com/office/powerpoint/2010/main" xmlns="" val="4103318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There are three major uses of capital structure ratios:</a:t>
            </a:r>
          </a:p>
          <a:p>
            <a:pPr marL="0" indent="0">
              <a:buNone/>
            </a:pPr>
            <a:r>
              <a:rPr lang="en-GB" b="1" dirty="0" smtClean="0"/>
              <a:t>1) To identify sources of funds</a:t>
            </a:r>
          </a:p>
          <a:p>
            <a:r>
              <a:rPr lang="en-GB" dirty="0" smtClean="0"/>
              <a:t>The firm finances all its resources from debt or equity sources. The amount of resources from each source is shown by these ratios</a:t>
            </a:r>
          </a:p>
          <a:p>
            <a:endParaRPr lang="en-GB" dirty="0"/>
          </a:p>
        </p:txBody>
      </p:sp>
    </p:spTree>
    <p:extLst>
      <p:ext uri="{BB962C8B-B14F-4D97-AF65-F5344CB8AC3E}">
        <p14:creationId xmlns:p14="http://schemas.microsoft.com/office/powerpoint/2010/main" xmlns="" val="23661744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dirty="0" smtClean="0"/>
              <a:t>2) To Measure financing risk</a:t>
            </a:r>
          </a:p>
          <a:p>
            <a:r>
              <a:rPr lang="en-GB" dirty="0" smtClean="0"/>
              <a:t>One measure of the degree of risk resulting from debt financing is provided by these ratios. </a:t>
            </a:r>
          </a:p>
          <a:p>
            <a:r>
              <a:rPr lang="en-GB" dirty="0" smtClean="0"/>
              <a:t>If the firm has been increasing the % of debt in its capital structure over a period of time, this may indicate an increase in risk for its shareholders.</a:t>
            </a:r>
            <a:endParaRPr lang="en-GB" dirty="0"/>
          </a:p>
        </p:txBody>
      </p:sp>
    </p:spTree>
    <p:extLst>
      <p:ext uri="{BB962C8B-B14F-4D97-AF65-F5344CB8AC3E}">
        <p14:creationId xmlns:p14="http://schemas.microsoft.com/office/powerpoint/2010/main" xmlns="" val="5919399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b="1" dirty="0" smtClean="0"/>
              <a:t>3) To forecasts borrowing prospects:</a:t>
            </a:r>
          </a:p>
          <a:p>
            <a:r>
              <a:rPr lang="en-GB" dirty="0" smtClean="0"/>
              <a:t>If the firm is considering and needs to raise additional money, the capital structure ratios offer an indication of whether debt funds will be available. </a:t>
            </a:r>
          </a:p>
          <a:p>
            <a:r>
              <a:rPr lang="en-GB" dirty="0" smtClean="0"/>
              <a:t>If the ratios are too high, the firm may not be able to borrow</a:t>
            </a:r>
          </a:p>
          <a:p>
            <a:r>
              <a:rPr lang="en-GB" dirty="0" smtClean="0"/>
              <a:t>As general guideline, the debt should not exceed 50% of the total sources of funds. It should be less than 50% for a firm in a risky business that produces wide swings in operating income. </a:t>
            </a:r>
          </a:p>
          <a:p>
            <a:r>
              <a:rPr lang="en-GB" dirty="0" smtClean="0"/>
              <a:t>Thus, a debt-equity ratio of 1:1 or a debt-asset ratio 0.5:1 should be the maximum for industrial firms.</a:t>
            </a:r>
            <a:endParaRPr lang="en-GB" dirty="0"/>
          </a:p>
        </p:txBody>
      </p:sp>
    </p:spTree>
    <p:extLst>
      <p:ext uri="{BB962C8B-B14F-4D97-AF65-F5344CB8AC3E}">
        <p14:creationId xmlns:p14="http://schemas.microsoft.com/office/powerpoint/2010/main" xmlns="" val="14153269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Book value per share</a:t>
            </a:r>
          </a:p>
          <a:p>
            <a:pPr marL="0" indent="0">
              <a:buNone/>
            </a:pPr>
            <a:r>
              <a:rPr lang="en-GB" dirty="0" smtClean="0"/>
              <a:t>The book value of a firm’s common share is calculated by </a:t>
            </a:r>
          </a:p>
          <a:p>
            <a:pPr marL="0" indent="0">
              <a:buNone/>
            </a:pPr>
            <a:r>
              <a:rPr lang="en-GB" dirty="0" smtClean="0"/>
              <a:t> </a:t>
            </a:r>
            <a:r>
              <a:rPr lang="en-GB" sz="2400" b="1" dirty="0" smtClean="0"/>
              <a:t>shareholder’s equity / the number of shares outstanding</a:t>
            </a:r>
          </a:p>
          <a:p>
            <a:pPr marL="0" indent="0">
              <a:buNone/>
            </a:pPr>
            <a:endParaRPr lang="en-GB" sz="2400" dirty="0" smtClean="0"/>
          </a:p>
          <a:p>
            <a:pPr marL="0" indent="0">
              <a:buNone/>
            </a:pPr>
            <a:r>
              <a:rPr lang="en-GB" sz="2400" dirty="0" smtClean="0"/>
              <a:t>Book value is the reflection of the accounting records of the firm rather than a strong measure of the real value of the firm’s assets. </a:t>
            </a:r>
            <a:endParaRPr lang="en-GB" sz="2400" dirty="0"/>
          </a:p>
        </p:txBody>
      </p:sp>
    </p:spTree>
    <p:extLst>
      <p:ext uri="{BB962C8B-B14F-4D97-AF65-F5344CB8AC3E}">
        <p14:creationId xmlns:p14="http://schemas.microsoft.com/office/powerpoint/2010/main" xmlns="" val="969331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Ownership ratios</a:t>
            </a:r>
            <a:endParaRPr lang="en-GB" dirty="0"/>
          </a:p>
        </p:txBody>
      </p:sp>
      <p:sp>
        <p:nvSpPr>
          <p:cNvPr id="3" name="Content Placeholder 2"/>
          <p:cNvSpPr>
            <a:spLocks noGrp="1"/>
          </p:cNvSpPr>
          <p:nvPr>
            <p:ph idx="1"/>
          </p:nvPr>
        </p:nvSpPr>
        <p:spPr/>
        <p:txBody>
          <a:bodyPr/>
          <a:lstStyle/>
          <a:p>
            <a:pPr marL="0" indent="0">
              <a:buNone/>
            </a:pPr>
            <a:r>
              <a:rPr lang="en-GB" dirty="0" smtClean="0"/>
              <a:t> Three valid uses of book value may be identified:</a:t>
            </a:r>
          </a:p>
          <a:p>
            <a:endParaRPr lang="en-GB" dirty="0" smtClean="0"/>
          </a:p>
          <a:p>
            <a:pPr marL="514350" indent="-514350">
              <a:buFont typeface="+mj-lt"/>
              <a:buAutoNum type="arabicPeriod"/>
            </a:pPr>
            <a:r>
              <a:rPr lang="en-GB" dirty="0" smtClean="0"/>
              <a:t>Liquidation value</a:t>
            </a:r>
          </a:p>
          <a:p>
            <a:pPr marL="514350" indent="-514350">
              <a:buFont typeface="+mj-lt"/>
              <a:buAutoNum type="arabicPeriod"/>
            </a:pPr>
            <a:r>
              <a:rPr lang="en-GB" dirty="0" smtClean="0"/>
              <a:t>Market price near book value</a:t>
            </a:r>
          </a:p>
          <a:p>
            <a:pPr marL="514350" indent="-514350">
              <a:buFont typeface="+mj-lt"/>
              <a:buAutoNum type="arabicPeriod"/>
            </a:pPr>
            <a:r>
              <a:rPr lang="en-GB" dirty="0" smtClean="0"/>
              <a:t>Legal proceedings</a:t>
            </a:r>
            <a:endParaRPr lang="en-GB" dirty="0"/>
          </a:p>
        </p:txBody>
      </p:sp>
    </p:spTree>
    <p:extLst>
      <p:ext uri="{BB962C8B-B14F-4D97-AF65-F5344CB8AC3E}">
        <p14:creationId xmlns:p14="http://schemas.microsoft.com/office/powerpoint/2010/main" xmlns="" val="3764972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999</Words>
  <Application>Microsoft Office PowerPoint</Application>
  <PresentationFormat>On-screen Show (4:3)</PresentationFormat>
  <Paragraphs>103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Revise Lecture 17</vt:lpstr>
      <vt:lpstr>Financial Ratios</vt:lpstr>
      <vt:lpstr>Ownership ratios</vt:lpstr>
      <vt:lpstr>Ownership ratios</vt:lpstr>
      <vt:lpstr>Ownership ratios</vt:lpstr>
      <vt:lpstr>Ownership ratios</vt:lpstr>
      <vt:lpstr>Ownership ratios</vt:lpstr>
      <vt:lpstr>Ownership ratios</vt:lpstr>
      <vt:lpstr>EPS – Example p116</vt:lpstr>
      <vt:lpstr>Ownership ratios</vt:lpstr>
      <vt:lpstr>Ownership ratios</vt:lpstr>
      <vt:lpstr>Ownership ratios</vt:lpstr>
      <vt:lpstr>Ownership ratios</vt:lpstr>
      <vt:lpstr>Ownership ratios</vt:lpstr>
      <vt:lpstr>Ownership ratios</vt:lpstr>
      <vt:lpstr>Ownership ratios</vt:lpstr>
      <vt:lpstr>Ownership ratios</vt:lpstr>
      <vt:lpstr>Ownership ratios</vt:lpstr>
      <vt:lpstr>Ownership ratios</vt:lpstr>
      <vt:lpstr>Ownership ratios</vt:lpstr>
      <vt:lpstr>Ownership ratios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17</dc:title>
  <dc:creator>MyUserName</dc:creator>
  <cp:lastModifiedBy>Administrator</cp:lastModifiedBy>
  <cp:revision>17</cp:revision>
  <dcterms:created xsi:type="dcterms:W3CDTF">2013-05-23T04:57:30Z</dcterms:created>
  <dcterms:modified xsi:type="dcterms:W3CDTF">2013-05-23T10:58:14Z</dcterms:modified>
</cp:coreProperties>
</file>