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67" r:id="rId14"/>
    <p:sldId id="268" r:id="rId15"/>
    <p:sldId id="269" r:id="rId16"/>
    <p:sldId id="270" r:id="rId17"/>
    <p:sldId id="271" r:id="rId18"/>
    <p:sldId id="272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033446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9282482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538156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765859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98992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95152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550689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019624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69906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967448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10542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178F6-A0FF-4C9F-865D-1A060CAB7D80}" type="datetimeFigureOut">
              <a:rPr lang="en-GB" smtClean="0"/>
              <a:pPr/>
              <a:t>22/05/2013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E37F96-4292-4720-BFF2-47E4D5359AD3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3839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Revise Lecture 16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54892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16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r>
              <a:rPr lang="en-GB" dirty="0" smtClean="0"/>
              <a:t>What is financial analysis?</a:t>
            </a:r>
          </a:p>
          <a:p>
            <a:endParaRPr lang="en-GB" dirty="0" smtClean="0"/>
          </a:p>
          <a:p>
            <a:r>
              <a:rPr lang="en-GB" dirty="0" smtClean="0"/>
              <a:t>Why financial analysis important?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27647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16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dirty="0" smtClean="0"/>
              <a:t>Some uses of ratios are the following:</a:t>
            </a:r>
          </a:p>
          <a:p>
            <a:endParaRPr lang="en-GB" b="1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compare different companies in the same industry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compare different industries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To compare performance in different time periods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11376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Revise Lecture 16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Kinds of Ratios</a:t>
            </a:r>
          </a:p>
          <a:p>
            <a:r>
              <a:rPr lang="en-GB" dirty="0" smtClean="0"/>
              <a:t>Financial ratios may be classified a number of ways. One classification scheme uses three major categories;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Liquidity ratios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Profitability ratios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Ownership ratios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7564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Liquidity Ratios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Current ratio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Quick ratio / Acid test ratio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Receivables ratios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Inventory turnover ratio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74928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</a:t>
            </a:r>
            <a:r>
              <a:rPr lang="en-GB" b="1" u="sng" dirty="0" smtClean="0"/>
              <a:t>Inventory Turnover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The liquidity of a firm’s inventory may be calculated by dividing the costs of goods sold by the firm’s inventory:</a:t>
            </a:r>
          </a:p>
          <a:p>
            <a:endParaRPr lang="en-GB" dirty="0"/>
          </a:p>
          <a:p>
            <a:r>
              <a:rPr lang="en-GB" dirty="0" smtClean="0"/>
              <a:t>Inventory turnover = </a:t>
            </a:r>
          </a:p>
          <a:p>
            <a:pPr marL="0" indent="0">
              <a:buNone/>
            </a:pPr>
            <a:r>
              <a:rPr lang="en-GB" dirty="0"/>
              <a:t> </a:t>
            </a:r>
            <a:r>
              <a:rPr lang="en-GB" dirty="0" smtClean="0"/>
              <a:t>                   cost of goods sold / inventory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22897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  <a:r>
              <a:rPr lang="en-GB" b="1" u="sng" dirty="0" smtClean="0"/>
              <a:t>Inventory Turnover</a:t>
            </a:r>
          </a:p>
          <a:p>
            <a:r>
              <a:rPr lang="en-GB" dirty="0" smtClean="0"/>
              <a:t>Two factors are important in calculating this ratio: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Physical turnover of inventory is measured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Average inventory may be used</a:t>
            </a:r>
          </a:p>
          <a:p>
            <a:r>
              <a:rPr lang="en-GB" dirty="0" smtClean="0"/>
              <a:t>The significance of inventory turnover is that it helps the analyst measure the adequacy of goods available to sell compared to the actual sales.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58772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Inventory Turnover</a:t>
            </a:r>
          </a:p>
          <a:p>
            <a:pPr marL="0" indent="0">
              <a:buNone/>
            </a:pPr>
            <a:r>
              <a:rPr lang="en-GB" dirty="0" smtClean="0"/>
              <a:t>  The carrying of inventory involves two risks</a:t>
            </a:r>
          </a:p>
          <a:p>
            <a:pPr marL="0" indent="0">
              <a:buNone/>
            </a:pPr>
            <a:r>
              <a:rPr lang="en-GB" dirty="0" smtClean="0"/>
              <a:t>1) Running out of goods to sell:</a:t>
            </a:r>
          </a:p>
          <a:p>
            <a:r>
              <a:rPr lang="en-GB" dirty="0" smtClean="0"/>
              <a:t>In some industries, customers place orders and are willing to wait for production and delivery of the goods. </a:t>
            </a:r>
          </a:p>
          <a:p>
            <a:r>
              <a:rPr lang="en-GB" dirty="0" smtClean="0"/>
              <a:t>In most industries, running out of stock means a loss of sales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4732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</a:t>
            </a:r>
            <a:r>
              <a:rPr lang="en-GB" b="1" u="sng" dirty="0" smtClean="0"/>
              <a:t>Inventory turnover</a:t>
            </a:r>
          </a:p>
          <a:p>
            <a:r>
              <a:rPr lang="en-GB" dirty="0" smtClean="0"/>
              <a:t>When a customer immediately needs an item that the firm does not stock, it will be purchased elsewhere with a consequent loss of profit for the firm. If this happens repeatedly, it can be very costly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51184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u="sng" dirty="0" smtClean="0"/>
              <a:t>Inventory Turnover</a:t>
            </a:r>
          </a:p>
          <a:p>
            <a:pPr marL="0" indent="0">
              <a:buNone/>
            </a:pPr>
            <a:r>
              <a:rPr lang="en-GB" dirty="0" smtClean="0"/>
              <a:t>2) Excessive carrying charges due to excessive inventory. Maintaining inventory requires the firm to make expenditures for storing the goods, protecting them from theft or breakage and handling them.</a:t>
            </a:r>
          </a:p>
          <a:p>
            <a:pPr marL="0" indent="0">
              <a:buNone/>
            </a:pPr>
            <a:r>
              <a:rPr lang="en-GB" dirty="0" smtClean="0"/>
              <a:t>If the firm maintain unneeded inventory, it is paying for unnecessary warehouse space, insuring goods and incurring other costs that can be financial burden on the firm.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051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Profitability Ratios</a:t>
            </a:r>
          </a:p>
          <a:p>
            <a:endParaRPr lang="en-GB" dirty="0"/>
          </a:p>
          <a:p>
            <a:r>
              <a:rPr lang="en-GB" dirty="0" smtClean="0"/>
              <a:t>Basically, there are two major categories of profitability ratios:</a:t>
            </a:r>
          </a:p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Profits in Relation to sales</a:t>
            </a:r>
          </a:p>
          <a:p>
            <a:pPr marL="514350" indent="-514350">
              <a:buFont typeface="+mj-lt"/>
              <a:buAutoNum type="arabicPeriod"/>
            </a:pP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Profits in Relation to assets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282369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Main Profitability ratios are: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Profit margin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Gross profit margin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Asset turnover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Return on investment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Return on equity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238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</a:t>
            </a:r>
            <a:r>
              <a:rPr lang="en-GB" b="1" u="sng" dirty="0" smtClean="0"/>
              <a:t>Profitability ratios</a:t>
            </a:r>
          </a:p>
          <a:p>
            <a:pPr marL="0" indent="0">
              <a:buNone/>
            </a:pPr>
            <a:r>
              <a:rPr lang="en-GB" b="1" dirty="0" smtClean="0"/>
              <a:t>Profit Margin:</a:t>
            </a:r>
          </a:p>
          <a:p>
            <a:r>
              <a:rPr lang="en-GB" dirty="0" smtClean="0"/>
              <a:t>The firm’s profit margin is calculated by dividing operating income by sales:</a:t>
            </a:r>
          </a:p>
          <a:p>
            <a:pPr marL="0" indent="0">
              <a:buNone/>
            </a:pPr>
            <a:r>
              <a:rPr lang="en-GB" dirty="0" smtClean="0"/>
              <a:t>     Profit margin = operating income / sales</a:t>
            </a:r>
          </a:p>
          <a:p>
            <a:r>
              <a:rPr lang="en-GB" dirty="0" smtClean="0"/>
              <a:t>Both figures are normally taken from the income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28605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Profit Margin</a:t>
            </a:r>
          </a:p>
          <a:p>
            <a:r>
              <a:rPr lang="en-GB" dirty="0" smtClean="0"/>
              <a:t>The significance of this ratio is that it helps measure the relationship between sales and operating profits.</a:t>
            </a:r>
          </a:p>
          <a:p>
            <a:r>
              <a:rPr lang="en-GB" dirty="0" smtClean="0"/>
              <a:t>If the profit margin is inadequate, the firm cannot achieve satisfactory returns for its investors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6143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1" dirty="0" smtClean="0"/>
              <a:t>Profit Margin</a:t>
            </a:r>
          </a:p>
          <a:p>
            <a:r>
              <a:rPr lang="en-GB" dirty="0" smtClean="0"/>
              <a:t>The profit margin is an indicator of the ability of the firm to withstand adverse conditions, which may arise from several sources, such as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Falling prices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Rising costs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Declining sales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53858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Similarly the profit margin may be used as an indicator of possible success under favourable conditions, such as the following;</a:t>
            </a:r>
          </a:p>
          <a:p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Rising prices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Lowered costs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Increased sales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629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</a:t>
            </a:r>
            <a:r>
              <a:rPr lang="en-GB" b="1" dirty="0" smtClean="0"/>
              <a:t>Gross profit margin</a:t>
            </a:r>
          </a:p>
          <a:p>
            <a:r>
              <a:rPr lang="en-GB" dirty="0" smtClean="0"/>
              <a:t>A second ratio that links sales and profits is the gross profit margin, which is calculated by dividing the gross margin by sales.</a:t>
            </a:r>
          </a:p>
          <a:p>
            <a:r>
              <a:rPr lang="en-GB" dirty="0" smtClean="0"/>
              <a:t>This ratio shows the profits relative to sales after the direct production costs are deducted.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28005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dirty="0" smtClean="0"/>
              <a:t>Gross profit margin</a:t>
            </a:r>
          </a:p>
          <a:p>
            <a:r>
              <a:rPr lang="en-GB" dirty="0" smtClean="0"/>
              <a:t>It may be used as an indicator of the efficiency of the production operation and the relation between production costs and selling price.</a:t>
            </a:r>
          </a:p>
          <a:p>
            <a:endParaRPr lang="en-GB" dirty="0"/>
          </a:p>
          <a:p>
            <a:r>
              <a:rPr lang="en-GB" sz="2400" b="1" dirty="0" smtClean="0"/>
              <a:t>Gross profit margin  = Sales –cost of goods sold / sales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xmlns="" val="3768846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</a:t>
            </a:r>
            <a:r>
              <a:rPr lang="en-GB" b="1" dirty="0" smtClean="0"/>
              <a:t>Asset turnover</a:t>
            </a:r>
          </a:p>
          <a:p>
            <a:r>
              <a:rPr lang="en-GB" dirty="0" smtClean="0"/>
              <a:t>The asset turnover is calculated by dividing sales by the firm’s assets: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   Asset turnover = sales / total sales </a:t>
            </a:r>
          </a:p>
          <a:p>
            <a:pPr marL="0" indent="0">
              <a:buNone/>
            </a:pPr>
            <a:r>
              <a:rPr lang="en-GB" dirty="0" smtClean="0"/>
              <a:t>                                  Or</a:t>
            </a:r>
          </a:p>
          <a:p>
            <a:pPr marL="0" indent="0">
              <a:buNone/>
            </a:pPr>
            <a:r>
              <a:rPr lang="en-GB" dirty="0" smtClean="0"/>
              <a:t>     Asset turnover = sales / operating assets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362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          </a:t>
            </a:r>
            <a:r>
              <a:rPr lang="en-GB" b="1" dirty="0" smtClean="0"/>
              <a:t>Asset Turnover</a:t>
            </a:r>
          </a:p>
          <a:p>
            <a:r>
              <a:rPr lang="en-GB" dirty="0" smtClean="0"/>
              <a:t>It highlights the amount of assets that the firm used to produce its total sales. The ability to produce a large volume of sales on a small assets base is an important part of the firm’s profit picture.</a:t>
            </a:r>
          </a:p>
          <a:p>
            <a:r>
              <a:rPr lang="en-GB" dirty="0" smtClean="0"/>
              <a:t>Idle or improperly used assets increase the firm’s need for costly financing and the expenses for maintenance and upkeep.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0289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</a:t>
            </a:r>
            <a:r>
              <a:rPr lang="en-GB" b="1" dirty="0" smtClean="0"/>
              <a:t>Return on Investment</a:t>
            </a:r>
          </a:p>
          <a:p>
            <a:r>
              <a:rPr lang="en-GB" dirty="0" smtClean="0"/>
              <a:t>Return on investment may be calculated in two ways:</a:t>
            </a:r>
          </a:p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EBIT / Assets</a:t>
            </a:r>
          </a:p>
          <a:p>
            <a:pPr marL="514350" indent="-514350">
              <a:buFont typeface="+mj-lt"/>
              <a:buAutoNum type="arabicPeriod"/>
            </a:pPr>
            <a:endParaRPr lang="en-GB" dirty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Asset turnover * Profit margin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63471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return on investment is the key indicator of profitability for a firm. It matches operating profits with the assets available to earn a return.</a:t>
            </a:r>
          </a:p>
          <a:p>
            <a:r>
              <a:rPr lang="en-GB" dirty="0" smtClean="0"/>
              <a:t>Firms that are efficiently using their assets have a relatively high return. Less efficient firms have a lower return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229587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Diagram – p111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03321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dirty="0" smtClean="0"/>
              <a:t>Return on equity</a:t>
            </a:r>
          </a:p>
          <a:p>
            <a:pPr marL="0" indent="0">
              <a:buNone/>
            </a:pPr>
            <a:r>
              <a:rPr lang="en-GB" dirty="0" smtClean="0"/>
              <a:t>The return on equity (ROE) is an important profit indicator to shareholders of the firm.</a:t>
            </a:r>
          </a:p>
          <a:p>
            <a:pPr marL="0" indent="0">
              <a:buNone/>
            </a:pPr>
            <a:r>
              <a:rPr lang="en-GB" dirty="0" smtClean="0"/>
              <a:t> </a:t>
            </a:r>
          </a:p>
          <a:p>
            <a:r>
              <a:rPr lang="en-GB" dirty="0" smtClean="0"/>
              <a:t>It is calculated by the formula;</a:t>
            </a:r>
          </a:p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 Return on equity = Net income / Total equity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527025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Analysis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This ratio indicates the degree to which the firm is able to convert operating income into an after tax income that eventually can be claimed by shareholders. </a:t>
            </a:r>
          </a:p>
          <a:p>
            <a:r>
              <a:rPr lang="en-GB" dirty="0" smtClean="0"/>
              <a:t>This is a useful ratio for </a:t>
            </a:r>
            <a:r>
              <a:rPr lang="en-GB" dirty="0" err="1" smtClean="0"/>
              <a:t>analyzing</a:t>
            </a:r>
            <a:r>
              <a:rPr lang="en-GB" dirty="0" smtClean="0"/>
              <a:t> the ability of the firm’s management to realize an adequate return on the capital invested by the owners of the firm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5349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907</Words>
  <Application>Microsoft Office PowerPoint</Application>
  <PresentationFormat>On-screen Show (4:3)</PresentationFormat>
  <Paragraphs>132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Revise Lecture 16</vt:lpstr>
      <vt:lpstr>Revise Lecture 16</vt:lpstr>
      <vt:lpstr>Revise Lecture 16</vt:lpstr>
      <vt:lpstr>Revise Lecture 16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Financial Analysis</vt:lpstr>
      <vt:lpstr>Diagram – p111</vt:lpstr>
      <vt:lpstr>Financial Analysis</vt:lpstr>
      <vt:lpstr>Financial Analysis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Revise Lecture 16</dc:title>
  <dc:creator>MyUserName</dc:creator>
  <cp:lastModifiedBy>NTS</cp:lastModifiedBy>
  <cp:revision>13</cp:revision>
  <dcterms:created xsi:type="dcterms:W3CDTF">2013-05-22T07:42:30Z</dcterms:created>
  <dcterms:modified xsi:type="dcterms:W3CDTF">2013-05-22T12:40:15Z</dcterms:modified>
</cp:coreProperties>
</file>