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2" r:id="rId3"/>
    <p:sldId id="281"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87" r:id="rId23"/>
    <p:sldId id="275" r:id="rId24"/>
    <p:sldId id="276" r:id="rId25"/>
    <p:sldId id="277" r:id="rId26"/>
    <p:sldId id="278" r:id="rId27"/>
    <p:sldId id="279" r:id="rId28"/>
    <p:sldId id="280" r:id="rId29"/>
    <p:sldId id="283" r:id="rId30"/>
    <p:sldId id="284" r:id="rId31"/>
    <p:sldId id="285" r:id="rId32"/>
    <p:sldId id="28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00FAEA5-545B-4C49-93E5-185EB192B41E}" type="datetimeFigureOut">
              <a:rPr lang="en-GB" smtClean="0"/>
              <a:pPr/>
              <a:t>22/05/2013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3C857F-CB71-433E-B234-DC25C77B78FF}" type="slidenum">
              <a:rPr lang="en-GB" smtClean="0"/>
              <a:pPr/>
              <a:t>‹#›</a:t>
            </a:fld>
            <a:endParaRPr lang="en-GB"/>
          </a:p>
        </p:txBody>
      </p:sp>
    </p:spTree>
    <p:extLst>
      <p:ext uri="{BB962C8B-B14F-4D97-AF65-F5344CB8AC3E}">
        <p14:creationId xmlns:p14="http://schemas.microsoft.com/office/powerpoint/2010/main" xmlns="" val="395720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00FAEA5-545B-4C49-93E5-185EB192B41E}" type="datetimeFigureOut">
              <a:rPr lang="en-GB" smtClean="0"/>
              <a:pPr/>
              <a:t>22/05/2013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3C857F-CB71-433E-B234-DC25C77B78FF}" type="slidenum">
              <a:rPr lang="en-GB" smtClean="0"/>
              <a:pPr/>
              <a:t>‹#›</a:t>
            </a:fld>
            <a:endParaRPr lang="en-GB"/>
          </a:p>
        </p:txBody>
      </p:sp>
    </p:spTree>
    <p:extLst>
      <p:ext uri="{BB962C8B-B14F-4D97-AF65-F5344CB8AC3E}">
        <p14:creationId xmlns:p14="http://schemas.microsoft.com/office/powerpoint/2010/main" xmlns="" val="2893618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0FAEA5-545B-4C49-93E5-185EB192B41E}" type="datetimeFigureOut">
              <a:rPr lang="en-GB" smtClean="0"/>
              <a:pPr/>
              <a:t>22/05/2013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3C857F-CB71-433E-B234-DC25C77B78FF}" type="slidenum">
              <a:rPr lang="en-GB" smtClean="0"/>
              <a:pPr/>
              <a:t>‹#›</a:t>
            </a:fld>
            <a:endParaRPr lang="en-GB"/>
          </a:p>
        </p:txBody>
      </p:sp>
    </p:spTree>
    <p:extLst>
      <p:ext uri="{BB962C8B-B14F-4D97-AF65-F5344CB8AC3E}">
        <p14:creationId xmlns:p14="http://schemas.microsoft.com/office/powerpoint/2010/main" xmlns="" val="517455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00FAEA5-545B-4C49-93E5-185EB192B41E}" type="datetimeFigureOut">
              <a:rPr lang="en-GB" smtClean="0"/>
              <a:pPr/>
              <a:t>22/05/2013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3C857F-CB71-433E-B234-DC25C77B78FF}" type="slidenum">
              <a:rPr lang="en-GB" smtClean="0"/>
              <a:pPr/>
              <a:t>‹#›</a:t>
            </a:fld>
            <a:endParaRPr lang="en-GB"/>
          </a:p>
        </p:txBody>
      </p:sp>
    </p:spTree>
    <p:extLst>
      <p:ext uri="{BB962C8B-B14F-4D97-AF65-F5344CB8AC3E}">
        <p14:creationId xmlns:p14="http://schemas.microsoft.com/office/powerpoint/2010/main" xmlns="" val="1760630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00FAEA5-545B-4C49-93E5-185EB192B41E}" type="datetimeFigureOut">
              <a:rPr lang="en-GB" smtClean="0"/>
              <a:pPr/>
              <a:t>22/05/2013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93C857F-CB71-433E-B234-DC25C77B78FF}" type="slidenum">
              <a:rPr lang="en-GB" smtClean="0"/>
              <a:pPr/>
              <a:t>‹#›</a:t>
            </a:fld>
            <a:endParaRPr lang="en-GB"/>
          </a:p>
        </p:txBody>
      </p:sp>
    </p:spTree>
    <p:extLst>
      <p:ext uri="{BB962C8B-B14F-4D97-AF65-F5344CB8AC3E}">
        <p14:creationId xmlns:p14="http://schemas.microsoft.com/office/powerpoint/2010/main" xmlns="" val="2324310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00FAEA5-545B-4C49-93E5-185EB192B41E}" type="datetimeFigureOut">
              <a:rPr lang="en-GB" smtClean="0"/>
              <a:pPr/>
              <a:t>22/05/2013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93C857F-CB71-433E-B234-DC25C77B78FF}" type="slidenum">
              <a:rPr lang="en-GB" smtClean="0"/>
              <a:pPr/>
              <a:t>‹#›</a:t>
            </a:fld>
            <a:endParaRPr lang="en-GB"/>
          </a:p>
        </p:txBody>
      </p:sp>
    </p:spTree>
    <p:extLst>
      <p:ext uri="{BB962C8B-B14F-4D97-AF65-F5344CB8AC3E}">
        <p14:creationId xmlns:p14="http://schemas.microsoft.com/office/powerpoint/2010/main" xmlns="" val="4222485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FAEA5-545B-4C49-93E5-185EB192B41E}" type="datetimeFigureOut">
              <a:rPr lang="en-GB" smtClean="0"/>
              <a:pPr/>
              <a:t>22/05/2013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93C857F-CB71-433E-B234-DC25C77B78FF}" type="slidenum">
              <a:rPr lang="en-GB" smtClean="0"/>
              <a:pPr/>
              <a:t>‹#›</a:t>
            </a:fld>
            <a:endParaRPr lang="en-GB"/>
          </a:p>
        </p:txBody>
      </p:sp>
    </p:spTree>
    <p:extLst>
      <p:ext uri="{BB962C8B-B14F-4D97-AF65-F5344CB8AC3E}">
        <p14:creationId xmlns:p14="http://schemas.microsoft.com/office/powerpoint/2010/main" xmlns="" val="1816687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0FAEA5-545B-4C49-93E5-185EB192B41E}" type="datetimeFigureOut">
              <a:rPr lang="en-GB" smtClean="0"/>
              <a:pPr/>
              <a:t>22/05/2013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3C857F-CB71-433E-B234-DC25C77B78FF}" type="slidenum">
              <a:rPr lang="en-GB" smtClean="0"/>
              <a:pPr/>
              <a:t>‹#›</a:t>
            </a:fld>
            <a:endParaRPr lang="en-GB"/>
          </a:p>
        </p:txBody>
      </p:sp>
    </p:spTree>
    <p:extLst>
      <p:ext uri="{BB962C8B-B14F-4D97-AF65-F5344CB8AC3E}">
        <p14:creationId xmlns:p14="http://schemas.microsoft.com/office/powerpoint/2010/main" xmlns="" val="3046473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0FAEA5-545B-4C49-93E5-185EB192B41E}" type="datetimeFigureOut">
              <a:rPr lang="en-GB" smtClean="0"/>
              <a:pPr/>
              <a:t>22/05/2013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3C857F-CB71-433E-B234-DC25C77B78FF}" type="slidenum">
              <a:rPr lang="en-GB" smtClean="0"/>
              <a:pPr/>
              <a:t>‹#›</a:t>
            </a:fld>
            <a:endParaRPr lang="en-GB"/>
          </a:p>
        </p:txBody>
      </p:sp>
    </p:spTree>
    <p:extLst>
      <p:ext uri="{BB962C8B-B14F-4D97-AF65-F5344CB8AC3E}">
        <p14:creationId xmlns:p14="http://schemas.microsoft.com/office/powerpoint/2010/main" xmlns="" val="3210940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00FAEA5-545B-4C49-93E5-185EB192B41E}" type="datetimeFigureOut">
              <a:rPr lang="en-GB" smtClean="0"/>
              <a:pPr/>
              <a:t>22/05/2013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3C857F-CB71-433E-B234-DC25C77B78FF}" type="slidenum">
              <a:rPr lang="en-GB" smtClean="0"/>
              <a:pPr/>
              <a:t>‹#›</a:t>
            </a:fld>
            <a:endParaRPr lang="en-GB"/>
          </a:p>
        </p:txBody>
      </p:sp>
    </p:spTree>
    <p:extLst>
      <p:ext uri="{BB962C8B-B14F-4D97-AF65-F5344CB8AC3E}">
        <p14:creationId xmlns:p14="http://schemas.microsoft.com/office/powerpoint/2010/main" xmlns="" val="1444242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00FAEA5-545B-4C49-93E5-185EB192B41E}" type="datetimeFigureOut">
              <a:rPr lang="en-GB" smtClean="0"/>
              <a:pPr/>
              <a:t>22/05/2013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3C857F-CB71-433E-B234-DC25C77B78FF}" type="slidenum">
              <a:rPr lang="en-GB" smtClean="0"/>
              <a:pPr/>
              <a:t>‹#›</a:t>
            </a:fld>
            <a:endParaRPr lang="en-GB"/>
          </a:p>
        </p:txBody>
      </p:sp>
    </p:spTree>
    <p:extLst>
      <p:ext uri="{BB962C8B-B14F-4D97-AF65-F5344CB8AC3E}">
        <p14:creationId xmlns:p14="http://schemas.microsoft.com/office/powerpoint/2010/main" xmlns="" val="620652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0FAEA5-545B-4C49-93E5-185EB192B41E}" type="datetimeFigureOut">
              <a:rPr lang="en-GB" smtClean="0"/>
              <a:pPr/>
              <a:t>22/05/2013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3C857F-CB71-433E-B234-DC25C77B78FF}" type="slidenum">
              <a:rPr lang="en-GB" smtClean="0"/>
              <a:pPr/>
              <a:t>‹#›</a:t>
            </a:fld>
            <a:endParaRPr lang="en-GB"/>
          </a:p>
        </p:txBody>
      </p:sp>
    </p:spTree>
    <p:extLst>
      <p:ext uri="{BB962C8B-B14F-4D97-AF65-F5344CB8AC3E}">
        <p14:creationId xmlns:p14="http://schemas.microsoft.com/office/powerpoint/2010/main" xmlns="" val="2651178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Revise Lecture 15</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42612581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Revise Lecture 15</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Other Sources of funds</a:t>
            </a:r>
          </a:p>
          <a:p>
            <a:endParaRPr lang="en-GB" dirty="0" smtClean="0"/>
          </a:p>
          <a:p>
            <a:r>
              <a:rPr lang="en-GB" dirty="0" smtClean="0"/>
              <a:t>Three other sources of funds are important to most firms;</a:t>
            </a:r>
          </a:p>
          <a:p>
            <a:pPr marL="514350" indent="-514350">
              <a:buFont typeface="+mj-lt"/>
              <a:buAutoNum type="arabicPeriod"/>
            </a:pPr>
            <a:r>
              <a:rPr lang="en-GB" dirty="0" smtClean="0"/>
              <a:t>Sale of stock</a:t>
            </a:r>
          </a:p>
          <a:p>
            <a:pPr marL="514350" indent="-514350">
              <a:buFont typeface="+mj-lt"/>
              <a:buAutoNum type="arabicPeriod"/>
            </a:pPr>
            <a:r>
              <a:rPr lang="en-GB" dirty="0" smtClean="0"/>
              <a:t>Long-term borrowing</a:t>
            </a:r>
          </a:p>
          <a:p>
            <a:pPr marL="514350" indent="-514350">
              <a:buFont typeface="+mj-lt"/>
              <a:buAutoNum type="arabicPeriod"/>
            </a:pPr>
            <a:r>
              <a:rPr lang="en-GB" dirty="0" smtClean="0"/>
              <a:t>Sale of fixed assets</a:t>
            </a:r>
            <a:endParaRPr lang="en-GB" dirty="0"/>
          </a:p>
        </p:txBody>
      </p:sp>
    </p:spTree>
    <p:extLst>
      <p:ext uri="{BB962C8B-B14F-4D97-AF65-F5344CB8AC3E}">
        <p14:creationId xmlns:p14="http://schemas.microsoft.com/office/powerpoint/2010/main" xmlns="" val="26716866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Revise Lecture 15</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Uses of Funds</a:t>
            </a:r>
          </a:p>
          <a:p>
            <a:r>
              <a:rPr lang="en-GB" dirty="0" smtClean="0"/>
              <a:t>A firm may apply its funds in a number of areas. The main uses are the following;</a:t>
            </a:r>
          </a:p>
          <a:p>
            <a:pPr marL="514350" indent="-514350">
              <a:buFont typeface="+mj-lt"/>
              <a:buAutoNum type="arabicPeriod"/>
            </a:pPr>
            <a:r>
              <a:rPr lang="en-GB" dirty="0" smtClean="0"/>
              <a:t>Purchases Fixed Assets</a:t>
            </a:r>
          </a:p>
          <a:p>
            <a:pPr marL="514350" indent="-514350">
              <a:buFont typeface="+mj-lt"/>
              <a:buAutoNum type="arabicPeriod"/>
            </a:pPr>
            <a:r>
              <a:rPr lang="en-GB" dirty="0" smtClean="0"/>
              <a:t>Pay off Liabilities or Retire stock</a:t>
            </a:r>
          </a:p>
          <a:p>
            <a:pPr marL="514350" indent="-514350">
              <a:buFont typeface="+mj-lt"/>
              <a:buAutoNum type="arabicPeriod"/>
            </a:pPr>
            <a:r>
              <a:rPr lang="en-GB" dirty="0" smtClean="0"/>
              <a:t>Declare Cash Dividends</a:t>
            </a:r>
          </a:p>
          <a:p>
            <a:pPr marL="514350" indent="-514350">
              <a:buFont typeface="+mj-lt"/>
              <a:buAutoNum type="arabicPeriod"/>
            </a:pPr>
            <a:r>
              <a:rPr lang="en-GB" dirty="0" smtClean="0"/>
              <a:t>Make up Losses</a:t>
            </a:r>
            <a:endParaRPr lang="en-GB" dirty="0"/>
          </a:p>
        </p:txBody>
      </p:sp>
    </p:spTree>
    <p:extLst>
      <p:ext uri="{BB962C8B-B14F-4D97-AF65-F5344CB8AC3E}">
        <p14:creationId xmlns:p14="http://schemas.microsoft.com/office/powerpoint/2010/main" xmlns="" val="409191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endParaRPr lang="en-GB" dirty="0" smtClean="0"/>
          </a:p>
          <a:p>
            <a:endParaRPr lang="en-GB" dirty="0"/>
          </a:p>
          <a:p>
            <a:r>
              <a:rPr lang="en-GB" dirty="0" smtClean="0"/>
              <a:t>What is financial analysis?</a:t>
            </a:r>
          </a:p>
          <a:p>
            <a:endParaRPr lang="en-GB" dirty="0"/>
          </a:p>
          <a:p>
            <a:r>
              <a:rPr lang="en-GB" dirty="0" smtClean="0"/>
              <a:t>Why financial analysis important?</a:t>
            </a:r>
            <a:endParaRPr lang="en-GB" dirty="0"/>
          </a:p>
        </p:txBody>
      </p:sp>
    </p:spTree>
    <p:extLst>
      <p:ext uri="{BB962C8B-B14F-4D97-AF65-F5344CB8AC3E}">
        <p14:creationId xmlns:p14="http://schemas.microsoft.com/office/powerpoint/2010/main" xmlns="" val="18621512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endParaRPr lang="en-GB" dirty="0" smtClean="0"/>
          </a:p>
          <a:p>
            <a:r>
              <a:rPr lang="en-GB" dirty="0" smtClean="0"/>
              <a:t>Financial analysis is the process of determining the significant operating and financial characteristics of a firm from </a:t>
            </a:r>
            <a:r>
              <a:rPr lang="en-GB" b="1" u="sng" dirty="0" smtClean="0"/>
              <a:t>accounting data </a:t>
            </a:r>
            <a:r>
              <a:rPr lang="en-GB" dirty="0" smtClean="0"/>
              <a:t>and </a:t>
            </a:r>
            <a:r>
              <a:rPr lang="en-GB" b="1" u="sng" dirty="0" smtClean="0"/>
              <a:t>financial statements</a:t>
            </a:r>
            <a:r>
              <a:rPr lang="en-GB" dirty="0" smtClean="0"/>
              <a:t>.</a:t>
            </a:r>
          </a:p>
          <a:p>
            <a:pPr marL="0" indent="0">
              <a:buNone/>
            </a:pPr>
            <a:endParaRPr lang="en-GB" dirty="0" smtClean="0"/>
          </a:p>
          <a:p>
            <a:r>
              <a:rPr lang="en-GB" dirty="0" smtClean="0"/>
              <a:t>The goal of such analysis is to determine the </a:t>
            </a:r>
            <a:r>
              <a:rPr lang="en-GB" b="1" u="sng" dirty="0" smtClean="0"/>
              <a:t>efficiency</a:t>
            </a:r>
            <a:r>
              <a:rPr lang="en-GB" dirty="0" smtClean="0"/>
              <a:t> and performance of the firm’s management, as reflected in the financial records and reports.</a:t>
            </a:r>
            <a:endParaRPr lang="en-GB" dirty="0"/>
          </a:p>
        </p:txBody>
      </p:sp>
    </p:spTree>
    <p:extLst>
      <p:ext uri="{BB962C8B-B14F-4D97-AF65-F5344CB8AC3E}">
        <p14:creationId xmlns:p14="http://schemas.microsoft.com/office/powerpoint/2010/main" xmlns="" val="7747337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r>
              <a:rPr lang="en-GB" dirty="0" smtClean="0"/>
              <a:t>The analyst is attempting to measure the firm’s liquidity, profitability and other indications that business is conducted in a rational and orderly way.</a:t>
            </a:r>
          </a:p>
          <a:p>
            <a:endParaRPr lang="en-GB" dirty="0"/>
          </a:p>
          <a:p>
            <a:r>
              <a:rPr lang="en-GB" dirty="0" smtClean="0"/>
              <a:t>Two view points in </a:t>
            </a:r>
            <a:r>
              <a:rPr lang="en-GB" b="1" dirty="0" smtClean="0"/>
              <a:t>receiving</a:t>
            </a:r>
            <a:r>
              <a:rPr lang="en-GB" dirty="0" smtClean="0"/>
              <a:t> and </a:t>
            </a:r>
            <a:r>
              <a:rPr lang="en-GB" b="1" dirty="0" smtClean="0"/>
              <a:t>evaluating </a:t>
            </a:r>
            <a:r>
              <a:rPr lang="en-GB" dirty="0" smtClean="0"/>
              <a:t>financial data:</a:t>
            </a:r>
          </a:p>
          <a:p>
            <a:endParaRPr lang="en-GB" dirty="0"/>
          </a:p>
        </p:txBody>
      </p:sp>
    </p:spTree>
    <p:extLst>
      <p:ext uri="{BB962C8B-B14F-4D97-AF65-F5344CB8AC3E}">
        <p14:creationId xmlns:p14="http://schemas.microsoft.com/office/powerpoint/2010/main" xmlns="" val="12967433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endParaRPr lang="en-GB" dirty="0" smtClean="0"/>
          </a:p>
          <a:p>
            <a:pPr marL="514350" indent="-514350">
              <a:buFont typeface="+mj-lt"/>
              <a:buAutoNum type="arabicPeriod"/>
            </a:pPr>
            <a:r>
              <a:rPr lang="en-GB" dirty="0" smtClean="0"/>
              <a:t>External analysis</a:t>
            </a:r>
          </a:p>
          <a:p>
            <a:pPr marL="514350" indent="-514350">
              <a:buFont typeface="+mj-lt"/>
              <a:buAutoNum type="arabicPeriod"/>
            </a:pPr>
            <a:endParaRPr lang="en-GB" dirty="0"/>
          </a:p>
          <a:p>
            <a:pPr marL="514350" indent="-514350">
              <a:buFont typeface="+mj-lt"/>
              <a:buAutoNum type="arabicPeriod"/>
            </a:pPr>
            <a:r>
              <a:rPr lang="en-GB" dirty="0" smtClean="0"/>
              <a:t>Internal analysis</a:t>
            </a:r>
          </a:p>
          <a:p>
            <a:endParaRPr lang="en-GB" dirty="0"/>
          </a:p>
        </p:txBody>
      </p:sp>
    </p:spTree>
    <p:extLst>
      <p:ext uri="{BB962C8B-B14F-4D97-AF65-F5344CB8AC3E}">
        <p14:creationId xmlns:p14="http://schemas.microsoft.com/office/powerpoint/2010/main" xmlns="" val="26385519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External analysis</a:t>
            </a:r>
          </a:p>
          <a:p>
            <a:r>
              <a:rPr lang="en-GB" dirty="0" smtClean="0"/>
              <a:t>This is performed by outsiders to the firm, such as creditors, stockholders or investment analysts.</a:t>
            </a:r>
          </a:p>
          <a:p>
            <a:r>
              <a:rPr lang="en-GB" dirty="0" smtClean="0"/>
              <a:t>It makes use of existing financial statements and involves limited access to confidential information on a firm.</a:t>
            </a:r>
            <a:endParaRPr lang="en-GB" dirty="0"/>
          </a:p>
        </p:txBody>
      </p:sp>
    </p:spTree>
    <p:extLst>
      <p:ext uri="{BB962C8B-B14F-4D97-AF65-F5344CB8AC3E}">
        <p14:creationId xmlns:p14="http://schemas.microsoft.com/office/powerpoint/2010/main" xmlns="" val="8768807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t>Internal analysis</a:t>
            </a:r>
          </a:p>
          <a:p>
            <a:r>
              <a:rPr lang="en-GB" dirty="0" smtClean="0"/>
              <a:t>This is performed by the corporate finance and accounting departments and is </a:t>
            </a:r>
            <a:r>
              <a:rPr lang="en-GB" b="1" dirty="0" smtClean="0"/>
              <a:t>more detailed </a:t>
            </a:r>
            <a:r>
              <a:rPr lang="en-GB" dirty="0" smtClean="0"/>
              <a:t>than external analysis.</a:t>
            </a:r>
          </a:p>
          <a:p>
            <a:r>
              <a:rPr lang="en-GB" dirty="0" smtClean="0"/>
              <a:t>These departments have available more detailed and current information than is available to outsiders. </a:t>
            </a:r>
          </a:p>
          <a:p>
            <a:r>
              <a:rPr lang="en-GB" dirty="0" smtClean="0"/>
              <a:t>They are able to prepare future statements and are able to produce a more accurate and timely analysis of the firm’s strengths and weaknesses.</a:t>
            </a:r>
            <a:endParaRPr lang="en-GB" dirty="0"/>
          </a:p>
        </p:txBody>
      </p:sp>
    </p:spTree>
    <p:extLst>
      <p:ext uri="{BB962C8B-B14F-4D97-AF65-F5344CB8AC3E}">
        <p14:creationId xmlns:p14="http://schemas.microsoft.com/office/powerpoint/2010/main" xmlns="" val="42242360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Financial Ratios</a:t>
            </a:r>
          </a:p>
          <a:p>
            <a:pPr marL="0" indent="0">
              <a:buNone/>
            </a:pPr>
            <a:endParaRPr lang="en-GB" b="1" u="sng" dirty="0" smtClean="0"/>
          </a:p>
          <a:p>
            <a:r>
              <a:rPr lang="en-GB" dirty="0" smtClean="0"/>
              <a:t>A ratio may be defined as a fixed relationship in degree or number between two numbers.</a:t>
            </a:r>
          </a:p>
          <a:p>
            <a:r>
              <a:rPr lang="en-GB" dirty="0" smtClean="0"/>
              <a:t>In finance ratios are used to point out relationships that are not obvious from the raw data.</a:t>
            </a:r>
            <a:endParaRPr lang="en-GB" dirty="0"/>
          </a:p>
        </p:txBody>
      </p:sp>
    </p:spTree>
    <p:extLst>
      <p:ext uri="{BB962C8B-B14F-4D97-AF65-F5344CB8AC3E}">
        <p14:creationId xmlns:p14="http://schemas.microsoft.com/office/powerpoint/2010/main" xmlns="" val="10436403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dirty="0" smtClean="0"/>
              <a:t>Some uses of ratios are the following:</a:t>
            </a:r>
          </a:p>
          <a:p>
            <a:endParaRPr lang="en-GB" b="1" dirty="0" smtClean="0"/>
          </a:p>
          <a:p>
            <a:pPr marL="514350" indent="-514350">
              <a:buFont typeface="+mj-lt"/>
              <a:buAutoNum type="arabicPeriod"/>
            </a:pPr>
            <a:r>
              <a:rPr lang="en-GB" dirty="0" smtClean="0"/>
              <a:t>To compare different companies in the same industry</a:t>
            </a:r>
          </a:p>
          <a:p>
            <a:pPr marL="514350" indent="-514350">
              <a:buFont typeface="+mj-lt"/>
              <a:buAutoNum type="arabicPeriod"/>
            </a:pPr>
            <a:endParaRPr lang="en-GB" dirty="0" smtClean="0"/>
          </a:p>
          <a:p>
            <a:pPr marL="514350" indent="-514350">
              <a:buFont typeface="+mj-lt"/>
              <a:buAutoNum type="arabicPeriod"/>
            </a:pPr>
            <a:r>
              <a:rPr lang="en-GB" dirty="0" smtClean="0"/>
              <a:t>To compare different industries</a:t>
            </a:r>
          </a:p>
          <a:p>
            <a:pPr marL="514350" indent="-514350">
              <a:buFont typeface="+mj-lt"/>
              <a:buAutoNum type="arabicPeriod"/>
            </a:pPr>
            <a:endParaRPr lang="en-GB" dirty="0" smtClean="0"/>
          </a:p>
          <a:p>
            <a:pPr marL="514350" indent="-514350">
              <a:buFont typeface="+mj-lt"/>
              <a:buAutoNum type="arabicPeriod"/>
            </a:pPr>
            <a:r>
              <a:rPr lang="en-GB" dirty="0" smtClean="0"/>
              <a:t>To compare performance in different time periods</a:t>
            </a:r>
            <a:endParaRPr lang="en-GB" dirty="0"/>
          </a:p>
        </p:txBody>
      </p:sp>
    </p:spTree>
    <p:extLst>
      <p:ext uri="{BB962C8B-B14F-4D97-AF65-F5344CB8AC3E}">
        <p14:creationId xmlns:p14="http://schemas.microsoft.com/office/powerpoint/2010/main" xmlns="" val="42066386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pPr marL="0" indent="0">
              <a:buNone/>
            </a:pPr>
            <a:r>
              <a:rPr lang="en-GB" sz="2800" b="1" u="sng" dirty="0" smtClean="0"/>
              <a:t>To Compare different companies in the same industry:</a:t>
            </a:r>
          </a:p>
          <a:p>
            <a:pPr marL="0" indent="0">
              <a:buNone/>
            </a:pPr>
            <a:endParaRPr lang="en-GB" dirty="0"/>
          </a:p>
          <a:p>
            <a:pPr marL="0" indent="0">
              <a:buNone/>
            </a:pPr>
            <a:r>
              <a:rPr lang="en-GB" dirty="0" smtClean="0"/>
              <a:t>Ratios can highlight the </a:t>
            </a:r>
            <a:r>
              <a:rPr lang="en-GB" b="1" dirty="0" smtClean="0"/>
              <a:t>factors</a:t>
            </a:r>
            <a:r>
              <a:rPr lang="en-GB" dirty="0" smtClean="0"/>
              <a:t> associated with successful and unsuccessful firms. They can reveal strong firms and weak firms, overvalued and undervalued firms</a:t>
            </a:r>
            <a:endParaRPr lang="en-GB" dirty="0"/>
          </a:p>
        </p:txBody>
      </p:sp>
    </p:spTree>
    <p:extLst>
      <p:ext uri="{BB962C8B-B14F-4D97-AF65-F5344CB8AC3E}">
        <p14:creationId xmlns:p14="http://schemas.microsoft.com/office/powerpoint/2010/main" xmlns="" val="20412971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To compare different industries</a:t>
            </a:r>
          </a:p>
          <a:p>
            <a:endParaRPr lang="en-GB" b="1" u="sng" dirty="0" smtClean="0"/>
          </a:p>
          <a:p>
            <a:r>
              <a:rPr lang="en-GB" dirty="0" smtClean="0"/>
              <a:t>Every industry has its own unique set of </a:t>
            </a:r>
            <a:r>
              <a:rPr lang="en-GB" b="1" dirty="0" smtClean="0"/>
              <a:t>operating</a:t>
            </a:r>
            <a:r>
              <a:rPr lang="en-GB" dirty="0" smtClean="0"/>
              <a:t> and </a:t>
            </a:r>
            <a:r>
              <a:rPr lang="en-GB" b="1" dirty="0" smtClean="0"/>
              <a:t>financial</a:t>
            </a:r>
            <a:r>
              <a:rPr lang="en-GB" dirty="0" smtClean="0"/>
              <a:t> characteristics. These can be identified with the aid of ratios</a:t>
            </a:r>
            <a:endParaRPr lang="en-GB" dirty="0"/>
          </a:p>
        </p:txBody>
      </p:sp>
    </p:spTree>
    <p:extLst>
      <p:ext uri="{BB962C8B-B14F-4D97-AF65-F5344CB8AC3E}">
        <p14:creationId xmlns:p14="http://schemas.microsoft.com/office/powerpoint/2010/main" xmlns="" val="38896043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normAutofit/>
          </a:bodyPr>
          <a:lstStyle/>
          <a:p>
            <a:pPr marL="0" indent="0">
              <a:buNone/>
            </a:pPr>
            <a:r>
              <a:rPr lang="en-GB" sz="2800" dirty="0" smtClean="0"/>
              <a:t>        </a:t>
            </a:r>
            <a:r>
              <a:rPr lang="en-GB" sz="2800" b="1" u="sng" dirty="0" smtClean="0"/>
              <a:t>To compare performance in different time periods</a:t>
            </a:r>
          </a:p>
          <a:p>
            <a:endParaRPr lang="en-GB" dirty="0"/>
          </a:p>
          <a:p>
            <a:r>
              <a:rPr lang="en-GB" dirty="0" smtClean="0"/>
              <a:t>Over a period of years, a firm or an industry develops certain norms that may indicate future success or failure.</a:t>
            </a:r>
          </a:p>
          <a:p>
            <a:r>
              <a:rPr lang="en-GB" dirty="0" smtClean="0"/>
              <a:t>If relationships change in a firm’s data over different time periods, the ratios may provide clues on trends and future problems</a:t>
            </a:r>
            <a:endParaRPr lang="en-GB" dirty="0"/>
          </a:p>
        </p:txBody>
      </p:sp>
    </p:spTree>
    <p:extLst>
      <p:ext uri="{BB962C8B-B14F-4D97-AF65-F5344CB8AC3E}">
        <p14:creationId xmlns:p14="http://schemas.microsoft.com/office/powerpoint/2010/main" xmlns="" val="32046437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r>
              <a:rPr lang="en-GB" dirty="0" smtClean="0"/>
              <a:t>From all the financial accounts on the balance sheet, income statement and flow-of-funds statements, it is possible to formulate countless ratios.</a:t>
            </a:r>
          </a:p>
          <a:p>
            <a:r>
              <a:rPr lang="en-GB" dirty="0" smtClean="0"/>
              <a:t>To be successful in financial analysis, the analyst must select only those ratios that provide significant information about a firm’s situation</a:t>
            </a:r>
            <a:endParaRPr lang="en-GB" dirty="0"/>
          </a:p>
        </p:txBody>
      </p:sp>
    </p:spTree>
    <p:extLst>
      <p:ext uri="{BB962C8B-B14F-4D97-AF65-F5344CB8AC3E}">
        <p14:creationId xmlns:p14="http://schemas.microsoft.com/office/powerpoint/2010/main" xmlns="" val="9711844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t>Users of Ratios</a:t>
            </a:r>
          </a:p>
          <a:p>
            <a:pPr marL="0" indent="0">
              <a:buNone/>
            </a:pPr>
            <a:endParaRPr lang="en-GB" b="1" u="sng" dirty="0" smtClean="0"/>
          </a:p>
          <a:p>
            <a:r>
              <a:rPr lang="en-GB" dirty="0" smtClean="0"/>
              <a:t>Different analyst desire different kinds of ratios, depending largely on who the analyst is and why the firm is being evaluated.</a:t>
            </a:r>
            <a:endParaRPr lang="en-GB" dirty="0"/>
          </a:p>
          <a:p>
            <a:r>
              <a:rPr lang="en-GB" dirty="0" smtClean="0"/>
              <a:t>Some users of ratios are the following;</a:t>
            </a:r>
          </a:p>
          <a:p>
            <a:pPr marL="514350" indent="-514350">
              <a:buFont typeface="+mj-lt"/>
              <a:buAutoNum type="arabicPeriod"/>
            </a:pPr>
            <a:r>
              <a:rPr lang="en-GB" dirty="0" smtClean="0"/>
              <a:t>Short-term creditors</a:t>
            </a:r>
          </a:p>
          <a:p>
            <a:pPr marL="514350" indent="-514350">
              <a:buFont typeface="+mj-lt"/>
              <a:buAutoNum type="arabicPeriod"/>
            </a:pPr>
            <a:r>
              <a:rPr lang="en-GB" dirty="0" smtClean="0"/>
              <a:t>Long-term creditors</a:t>
            </a:r>
          </a:p>
          <a:p>
            <a:pPr marL="514350" indent="-514350">
              <a:buFont typeface="+mj-lt"/>
              <a:buAutoNum type="arabicPeriod"/>
            </a:pPr>
            <a:r>
              <a:rPr lang="en-GB" dirty="0" smtClean="0"/>
              <a:t>Stockholders</a:t>
            </a:r>
            <a:endParaRPr lang="en-GB" dirty="0"/>
          </a:p>
        </p:txBody>
      </p:sp>
    </p:spTree>
    <p:extLst>
      <p:ext uri="{BB962C8B-B14F-4D97-AF65-F5344CB8AC3E}">
        <p14:creationId xmlns:p14="http://schemas.microsoft.com/office/powerpoint/2010/main" xmlns="" val="33073935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Short-term creditors</a:t>
            </a:r>
          </a:p>
          <a:p>
            <a:r>
              <a:rPr lang="en-GB" dirty="0" smtClean="0"/>
              <a:t>These persons hold obligations that will soon mature and they are concerned with firm’s ability to pay its bills promptly.</a:t>
            </a:r>
          </a:p>
          <a:p>
            <a:r>
              <a:rPr lang="en-GB" dirty="0" smtClean="0"/>
              <a:t>In the short run the amount of liquid assets determines the ability to pay off current liabilities. These persons are interested in liquidity. </a:t>
            </a:r>
            <a:endParaRPr lang="en-GB" dirty="0"/>
          </a:p>
        </p:txBody>
      </p:sp>
    </p:spTree>
    <p:extLst>
      <p:ext uri="{BB962C8B-B14F-4D97-AF65-F5344CB8AC3E}">
        <p14:creationId xmlns:p14="http://schemas.microsoft.com/office/powerpoint/2010/main" xmlns="" val="16998838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Long-term creditors</a:t>
            </a:r>
          </a:p>
          <a:p>
            <a:r>
              <a:rPr lang="en-GB" dirty="0" smtClean="0"/>
              <a:t>These persons hold bonds or mortgages against the firm and are interested in current payments of interest and eventual repayment of principal.</a:t>
            </a:r>
          </a:p>
          <a:p>
            <a:r>
              <a:rPr lang="en-GB" dirty="0" smtClean="0"/>
              <a:t>The firm must be sufficiently liquid in the short term and have adequate profits for the long term. These persons examine liquidity and profitability</a:t>
            </a:r>
            <a:endParaRPr lang="en-GB" dirty="0"/>
          </a:p>
        </p:txBody>
      </p:sp>
    </p:spTree>
    <p:extLst>
      <p:ext uri="{BB962C8B-B14F-4D97-AF65-F5344CB8AC3E}">
        <p14:creationId xmlns:p14="http://schemas.microsoft.com/office/powerpoint/2010/main" xmlns="" val="6611187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t>Stockholders</a:t>
            </a:r>
          </a:p>
          <a:p>
            <a:r>
              <a:rPr lang="en-GB" dirty="0" smtClean="0"/>
              <a:t>In addition to liquidity and profitability, the owner of the firm are concerned about the policies of the firm that affect the market price of the firm’s stock.</a:t>
            </a:r>
          </a:p>
          <a:p>
            <a:r>
              <a:rPr lang="en-GB" dirty="0" smtClean="0"/>
              <a:t>Without liquidity, the firm could not pay cash dividends. Without profits, the firm would not be able to declare dividends. With poor policies, the common stock would trade at low prices in the markets.</a:t>
            </a:r>
            <a:endParaRPr lang="en-GB" dirty="0"/>
          </a:p>
        </p:txBody>
      </p:sp>
    </p:spTree>
    <p:extLst>
      <p:ext uri="{BB962C8B-B14F-4D97-AF65-F5344CB8AC3E}">
        <p14:creationId xmlns:p14="http://schemas.microsoft.com/office/powerpoint/2010/main" xmlns="" val="21312472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Comparative ratios</a:t>
            </a:r>
          </a:p>
          <a:p>
            <a:r>
              <a:rPr lang="en-GB" dirty="0" smtClean="0"/>
              <a:t>Ratios are most effectively used when compared to industry average or norms for similar firms.</a:t>
            </a:r>
          </a:p>
          <a:p>
            <a:r>
              <a:rPr lang="en-GB" dirty="0" smtClean="0"/>
              <a:t>A comparative ratio is defined as a fixed relationship between numbers that is derived from industry average or other data that can provide a benchmark for evaluating an individual firm.</a:t>
            </a:r>
            <a:endParaRPr lang="en-GB" dirty="0"/>
          </a:p>
        </p:txBody>
      </p:sp>
    </p:spTree>
    <p:extLst>
      <p:ext uri="{BB962C8B-B14F-4D97-AF65-F5344CB8AC3E}">
        <p14:creationId xmlns:p14="http://schemas.microsoft.com/office/powerpoint/2010/main" xmlns="" val="37786413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Kinds of Ratios</a:t>
            </a:r>
          </a:p>
          <a:p>
            <a:r>
              <a:rPr lang="en-GB" dirty="0" smtClean="0"/>
              <a:t>Financial ratios may be classified a number of ways. One classification scheme uses three major categories;</a:t>
            </a:r>
          </a:p>
          <a:p>
            <a:pPr marL="514350" indent="-514350">
              <a:buFont typeface="+mj-lt"/>
              <a:buAutoNum type="arabicPeriod"/>
            </a:pPr>
            <a:r>
              <a:rPr lang="en-GB" dirty="0" smtClean="0"/>
              <a:t>Liquidity ratios</a:t>
            </a:r>
          </a:p>
          <a:p>
            <a:pPr marL="514350" indent="-514350">
              <a:buFont typeface="+mj-lt"/>
              <a:buAutoNum type="arabicPeriod"/>
            </a:pPr>
            <a:r>
              <a:rPr lang="en-GB" dirty="0" smtClean="0"/>
              <a:t>Profitability ratios</a:t>
            </a:r>
          </a:p>
          <a:p>
            <a:pPr marL="514350" indent="-514350">
              <a:buFont typeface="+mj-lt"/>
              <a:buAutoNum type="arabicPeriod"/>
            </a:pPr>
            <a:r>
              <a:rPr lang="en-GB" dirty="0" smtClean="0"/>
              <a:t>Ownership ratios</a:t>
            </a:r>
            <a:endParaRPr lang="en-GB" dirty="0"/>
          </a:p>
        </p:txBody>
      </p:sp>
    </p:spTree>
    <p:extLst>
      <p:ext uri="{BB962C8B-B14F-4D97-AF65-F5344CB8AC3E}">
        <p14:creationId xmlns:p14="http://schemas.microsoft.com/office/powerpoint/2010/main" xmlns="" val="36464733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Liquidity Ratios</a:t>
            </a:r>
          </a:p>
          <a:p>
            <a:endParaRPr lang="en-GB" dirty="0" smtClean="0"/>
          </a:p>
          <a:p>
            <a:pPr marL="514350" indent="-514350">
              <a:buFont typeface="+mj-lt"/>
              <a:buAutoNum type="arabicPeriod"/>
            </a:pPr>
            <a:r>
              <a:rPr lang="en-GB" dirty="0" smtClean="0"/>
              <a:t>Current ratio</a:t>
            </a:r>
          </a:p>
          <a:p>
            <a:pPr marL="514350" indent="-514350">
              <a:buFont typeface="+mj-lt"/>
              <a:buAutoNum type="arabicPeriod"/>
            </a:pPr>
            <a:r>
              <a:rPr lang="en-GB" dirty="0" smtClean="0"/>
              <a:t>Quick ratio / Acid test ratio</a:t>
            </a:r>
          </a:p>
          <a:p>
            <a:pPr marL="514350" indent="-514350">
              <a:buFont typeface="+mj-lt"/>
              <a:buAutoNum type="arabicPeriod"/>
            </a:pPr>
            <a:r>
              <a:rPr lang="en-GB" dirty="0" smtClean="0"/>
              <a:t>Receivables ratios</a:t>
            </a:r>
          </a:p>
          <a:p>
            <a:pPr marL="514350" indent="-514350">
              <a:buFont typeface="+mj-lt"/>
              <a:buAutoNum type="arabicPeriod"/>
            </a:pPr>
            <a:r>
              <a:rPr lang="en-GB" dirty="0" smtClean="0"/>
              <a:t>Inventory turnover ratio</a:t>
            </a:r>
            <a:endParaRPr lang="en-GB" dirty="0"/>
          </a:p>
        </p:txBody>
      </p:sp>
    </p:spTree>
    <p:extLst>
      <p:ext uri="{BB962C8B-B14F-4D97-AF65-F5344CB8AC3E}">
        <p14:creationId xmlns:p14="http://schemas.microsoft.com/office/powerpoint/2010/main" xmlns="" val="36226925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Liquidity ratios</a:t>
            </a:r>
          </a:p>
          <a:p>
            <a:r>
              <a:rPr lang="en-GB" dirty="0" smtClean="0"/>
              <a:t>These examine the adequacy of funds, the solvency of the firm and the firm’s ability to pay its obligations when due.</a:t>
            </a:r>
          </a:p>
          <a:p>
            <a:r>
              <a:rPr lang="en-GB" dirty="0" smtClean="0"/>
              <a:t>Short-term liquidity involves the relationship between current assets and current liabilities. If a firm has sufficient net working capital (the excess of current assets over current liabilities) , it is deemed to have sufficient liquidity.</a:t>
            </a:r>
            <a:endParaRPr lang="en-GB" dirty="0"/>
          </a:p>
        </p:txBody>
      </p:sp>
    </p:spTree>
    <p:extLst>
      <p:ext uri="{BB962C8B-B14F-4D97-AF65-F5344CB8AC3E}">
        <p14:creationId xmlns:p14="http://schemas.microsoft.com/office/powerpoint/2010/main" xmlns="" val="32451257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Liquidity ratios</a:t>
            </a:r>
          </a:p>
          <a:p>
            <a:r>
              <a:rPr lang="en-GB" dirty="0" smtClean="0"/>
              <a:t>Two ratios are commonly used to measure liquidity directly;</a:t>
            </a:r>
          </a:p>
          <a:p>
            <a:endParaRPr lang="en-GB" dirty="0" smtClean="0"/>
          </a:p>
          <a:p>
            <a:pPr marL="514350" indent="-514350">
              <a:buFont typeface="+mj-lt"/>
              <a:buAutoNum type="arabicPeriod"/>
            </a:pPr>
            <a:r>
              <a:rPr lang="en-GB" dirty="0" smtClean="0"/>
              <a:t>Current ratio</a:t>
            </a:r>
          </a:p>
          <a:p>
            <a:pPr marL="514350" indent="-514350">
              <a:buFont typeface="+mj-lt"/>
              <a:buAutoNum type="arabicPeriod"/>
            </a:pPr>
            <a:endParaRPr lang="en-GB" dirty="0" smtClean="0"/>
          </a:p>
          <a:p>
            <a:pPr marL="514350" indent="-514350">
              <a:buFont typeface="+mj-lt"/>
              <a:buAutoNum type="arabicPeriod"/>
            </a:pPr>
            <a:r>
              <a:rPr lang="en-GB" dirty="0" smtClean="0"/>
              <a:t>Quick ratio / Acid test ratio </a:t>
            </a:r>
            <a:endParaRPr lang="en-GB" dirty="0"/>
          </a:p>
        </p:txBody>
      </p:sp>
    </p:spTree>
    <p:extLst>
      <p:ext uri="{BB962C8B-B14F-4D97-AF65-F5344CB8AC3E}">
        <p14:creationId xmlns:p14="http://schemas.microsoft.com/office/powerpoint/2010/main" xmlns="" val="35387233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Current ratio</a:t>
            </a:r>
          </a:p>
          <a:p>
            <a:r>
              <a:rPr lang="en-GB" dirty="0" smtClean="0"/>
              <a:t>The current ratio is a ratio of the firm’s total current assets to its total current liabilities. A low ratio is an indicator that a firm may not be able to pay its future bills on time.</a:t>
            </a:r>
          </a:p>
          <a:p>
            <a:r>
              <a:rPr lang="en-GB" dirty="0" smtClean="0"/>
              <a:t>A high ratio may indicate an excessive amount of current assets and management’s failure to utilize the firm’s resources properly. </a:t>
            </a:r>
            <a:endParaRPr lang="en-GB" dirty="0"/>
          </a:p>
        </p:txBody>
      </p:sp>
    </p:spTree>
    <p:extLst>
      <p:ext uri="{BB962C8B-B14F-4D97-AF65-F5344CB8AC3E}">
        <p14:creationId xmlns:p14="http://schemas.microsoft.com/office/powerpoint/2010/main" xmlns="" val="23051866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Current ratio</a:t>
            </a:r>
          </a:p>
          <a:p>
            <a:r>
              <a:rPr lang="en-GB" dirty="0" smtClean="0"/>
              <a:t>As a general rule 2:1 ratio is considered acceptable for most firms.</a:t>
            </a:r>
          </a:p>
          <a:p>
            <a:endParaRPr lang="en-GB" dirty="0"/>
          </a:p>
          <a:p>
            <a:r>
              <a:rPr lang="en-GB" dirty="0" smtClean="0"/>
              <a:t>Formula is = Current assets / Current liabilities</a:t>
            </a:r>
          </a:p>
          <a:p>
            <a:endParaRPr lang="en-GB" dirty="0"/>
          </a:p>
          <a:p>
            <a:endParaRPr lang="en-GB" dirty="0"/>
          </a:p>
        </p:txBody>
      </p:sp>
    </p:spTree>
    <p:extLst>
      <p:ext uri="{BB962C8B-B14F-4D97-AF65-F5344CB8AC3E}">
        <p14:creationId xmlns:p14="http://schemas.microsoft.com/office/powerpoint/2010/main" xmlns="" val="39879410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                               </a:t>
            </a:r>
            <a:r>
              <a:rPr lang="en-GB" b="1" u="sng" dirty="0" smtClean="0"/>
              <a:t>Quick ratio</a:t>
            </a:r>
            <a:endParaRPr lang="en-GB" dirty="0" smtClean="0"/>
          </a:p>
          <a:p>
            <a:r>
              <a:rPr lang="en-GB" dirty="0" smtClean="0"/>
              <a:t>The quick ratio or acid test is a more stringent measure of liquidity than the current ratio because inventories, which are the least liquid of current assets, are excluded from the ratio </a:t>
            </a:r>
          </a:p>
          <a:p>
            <a:r>
              <a:rPr lang="en-GB" dirty="0" smtClean="0"/>
              <a:t>As a guideline, a 1:1 quick ratio has traditionally been deemed adequate for most firms. </a:t>
            </a:r>
            <a:endParaRPr lang="en-GB" dirty="0"/>
          </a:p>
        </p:txBody>
      </p:sp>
    </p:spTree>
    <p:extLst>
      <p:ext uri="{BB962C8B-B14F-4D97-AF65-F5344CB8AC3E}">
        <p14:creationId xmlns:p14="http://schemas.microsoft.com/office/powerpoint/2010/main" xmlns="" val="37854746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Quick ratio</a:t>
            </a:r>
          </a:p>
          <a:p>
            <a:r>
              <a:rPr lang="en-GB" dirty="0" smtClean="0"/>
              <a:t>A higher ratio may have several meanings. It could indicate that the firm has excessive cash or receivables, both sign of lax management. It could indicate that the firm is too cautiously ensuring sufficient liquidity.</a:t>
            </a:r>
          </a:p>
          <a:p>
            <a:r>
              <a:rPr lang="en-GB" dirty="0" smtClean="0"/>
              <a:t>A low ratio is usually an indication of possible difficulties in the prompt payment of future bills.</a:t>
            </a:r>
            <a:endParaRPr lang="en-GB" dirty="0"/>
          </a:p>
        </p:txBody>
      </p:sp>
    </p:spTree>
    <p:extLst>
      <p:ext uri="{BB962C8B-B14F-4D97-AF65-F5344CB8AC3E}">
        <p14:creationId xmlns:p14="http://schemas.microsoft.com/office/powerpoint/2010/main" xmlns="" val="30734228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Quick Ratio</a:t>
            </a:r>
            <a:endParaRPr lang="en-GB" dirty="0"/>
          </a:p>
          <a:p>
            <a:r>
              <a:rPr lang="en-GB" dirty="0" smtClean="0"/>
              <a:t>The quick ratio may be calculated two ways:</a:t>
            </a:r>
          </a:p>
          <a:p>
            <a:endParaRPr lang="en-GB" dirty="0" smtClean="0"/>
          </a:p>
          <a:p>
            <a:pPr marL="514350" indent="-514350">
              <a:buFont typeface="+mj-lt"/>
              <a:buAutoNum type="arabicPeriod"/>
            </a:pPr>
            <a:r>
              <a:rPr lang="en-GB" dirty="0" smtClean="0"/>
              <a:t>Cash + marketable securities + accounts receivables / current liabilities</a:t>
            </a:r>
          </a:p>
          <a:p>
            <a:pPr marL="514350" indent="-514350">
              <a:buFont typeface="+mj-lt"/>
              <a:buAutoNum type="arabicPeriod"/>
            </a:pPr>
            <a:endParaRPr lang="en-GB" dirty="0" smtClean="0"/>
          </a:p>
          <a:p>
            <a:pPr marL="514350" indent="-514350">
              <a:buFont typeface="+mj-lt"/>
              <a:buAutoNum type="arabicPeriod"/>
            </a:pPr>
            <a:r>
              <a:rPr lang="en-GB" dirty="0" smtClean="0"/>
              <a:t>Current assets – inventories / current liabilities</a:t>
            </a:r>
            <a:endParaRPr lang="en-GB" dirty="0"/>
          </a:p>
        </p:txBody>
      </p:sp>
    </p:spTree>
    <p:extLst>
      <p:ext uri="{BB962C8B-B14F-4D97-AF65-F5344CB8AC3E}">
        <p14:creationId xmlns:p14="http://schemas.microsoft.com/office/powerpoint/2010/main" xmlns="" val="16558651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Receivables ratios</a:t>
            </a:r>
          </a:p>
          <a:p>
            <a:r>
              <a:rPr lang="en-GB" dirty="0" smtClean="0"/>
              <a:t>Two ratios are used to measure the liquidity of a firm’s account receivables:</a:t>
            </a:r>
          </a:p>
          <a:p>
            <a:pPr marL="514350" indent="-514350">
              <a:buFont typeface="+mj-lt"/>
              <a:buAutoNum type="arabicPeriod"/>
            </a:pPr>
            <a:r>
              <a:rPr lang="en-GB" dirty="0"/>
              <a:t> </a:t>
            </a:r>
            <a:r>
              <a:rPr lang="en-GB" dirty="0" smtClean="0"/>
              <a:t>Accounts receivable turnover = sales / accounts receivable</a:t>
            </a:r>
          </a:p>
          <a:p>
            <a:pPr marL="514350" indent="-514350">
              <a:buFont typeface="+mj-lt"/>
              <a:buAutoNum type="arabicPeriod"/>
            </a:pPr>
            <a:r>
              <a:rPr lang="en-GB" dirty="0" smtClean="0"/>
              <a:t>Average collection period = accounts receivable / daily sales</a:t>
            </a:r>
          </a:p>
          <a:p>
            <a:pPr marL="514350" indent="-514350">
              <a:buFont typeface="+mj-lt"/>
              <a:buAutoNum type="arabicPeriod"/>
            </a:pPr>
            <a:endParaRPr lang="en-GB" dirty="0"/>
          </a:p>
          <a:p>
            <a:endParaRPr lang="en-GB" dirty="0"/>
          </a:p>
        </p:txBody>
      </p:sp>
    </p:spTree>
    <p:extLst>
      <p:ext uri="{BB962C8B-B14F-4D97-AF65-F5344CB8AC3E}">
        <p14:creationId xmlns:p14="http://schemas.microsoft.com/office/powerpoint/2010/main" xmlns="" val="31294178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Receivables ratios</a:t>
            </a:r>
          </a:p>
          <a:p>
            <a:r>
              <a:rPr lang="en-GB" dirty="0" smtClean="0"/>
              <a:t>The account receivable turnover is a comparison of the size of the firm’s sales and the size of its uncollected bills from customers.</a:t>
            </a:r>
          </a:p>
          <a:p>
            <a:r>
              <a:rPr lang="en-GB" dirty="0" smtClean="0"/>
              <a:t>If the firm is having difficulty collecting its money, it has a large receivables balance and a low ratio</a:t>
            </a:r>
            <a:endParaRPr lang="en-GB" dirty="0"/>
          </a:p>
        </p:txBody>
      </p:sp>
    </p:spTree>
    <p:extLst>
      <p:ext uri="{BB962C8B-B14F-4D97-AF65-F5344CB8AC3E}">
        <p14:creationId xmlns:p14="http://schemas.microsoft.com/office/powerpoint/2010/main" xmlns="" val="20697062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Analysis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Receivables ratios</a:t>
            </a:r>
            <a:endParaRPr lang="en-GB" dirty="0" smtClean="0"/>
          </a:p>
          <a:p>
            <a:pPr marL="0" indent="0">
              <a:buNone/>
            </a:pPr>
            <a:endParaRPr lang="en-GB" dirty="0" smtClean="0"/>
          </a:p>
          <a:p>
            <a:pPr marL="0" indent="0">
              <a:buNone/>
            </a:pPr>
            <a:r>
              <a:rPr lang="en-GB" dirty="0" smtClean="0"/>
              <a:t>If it has a strict credit policy and aggressive collection procedures, it has a low receivables balance and a high ratio.</a:t>
            </a:r>
            <a:endParaRPr lang="en-GB" dirty="0"/>
          </a:p>
        </p:txBody>
      </p:sp>
    </p:spTree>
    <p:extLst>
      <p:ext uri="{BB962C8B-B14F-4D97-AF65-F5344CB8AC3E}">
        <p14:creationId xmlns:p14="http://schemas.microsoft.com/office/powerpoint/2010/main" xmlns="" val="39047955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TotalTime>
  <Words>1283</Words>
  <Application>Microsoft Office PowerPoint</Application>
  <PresentationFormat>On-screen Show (4:3)</PresentationFormat>
  <Paragraphs>158</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Revise Lecture 15</vt:lpstr>
      <vt:lpstr>Revise Lecture 15</vt:lpstr>
      <vt:lpstr>Revise Lecture 15</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lpstr>Financial Analysis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15</dc:title>
  <dc:creator>MyUserName</dc:creator>
  <cp:lastModifiedBy>NTS</cp:lastModifiedBy>
  <cp:revision>17</cp:revision>
  <dcterms:created xsi:type="dcterms:W3CDTF">2013-05-22T05:45:17Z</dcterms:created>
  <dcterms:modified xsi:type="dcterms:W3CDTF">2013-05-22T11:27:56Z</dcterms:modified>
</cp:coreProperties>
</file>