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5" r:id="rId4"/>
    <p:sldId id="276" r:id="rId5"/>
    <p:sldId id="271" r:id="rId6"/>
    <p:sldId id="272" r:id="rId7"/>
    <p:sldId id="273" r:id="rId8"/>
    <p:sldId id="274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52315-C410-40E5-B9D9-8C3B81F0DF87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6A037-70F0-44D3-ADDE-E15BAC15F8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25275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52315-C410-40E5-B9D9-8C3B81F0DF87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6A037-70F0-44D3-ADDE-E15BAC15F8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61005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52315-C410-40E5-B9D9-8C3B81F0DF87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6A037-70F0-44D3-ADDE-E15BAC15F8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1149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52315-C410-40E5-B9D9-8C3B81F0DF87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6A037-70F0-44D3-ADDE-E15BAC15F8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46540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52315-C410-40E5-B9D9-8C3B81F0DF87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6A037-70F0-44D3-ADDE-E15BAC15F8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68093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52315-C410-40E5-B9D9-8C3B81F0DF87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6A037-70F0-44D3-ADDE-E15BAC15F8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03678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52315-C410-40E5-B9D9-8C3B81F0DF87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6A037-70F0-44D3-ADDE-E15BAC15F8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37560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52315-C410-40E5-B9D9-8C3B81F0DF87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6A037-70F0-44D3-ADDE-E15BAC15F8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24862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52315-C410-40E5-B9D9-8C3B81F0DF87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6A037-70F0-44D3-ADDE-E15BAC15F8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8953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52315-C410-40E5-B9D9-8C3B81F0DF87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6A037-70F0-44D3-ADDE-E15BAC15F8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5318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52315-C410-40E5-B9D9-8C3B81F0DF87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6A037-70F0-44D3-ADDE-E15BAC15F8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51495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52315-C410-40E5-B9D9-8C3B81F0DF87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6A037-70F0-44D3-ADDE-E15BAC15F8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6665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Revise Lecture 14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4568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Revise Lecture 14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</a:t>
            </a:r>
            <a:r>
              <a:rPr lang="en-GB" b="1" dirty="0" smtClean="0"/>
              <a:t>Income Statement</a:t>
            </a:r>
          </a:p>
          <a:p>
            <a:pPr marL="0" indent="0">
              <a:buNone/>
            </a:pPr>
            <a:endParaRPr lang="en-GB" b="1" dirty="0" smtClean="0"/>
          </a:p>
          <a:p>
            <a:r>
              <a:rPr lang="en-GB" dirty="0" smtClean="0"/>
              <a:t>Who prepare IS ?</a:t>
            </a:r>
          </a:p>
          <a:p>
            <a:endParaRPr lang="en-GB" dirty="0" smtClean="0"/>
          </a:p>
          <a:p>
            <a:r>
              <a:rPr lang="en-GB" dirty="0" smtClean="0"/>
              <a:t>Who Authorizes IS?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4406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Revise Lecture 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Define </a:t>
            </a:r>
            <a:r>
              <a:rPr lang="en-GB" dirty="0"/>
              <a:t>Revenue, Sales, Income and Net Sales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Cash and Credit sales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r>
              <a:rPr lang="en-GB" dirty="0"/>
              <a:t>Charges against income on IS – Examples?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3133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Revise Lecture 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</a:t>
            </a:r>
            <a:r>
              <a:rPr lang="en-GB" b="1" dirty="0" smtClean="0"/>
              <a:t>Charges </a:t>
            </a:r>
            <a:r>
              <a:rPr lang="en-GB" b="1" dirty="0"/>
              <a:t>against income on IS – Examples</a:t>
            </a:r>
            <a:r>
              <a:rPr lang="en-GB" b="1" dirty="0" smtClean="0"/>
              <a:t>?</a:t>
            </a:r>
          </a:p>
          <a:p>
            <a:pPr marL="0" indent="0">
              <a:buNone/>
            </a:pPr>
            <a:endParaRPr lang="en-GB" b="1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General &amp; administrative Expenses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Interest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Cost of goods sold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6116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INCOME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b="1" u="sng" dirty="0"/>
              <a:t>Variable costs</a:t>
            </a:r>
            <a:endParaRPr lang="en-GB" dirty="0"/>
          </a:p>
          <a:p>
            <a:r>
              <a:rPr lang="en-GB" dirty="0"/>
              <a:t>These are those costs that vary in direct proportion to charges in the volume of production.</a:t>
            </a:r>
          </a:p>
          <a:p>
            <a:r>
              <a:rPr lang="en-GB" dirty="0"/>
              <a:t>This category contains the bulk of the expenses found in cost of goods sold and also contains some general and administrative expenses</a:t>
            </a:r>
          </a:p>
        </p:txBody>
      </p:sp>
    </p:spTree>
    <p:extLst>
      <p:ext uri="{BB962C8B-B14F-4D97-AF65-F5344CB8AC3E}">
        <p14:creationId xmlns:p14="http://schemas.microsoft.com/office/powerpoint/2010/main" xmlns="" val="268346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INCOME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b="1" u="sng" dirty="0"/>
              <a:t>Fixed Costs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These are constant charges that do not vary with level of production.</a:t>
            </a:r>
          </a:p>
          <a:p>
            <a:r>
              <a:rPr lang="en-GB" dirty="0"/>
              <a:t>Most general and administrative expenses are fixed as are some charges in cost of goods sold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0084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INCOME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b="1" u="sng" dirty="0"/>
              <a:t>Marginal Contribution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This is the profit measure calculated as the difference between total sales and total variable costs.</a:t>
            </a:r>
          </a:p>
          <a:p>
            <a:r>
              <a:rPr lang="en-GB" dirty="0"/>
              <a:t>This is the profit available to the firm to cover fixed costs, interest and taxes and to provide a net income after taxes.</a:t>
            </a:r>
          </a:p>
        </p:txBody>
      </p:sp>
    </p:spTree>
    <p:extLst>
      <p:ext uri="{BB962C8B-B14F-4D97-AF65-F5344CB8AC3E}">
        <p14:creationId xmlns:p14="http://schemas.microsoft.com/office/powerpoint/2010/main" xmlns="" val="249087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u="sng" dirty="0"/>
              <a:t>Marginal Analysis Format (p76)</a:t>
            </a:r>
            <a:br>
              <a:rPr lang="en-GB" sz="3200" b="1" u="sng" dirty="0"/>
            </a:b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3676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Flow–Of-Funds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third important financial statement is the flow-of-funds or sources-and-uses-of funds statement.</a:t>
            </a:r>
          </a:p>
          <a:p>
            <a:r>
              <a:rPr lang="en-GB" dirty="0" smtClean="0"/>
              <a:t>This statement shows the movement of funds into the firm’s current asset accounts from external sources such as stockholders, creditors and customers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0489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Flow–Of-Funds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It also shows the movement of funds to meet the firm’s obligation, retire stock or pay dividends.</a:t>
            </a:r>
          </a:p>
          <a:p>
            <a:r>
              <a:rPr lang="en-GB" dirty="0" smtClean="0"/>
              <a:t>The movements are shown for a specific period of time, normally the same time period as the firm’s income statement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7380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b="1" u="sng" dirty="0"/>
              <a:t>Sources and uses of funds and working capital pool – Draw (p77)</a:t>
            </a:r>
            <a:br>
              <a:rPr lang="en-GB" sz="2800" b="1" u="sng" dirty="0"/>
            </a:b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xmlns="" val="96876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Flow –Of-Funds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</a:t>
            </a:r>
            <a:r>
              <a:rPr lang="en-GB" b="1" u="sng" dirty="0" smtClean="0"/>
              <a:t>Funds from Operations</a:t>
            </a:r>
          </a:p>
          <a:p>
            <a:pPr marL="0" indent="0">
              <a:buNone/>
            </a:pPr>
            <a:r>
              <a:rPr lang="en-GB" dirty="0" smtClean="0"/>
              <a:t>The firm may gain funds from a number of sources. Over a long period of time, the most important source is funds from operations.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Essentially, these funds come from the everyday business of the firm.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14880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Flow –Of-Funds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To calculate the amount of funds from operations, we can use two different calculations;</a:t>
            </a:r>
          </a:p>
          <a:p>
            <a:endParaRPr lang="en-GB" dirty="0"/>
          </a:p>
          <a:p>
            <a:r>
              <a:rPr lang="en-GB" dirty="0" smtClean="0"/>
              <a:t>Net Income plus Noncash expenses</a:t>
            </a:r>
          </a:p>
          <a:p>
            <a:endParaRPr lang="en-GB" dirty="0"/>
          </a:p>
          <a:p>
            <a:r>
              <a:rPr lang="en-GB" dirty="0" smtClean="0"/>
              <a:t>Sales minus cash expenses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120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Flow –Of-Funds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u="sng" dirty="0" smtClean="0"/>
              <a:t>Net Income Plus Noncash Expenses:</a:t>
            </a:r>
          </a:p>
          <a:p>
            <a:r>
              <a:rPr lang="en-GB" dirty="0" smtClean="0"/>
              <a:t>Funds from operations may be calculated by adding back any noncash expenses (primarily depreciation) to the reported net income after taxes. </a:t>
            </a:r>
          </a:p>
          <a:p>
            <a:r>
              <a:rPr lang="en-GB" dirty="0" smtClean="0"/>
              <a:t>This is mechanical operation that correctly reflects the fact that depreciation and other noncash expenses shield a portion of the firm’s sales.</a:t>
            </a:r>
          </a:p>
          <a:p>
            <a:r>
              <a:rPr lang="en-GB" dirty="0" smtClean="0"/>
              <a:t>This means that they appear on the IS as expenses and thus reduce net income.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204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Flow –Of-Funds 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</a:t>
            </a:r>
            <a:r>
              <a:rPr lang="en-GB" b="1" u="sng" dirty="0" smtClean="0"/>
              <a:t>Sales minus cash expenses</a:t>
            </a:r>
          </a:p>
          <a:p>
            <a:r>
              <a:rPr lang="en-GB" dirty="0" smtClean="0"/>
              <a:t>The second method begins with sales and deducts all cash expenses or changes in funds. Only operating expenses, interest and taxes are deducted in the calculation of funds from operations.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1254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200" b="1" u="sng" dirty="0"/>
              <a:t>Two Methods of Determining the Funds from Operations – Draw (p78</a:t>
            </a:r>
            <a:r>
              <a:rPr lang="en-GB" b="1" u="sng" dirty="0"/>
              <a:t>)</a:t>
            </a:r>
            <a:br>
              <a:rPr lang="en-GB" b="1" u="sng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2000" b="1" u="sng" dirty="0"/>
          </a:p>
        </p:txBody>
      </p:sp>
    </p:spTree>
    <p:extLst>
      <p:ext uri="{BB962C8B-B14F-4D97-AF65-F5344CB8AC3E}">
        <p14:creationId xmlns:p14="http://schemas.microsoft.com/office/powerpoint/2010/main" xmlns="" val="45649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Flow–Of-Funds </a:t>
            </a:r>
            <a:r>
              <a:rPr lang="en-GB" dirty="0"/>
              <a:t>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                           </a:t>
            </a:r>
            <a:r>
              <a:rPr lang="en-GB" b="1" u="sng" dirty="0" smtClean="0"/>
              <a:t>Other Sources of funds</a:t>
            </a:r>
          </a:p>
          <a:p>
            <a:endParaRPr lang="en-GB" dirty="0" smtClean="0"/>
          </a:p>
          <a:p>
            <a:r>
              <a:rPr lang="en-GB" dirty="0" smtClean="0"/>
              <a:t>Three other sources of funds are important to most firms;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Sale of stock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Long-term borrowing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Sale of fixed assets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0153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Flow –Of-Funds 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   Sale of stock</a:t>
            </a:r>
          </a:p>
          <a:p>
            <a:r>
              <a:rPr lang="en-GB" dirty="0" smtClean="0"/>
              <a:t>Whenever the firm issues additional shares of stock, it receives funds. The receipt are recorded in the cash account and the source is shown in equity accounts under contributed capital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7437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Flow –Of-Funds 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   </a:t>
            </a:r>
            <a:r>
              <a:rPr lang="en-GB" b="1" u="sng" dirty="0" smtClean="0"/>
              <a:t>Long-Term </a:t>
            </a:r>
            <a:r>
              <a:rPr lang="en-GB" b="1" u="sng" dirty="0"/>
              <a:t>B</a:t>
            </a:r>
            <a:r>
              <a:rPr lang="en-GB" b="1" u="sng" dirty="0" smtClean="0"/>
              <a:t>orrowing</a:t>
            </a:r>
          </a:p>
          <a:p>
            <a:r>
              <a:rPr lang="en-GB" dirty="0" smtClean="0"/>
              <a:t>Whenever a firm borrows through the use of bonds, mortgages or other long-term means the sources are reflected in the long-term liabilities accounts.</a:t>
            </a:r>
          </a:p>
          <a:p>
            <a:pPr marL="0" indent="0">
              <a:buNone/>
            </a:pPr>
            <a:r>
              <a:rPr lang="en-GB" dirty="0" smtClean="0"/>
              <a:t>    </a:t>
            </a:r>
            <a:r>
              <a:rPr lang="en-GB" b="1" u="sng" dirty="0" smtClean="0"/>
              <a:t>Sale of Fixed Assets</a:t>
            </a:r>
          </a:p>
          <a:p>
            <a:r>
              <a:rPr lang="en-GB" dirty="0" smtClean="0"/>
              <a:t>If the firm sells a portion of its fixed assets the funds are treated separately from funds from operations.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3880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Flow –Of-Funds 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         </a:t>
            </a:r>
            <a:r>
              <a:rPr lang="en-GB" b="1" u="sng" dirty="0" smtClean="0"/>
              <a:t>Uses of Funds</a:t>
            </a:r>
          </a:p>
          <a:p>
            <a:r>
              <a:rPr lang="en-GB" dirty="0" smtClean="0"/>
              <a:t>A firm may apply its funds in a number of areas. The main uses are the following;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Purchases Fixed Assets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Pay off Liabilities or Retire stock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Declare </a:t>
            </a:r>
            <a:r>
              <a:rPr lang="en-GB" dirty="0"/>
              <a:t>C</a:t>
            </a:r>
            <a:r>
              <a:rPr lang="en-GB" dirty="0" smtClean="0"/>
              <a:t>ash Dividends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Make up Losses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9056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Flow–Of-Funds </a:t>
            </a:r>
            <a:r>
              <a:rPr lang="en-GB" dirty="0"/>
              <a:t>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Purchase Fixed Assets: </a:t>
            </a:r>
            <a:r>
              <a:rPr lang="en-GB" dirty="0" smtClean="0"/>
              <a:t>It is a use of funds when plant, equipment or land is purchased not when they are depreciated.</a:t>
            </a:r>
          </a:p>
          <a:p>
            <a:endParaRPr lang="en-GB" dirty="0" smtClean="0"/>
          </a:p>
          <a:p>
            <a:r>
              <a:rPr lang="en-GB" b="1" dirty="0" smtClean="0"/>
              <a:t>Pay off Liabilities or Retire Stock: </a:t>
            </a:r>
            <a:r>
              <a:rPr lang="en-GB" dirty="0" smtClean="0"/>
              <a:t>When long-term debt reaches maturity, the firm must pay it off with available funds.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07223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Flow–Of-Funds 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Declare Cash Dividends</a:t>
            </a:r>
            <a:r>
              <a:rPr lang="en-GB" dirty="0" smtClean="0"/>
              <a:t>: If the firm is profitable and pays dividends to its stockholders, the declaration of cash dividends is a use of funds.</a:t>
            </a:r>
          </a:p>
          <a:p>
            <a:endParaRPr lang="en-GB" dirty="0"/>
          </a:p>
          <a:p>
            <a:r>
              <a:rPr lang="en-GB" b="1" dirty="0" smtClean="0"/>
              <a:t>Make up Losses</a:t>
            </a:r>
            <a:r>
              <a:rPr lang="en-GB" dirty="0" smtClean="0"/>
              <a:t>: If the firm is not profitable, it must apply funds to make up its losses until it does become profitable.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71484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764</Words>
  <Application>Microsoft Office PowerPoint</Application>
  <PresentationFormat>On-screen Show (4:3)</PresentationFormat>
  <Paragraphs>92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Revise Lecture 14</vt:lpstr>
      <vt:lpstr>Revise Lecture 14</vt:lpstr>
      <vt:lpstr>Revise Lecture 14</vt:lpstr>
      <vt:lpstr>Revise Lecture 14</vt:lpstr>
      <vt:lpstr>INCOME STATEMENT</vt:lpstr>
      <vt:lpstr>INCOME STATEMENT</vt:lpstr>
      <vt:lpstr>INCOME STATEMENT</vt:lpstr>
      <vt:lpstr>Marginal Analysis Format (p76) </vt:lpstr>
      <vt:lpstr>Flow–Of-Funds Statements</vt:lpstr>
      <vt:lpstr>Flow–Of-Funds Statements</vt:lpstr>
      <vt:lpstr>Sources and uses of funds and working capital pool – Draw (p77) </vt:lpstr>
      <vt:lpstr>Flow –Of-Funds Statements</vt:lpstr>
      <vt:lpstr>Flow –Of-Funds Statements</vt:lpstr>
      <vt:lpstr>Flow –Of-Funds Statements</vt:lpstr>
      <vt:lpstr>Flow –Of-Funds Statements</vt:lpstr>
      <vt:lpstr>Two Methods of Determining the Funds from Operations – Draw (p78) </vt:lpstr>
      <vt:lpstr>Flow–Of-Funds Statements</vt:lpstr>
      <vt:lpstr>Flow –Of-Funds Statements</vt:lpstr>
      <vt:lpstr>Flow –Of-Funds Statements</vt:lpstr>
      <vt:lpstr>Flow –Of-Funds Statements</vt:lpstr>
      <vt:lpstr>Flow–Of-Funds Statements</vt:lpstr>
      <vt:lpstr>Flow–Of-Funds Statements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Administrator</cp:lastModifiedBy>
  <cp:revision>10</cp:revision>
  <dcterms:created xsi:type="dcterms:W3CDTF">2013-05-20T01:47:29Z</dcterms:created>
  <dcterms:modified xsi:type="dcterms:W3CDTF">2013-05-20T09:13:45Z</dcterms:modified>
</cp:coreProperties>
</file>