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4" r:id="rId3"/>
    <p:sldId id="275" r:id="rId4"/>
    <p:sldId id="276" r:id="rId5"/>
    <p:sldId id="277" r:id="rId6"/>
    <p:sldId id="278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C8D3-8253-41D2-8B89-FCD208BF760C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29A95-D3E0-4E14-93F5-F9C6629BB2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945554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C8D3-8253-41D2-8B89-FCD208BF760C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29A95-D3E0-4E14-93F5-F9C6629BB2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41047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C8D3-8253-41D2-8B89-FCD208BF760C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29A95-D3E0-4E14-93F5-F9C6629BB2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8194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C8D3-8253-41D2-8B89-FCD208BF760C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29A95-D3E0-4E14-93F5-F9C6629BB2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95836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C8D3-8253-41D2-8B89-FCD208BF760C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29A95-D3E0-4E14-93F5-F9C6629BB2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77164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C8D3-8253-41D2-8B89-FCD208BF760C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29A95-D3E0-4E14-93F5-F9C6629BB2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389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C8D3-8253-41D2-8B89-FCD208BF760C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29A95-D3E0-4E14-93F5-F9C6629BB2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82008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C8D3-8253-41D2-8B89-FCD208BF760C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29A95-D3E0-4E14-93F5-F9C6629BB2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604473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C8D3-8253-41D2-8B89-FCD208BF760C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29A95-D3E0-4E14-93F5-F9C6629BB2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420684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C8D3-8253-41D2-8B89-FCD208BF760C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29A95-D3E0-4E14-93F5-F9C6629BB2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54646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8AC8D3-8253-41D2-8B89-FCD208BF760C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629A95-D3E0-4E14-93F5-F9C6629BB2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8787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8AC8D3-8253-41D2-8B89-FCD208BF760C}" type="datetimeFigureOut">
              <a:rPr lang="en-GB" smtClean="0"/>
              <a:pPr/>
              <a:t>20/05/2013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629A95-D3E0-4E14-93F5-F9C6629BB2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07989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Revise Lecture 13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69515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u="sng" dirty="0" smtClean="0"/>
              <a:t>Three major financial statements are</a:t>
            </a:r>
            <a:r>
              <a:rPr lang="en-GB" dirty="0" smtClean="0"/>
              <a:t>;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Income Statement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Statement of financial position (old name is balance sheet)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Statement of cash flow (flow-of-funds statements)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3516590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u="sng" dirty="0" smtClean="0"/>
              <a:t>Statement of Financial Statement</a:t>
            </a:r>
          </a:p>
          <a:p>
            <a:r>
              <a:rPr lang="en-GB" dirty="0" smtClean="0"/>
              <a:t>SFP shows the assets, liabilities and equity for the firm as of the last day of the accounting period. </a:t>
            </a:r>
          </a:p>
          <a:p>
            <a:r>
              <a:rPr lang="en-GB" dirty="0" smtClean="0"/>
              <a:t>In effect, it matches resources assets with sources liabilities and equity</a:t>
            </a:r>
          </a:p>
          <a:p>
            <a:r>
              <a:rPr lang="en-GB" dirty="0" smtClean="0"/>
              <a:t>Many different accounts can be listed, depending upon different factors as the nature of the firm’s business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50882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u="sng" dirty="0" smtClean="0"/>
              <a:t>Currents Assets</a:t>
            </a:r>
          </a:p>
          <a:p>
            <a:pPr marL="0" indent="0">
              <a:buNone/>
            </a:pPr>
            <a:endParaRPr lang="en-GB" b="1" u="sng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Cash and Cash Equivalents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Marketable Securities (stock or bonds of other firms or government agencies that the firm has purchased)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Receivables / Debtors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Inventories / stock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79148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u="sng" dirty="0" smtClean="0"/>
              <a:t>Fixed Assets</a:t>
            </a:r>
          </a:p>
          <a:p>
            <a:pPr marL="0" indent="0">
              <a:buNone/>
            </a:pPr>
            <a:r>
              <a:rPr lang="en-GB" dirty="0" smtClean="0"/>
              <a:t>Fixed assets is the subsection that contains the assets used by the firm to generate revenues.</a:t>
            </a:r>
          </a:p>
          <a:p>
            <a:pPr marL="0" indent="0">
              <a:buNone/>
            </a:pPr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These assets will not be converted into cash in the current accounting period unless they are damaged, become obsolete, or are otherwise replaced.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066831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</a:t>
            </a:r>
            <a:r>
              <a:rPr lang="en-GB" b="1" u="sng" dirty="0" smtClean="0"/>
              <a:t>Fixed Assets</a:t>
            </a:r>
          </a:p>
          <a:p>
            <a:pPr marL="0" indent="0">
              <a:buNone/>
            </a:pPr>
            <a:r>
              <a:rPr lang="en-GB" dirty="0" smtClean="0"/>
              <a:t>             </a:t>
            </a:r>
            <a:r>
              <a:rPr lang="en-GB" b="1" dirty="0" smtClean="0"/>
              <a:t>4 Representative accounts are: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Plant and equipment at cost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Accumulated depreciation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Real Estate (lists the property owned by the firm)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Other fixed assets (long-term assets not covered in the first 3 accounts)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414979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FINANCIAL STATEMENTS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 smtClean="0"/>
              <a:t>                    </a:t>
            </a:r>
            <a:r>
              <a:rPr lang="en-GB" b="1" u="sng" dirty="0" smtClean="0"/>
              <a:t>INCOME STATEMENT</a:t>
            </a:r>
          </a:p>
          <a:p>
            <a:r>
              <a:rPr lang="en-GB" dirty="0" smtClean="0"/>
              <a:t>Firms publish income statements showing the results of each quarter and the full accounting year.</a:t>
            </a:r>
          </a:p>
          <a:p>
            <a:r>
              <a:rPr lang="en-GB" dirty="0" smtClean="0"/>
              <a:t>It shows the revenues and expenses of the firm, the effect of interest and taxes and the net income for the period.</a:t>
            </a:r>
          </a:p>
          <a:p>
            <a:r>
              <a:rPr lang="en-GB" dirty="0" smtClean="0"/>
              <a:t>It may be called by other titles, such as the </a:t>
            </a:r>
            <a:r>
              <a:rPr lang="en-GB" dirty="0" err="1" smtClean="0"/>
              <a:t>ptofit</a:t>
            </a:r>
            <a:r>
              <a:rPr lang="en-GB" dirty="0" smtClean="0"/>
              <a:t>-and loss or the statement of earnings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022281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INCOME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The income statement summarizes the profitability of operations over a period of time.</a:t>
            </a:r>
          </a:p>
          <a:p>
            <a:r>
              <a:rPr lang="en-GB" dirty="0" smtClean="0"/>
              <a:t>It can also be used as a tool to identify the factors that affect the degree of profitability.</a:t>
            </a:r>
          </a:p>
          <a:p>
            <a:r>
              <a:rPr lang="en-GB" dirty="0" smtClean="0"/>
              <a:t>The income statement is prepared according to generally accepted accounting principles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721334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INCOME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Most large firms hire a Chartered Certified Accountants or Chartered Accountants at the end of the fiscal period to certify the accuracy of the firm’s financial statements.</a:t>
            </a:r>
          </a:p>
          <a:p>
            <a:endParaRPr lang="en-GB" dirty="0" smtClean="0"/>
          </a:p>
          <a:p>
            <a:r>
              <a:rPr lang="en-GB" dirty="0" smtClean="0"/>
              <a:t>When this is done, users can usually rely on the accuracy of the profit picture presented on the Income Statement.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304544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INCOME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</a:t>
            </a:r>
            <a:r>
              <a:rPr lang="en-GB" b="1" u="sng" dirty="0" smtClean="0"/>
              <a:t>Sample Income Statement (p73)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49795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INCOME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</a:t>
            </a:r>
            <a:r>
              <a:rPr lang="en-GB" b="1" u="sng" dirty="0" smtClean="0"/>
              <a:t>Revenues, Sales and Net Sales</a:t>
            </a:r>
          </a:p>
          <a:p>
            <a:pPr marL="0" indent="0">
              <a:buNone/>
            </a:pPr>
            <a:r>
              <a:rPr lang="en-GB" dirty="0" smtClean="0"/>
              <a:t>Sales: This term is used interchangeably with revenues for most companies and refers to a firm’s net sales for the period.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 smtClean="0"/>
              <a:t>Net Sales: This term refers to the difference between the firm’s gross sales and any returns or discounts.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80850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INCOME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 smtClean="0"/>
          </a:p>
          <a:p>
            <a:pPr marL="0" indent="0">
              <a:buNone/>
            </a:pPr>
            <a:r>
              <a:rPr lang="en-GB" dirty="0" smtClean="0"/>
              <a:t>Question: A firm has Rs200,000 of sales in June. Items sold for Rs3000 are returned, Prompt payments give customers Rs1500 in discounts. </a:t>
            </a:r>
          </a:p>
          <a:p>
            <a:r>
              <a:rPr lang="en-GB" dirty="0" smtClean="0"/>
              <a:t>What is the net sales for the firm in June?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642440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INCOME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Answer: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05707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INCOME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     </a:t>
            </a:r>
            <a:r>
              <a:rPr lang="en-GB" b="1" u="sng" dirty="0" smtClean="0"/>
              <a:t>Revenues</a:t>
            </a:r>
          </a:p>
          <a:p>
            <a:r>
              <a:rPr lang="en-GB" dirty="0" smtClean="0"/>
              <a:t> Although many firms use this term with sales, a firm may have revenues from other sources.</a:t>
            </a:r>
          </a:p>
          <a:p>
            <a:r>
              <a:rPr lang="en-GB" dirty="0" smtClean="0"/>
              <a:t>For example, a firm may own securities and may receive interest or dividends from them.</a:t>
            </a:r>
          </a:p>
          <a:p>
            <a:r>
              <a:rPr lang="en-GB" dirty="0" smtClean="0"/>
              <a:t>A firm may wish to identify this revenue separately from sales in an account such as revenue from investment or other income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895422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INCOME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</a:t>
            </a:r>
            <a:r>
              <a:rPr lang="en-GB" b="1" u="sng" dirty="0" smtClean="0"/>
              <a:t>Cash and Credit Sales</a:t>
            </a:r>
          </a:p>
          <a:p>
            <a:pPr marL="0" indent="0">
              <a:buNone/>
            </a:pPr>
            <a:endParaRPr lang="en-GB" b="1" u="sng" dirty="0" smtClean="0"/>
          </a:p>
          <a:p>
            <a:r>
              <a:rPr lang="en-GB" dirty="0" smtClean="0"/>
              <a:t> Many firms particularly retail operations such as department stores have significant cash sales. The firms may identify cash and credit sales separately.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90797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INCOME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</a:t>
            </a:r>
            <a:r>
              <a:rPr lang="en-GB" b="1" u="sng" dirty="0" smtClean="0"/>
              <a:t>Charges Against Income on IS</a:t>
            </a:r>
          </a:p>
          <a:p>
            <a:pPr marL="0" indent="0">
              <a:buNone/>
            </a:pPr>
            <a:r>
              <a:rPr lang="en-GB" dirty="0" smtClean="0"/>
              <a:t>Cost of Goods sold: This category represents an accounting allocation of the costs of raw materials, labour, overheads and other expenses that can be matched against the goods sold by the firm. </a:t>
            </a:r>
          </a:p>
          <a:p>
            <a:pPr marL="0" indent="0">
              <a:buNone/>
            </a:pPr>
            <a:r>
              <a:rPr lang="en-GB" dirty="0" smtClean="0"/>
              <a:t>It contains a mixture of fixed and variable costs.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7609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INCOME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</a:t>
            </a:r>
            <a:r>
              <a:rPr lang="en-GB" b="1" u="sng" dirty="0" smtClean="0"/>
              <a:t>General and Administrative Expenses</a:t>
            </a:r>
            <a:endParaRPr lang="en-GB" dirty="0" smtClean="0"/>
          </a:p>
          <a:p>
            <a:r>
              <a:rPr lang="en-GB" dirty="0" smtClean="0"/>
              <a:t>These expenses are incurred in support of the firm’s non production activities and include marketing expenses, salaries of corporate staff personnel and other miscellaneous expenses.</a:t>
            </a:r>
          </a:p>
          <a:p>
            <a:r>
              <a:rPr lang="en-GB" dirty="0" smtClean="0"/>
              <a:t>These costs also represent a mixture of fixed and variable costs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54763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INCOME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           </a:t>
            </a:r>
            <a:r>
              <a:rPr lang="en-GB" b="1" u="sng" dirty="0" smtClean="0"/>
              <a:t>Interest</a:t>
            </a:r>
          </a:p>
          <a:p>
            <a:r>
              <a:rPr lang="en-GB" dirty="0" smtClean="0"/>
              <a:t>The fixed charges paid by the firm on the money that it borrows are reported here. This is not an operating expense. This is a large expense for firms with considerably debt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041398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INCOME STATEMENT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 smtClean="0"/>
              <a:t>                         </a:t>
            </a:r>
            <a:r>
              <a:rPr lang="en-GB" b="1" u="sng" dirty="0" smtClean="0"/>
              <a:t>Management Format (p75)</a:t>
            </a:r>
            <a:endParaRPr lang="en-GB" b="1" u="sng" dirty="0"/>
          </a:p>
        </p:txBody>
      </p:sp>
    </p:spTree>
    <p:extLst>
      <p:ext uri="{BB962C8B-B14F-4D97-AF65-F5344CB8AC3E}">
        <p14:creationId xmlns:p14="http://schemas.microsoft.com/office/powerpoint/2010/main" xmlns="" val="63580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718</Words>
  <Application>Microsoft Office PowerPoint</Application>
  <PresentationFormat>On-screen Show (4:3)</PresentationFormat>
  <Paragraphs>78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Revise Lecture 13</vt:lpstr>
      <vt:lpstr>Financial Statements</vt:lpstr>
      <vt:lpstr>Financial Statements</vt:lpstr>
      <vt:lpstr>Financial Statements</vt:lpstr>
      <vt:lpstr>Financial Statements</vt:lpstr>
      <vt:lpstr>Financial Statements</vt:lpstr>
      <vt:lpstr>FINANCIAL STATEMENTS</vt:lpstr>
      <vt:lpstr>INCOME STATEMENT</vt:lpstr>
      <vt:lpstr>INCOME STATEMENT</vt:lpstr>
      <vt:lpstr>INCOME STATEMENT</vt:lpstr>
      <vt:lpstr>INCOME STATEMENT</vt:lpstr>
      <vt:lpstr>INCOME STATEMENT</vt:lpstr>
      <vt:lpstr>INCOME STATEMENT</vt:lpstr>
      <vt:lpstr>INCOME STATEMENT</vt:lpstr>
      <vt:lpstr>INCOME STATEMENT</vt:lpstr>
      <vt:lpstr>INCOME STATEMENT</vt:lpstr>
      <vt:lpstr>INCOME STATEMENT</vt:lpstr>
      <vt:lpstr>INCOME STATEMENT</vt:lpstr>
      <vt:lpstr>INCOME STATEMENT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MyUserName</dc:creator>
  <cp:lastModifiedBy>Administrator</cp:lastModifiedBy>
  <cp:revision>12</cp:revision>
  <dcterms:created xsi:type="dcterms:W3CDTF">2013-05-19T17:43:49Z</dcterms:created>
  <dcterms:modified xsi:type="dcterms:W3CDTF">2013-05-20T07:51:50Z</dcterms:modified>
</cp:coreProperties>
</file>