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7" r:id="rId4"/>
    <p:sldId id="270" r:id="rId5"/>
    <p:sldId id="271" r:id="rId6"/>
    <p:sldId id="272" r:id="rId7"/>
    <p:sldId id="273" r:id="rId8"/>
    <p:sldId id="275" r:id="rId9"/>
    <p:sldId id="276" r:id="rId10"/>
    <p:sldId id="277" r:id="rId11"/>
    <p:sldId id="278" r:id="rId12"/>
    <p:sldId id="279" r:id="rId13"/>
    <p:sldId id="280" r:id="rId14"/>
    <p:sldId id="281" r:id="rId15"/>
    <p:sldId id="282" r:id="rId16"/>
    <p:sldId id="283" r:id="rId17"/>
    <p:sldId id="284" r:id="rId18"/>
    <p:sldId id="274" r:id="rId19"/>
    <p:sldId id="285" r:id="rId20"/>
    <p:sldId id="286" r:id="rId21"/>
    <p:sldId id="287" r:id="rId22"/>
    <p:sldId id="288" r:id="rId23"/>
    <p:sldId id="289"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A8312573-5168-4EE3-B41E-A283A33D45AA}" type="datetimeFigureOut">
              <a:rPr lang="en-GB" smtClean="0"/>
              <a:pPr/>
              <a:t>16/05/2013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BDDB64-F7A2-4869-A559-2CB1F28F0661}" type="slidenum">
              <a:rPr lang="en-GB" smtClean="0"/>
              <a:pPr/>
              <a:t>‹#›</a:t>
            </a:fld>
            <a:endParaRPr lang="en-GB"/>
          </a:p>
        </p:txBody>
      </p:sp>
    </p:spTree>
    <p:extLst>
      <p:ext uri="{BB962C8B-B14F-4D97-AF65-F5344CB8AC3E}">
        <p14:creationId xmlns:p14="http://schemas.microsoft.com/office/powerpoint/2010/main" xmlns="" val="39815884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8312573-5168-4EE3-B41E-A283A33D45AA}" type="datetimeFigureOut">
              <a:rPr lang="en-GB" smtClean="0"/>
              <a:pPr/>
              <a:t>16/05/2013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BDDB64-F7A2-4869-A559-2CB1F28F0661}" type="slidenum">
              <a:rPr lang="en-GB" smtClean="0"/>
              <a:pPr/>
              <a:t>‹#›</a:t>
            </a:fld>
            <a:endParaRPr lang="en-GB"/>
          </a:p>
        </p:txBody>
      </p:sp>
    </p:spTree>
    <p:extLst>
      <p:ext uri="{BB962C8B-B14F-4D97-AF65-F5344CB8AC3E}">
        <p14:creationId xmlns:p14="http://schemas.microsoft.com/office/powerpoint/2010/main" xmlns="" val="4507430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312573-5168-4EE3-B41E-A283A33D45AA}" type="datetimeFigureOut">
              <a:rPr lang="en-GB" smtClean="0"/>
              <a:pPr/>
              <a:t>16/05/2013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BDDB64-F7A2-4869-A559-2CB1F28F0661}" type="slidenum">
              <a:rPr lang="en-GB" smtClean="0"/>
              <a:pPr/>
              <a:t>‹#›</a:t>
            </a:fld>
            <a:endParaRPr lang="en-GB"/>
          </a:p>
        </p:txBody>
      </p:sp>
    </p:spTree>
    <p:extLst>
      <p:ext uri="{BB962C8B-B14F-4D97-AF65-F5344CB8AC3E}">
        <p14:creationId xmlns:p14="http://schemas.microsoft.com/office/powerpoint/2010/main" xmlns="" val="2679715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A8312573-5168-4EE3-B41E-A283A33D45AA}" type="datetimeFigureOut">
              <a:rPr lang="en-GB" smtClean="0"/>
              <a:pPr/>
              <a:t>16/05/2013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BDDB64-F7A2-4869-A559-2CB1F28F0661}" type="slidenum">
              <a:rPr lang="en-GB" smtClean="0"/>
              <a:pPr/>
              <a:t>‹#›</a:t>
            </a:fld>
            <a:endParaRPr lang="en-GB"/>
          </a:p>
        </p:txBody>
      </p:sp>
    </p:spTree>
    <p:extLst>
      <p:ext uri="{BB962C8B-B14F-4D97-AF65-F5344CB8AC3E}">
        <p14:creationId xmlns:p14="http://schemas.microsoft.com/office/powerpoint/2010/main" xmlns="" val="2499336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A8312573-5168-4EE3-B41E-A283A33D45AA}" type="datetimeFigureOut">
              <a:rPr lang="en-GB" smtClean="0"/>
              <a:pPr/>
              <a:t>16/05/2013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5BDDB64-F7A2-4869-A559-2CB1F28F0661}" type="slidenum">
              <a:rPr lang="en-GB" smtClean="0"/>
              <a:pPr/>
              <a:t>‹#›</a:t>
            </a:fld>
            <a:endParaRPr lang="en-GB"/>
          </a:p>
        </p:txBody>
      </p:sp>
    </p:spTree>
    <p:extLst>
      <p:ext uri="{BB962C8B-B14F-4D97-AF65-F5344CB8AC3E}">
        <p14:creationId xmlns:p14="http://schemas.microsoft.com/office/powerpoint/2010/main" xmlns="" val="11938493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A8312573-5168-4EE3-B41E-A283A33D45AA}" type="datetimeFigureOut">
              <a:rPr lang="en-GB" smtClean="0"/>
              <a:pPr/>
              <a:t>16/05/2013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5BDDB64-F7A2-4869-A559-2CB1F28F0661}" type="slidenum">
              <a:rPr lang="en-GB" smtClean="0"/>
              <a:pPr/>
              <a:t>‹#›</a:t>
            </a:fld>
            <a:endParaRPr lang="en-GB"/>
          </a:p>
        </p:txBody>
      </p:sp>
    </p:spTree>
    <p:extLst>
      <p:ext uri="{BB962C8B-B14F-4D97-AF65-F5344CB8AC3E}">
        <p14:creationId xmlns:p14="http://schemas.microsoft.com/office/powerpoint/2010/main" xmlns="" val="3724876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312573-5168-4EE3-B41E-A283A33D45AA}" type="datetimeFigureOut">
              <a:rPr lang="en-GB" smtClean="0"/>
              <a:pPr/>
              <a:t>16/05/2013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5BDDB64-F7A2-4869-A559-2CB1F28F0661}" type="slidenum">
              <a:rPr lang="en-GB" smtClean="0"/>
              <a:pPr/>
              <a:t>‹#›</a:t>
            </a:fld>
            <a:endParaRPr lang="en-GB"/>
          </a:p>
        </p:txBody>
      </p:sp>
    </p:spTree>
    <p:extLst>
      <p:ext uri="{BB962C8B-B14F-4D97-AF65-F5344CB8AC3E}">
        <p14:creationId xmlns:p14="http://schemas.microsoft.com/office/powerpoint/2010/main" xmlns="" val="1840807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12573-5168-4EE3-B41E-A283A33D45AA}" type="datetimeFigureOut">
              <a:rPr lang="en-GB" smtClean="0"/>
              <a:pPr/>
              <a:t>16/05/2013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BDDB64-F7A2-4869-A559-2CB1F28F0661}" type="slidenum">
              <a:rPr lang="en-GB" smtClean="0"/>
              <a:pPr/>
              <a:t>‹#›</a:t>
            </a:fld>
            <a:endParaRPr lang="en-GB"/>
          </a:p>
        </p:txBody>
      </p:sp>
    </p:spTree>
    <p:extLst>
      <p:ext uri="{BB962C8B-B14F-4D97-AF65-F5344CB8AC3E}">
        <p14:creationId xmlns:p14="http://schemas.microsoft.com/office/powerpoint/2010/main" xmlns="" val="2539137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12573-5168-4EE3-B41E-A283A33D45AA}" type="datetimeFigureOut">
              <a:rPr lang="en-GB" smtClean="0"/>
              <a:pPr/>
              <a:t>16/05/2013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5BDDB64-F7A2-4869-A559-2CB1F28F0661}" type="slidenum">
              <a:rPr lang="en-GB" smtClean="0"/>
              <a:pPr/>
              <a:t>‹#›</a:t>
            </a:fld>
            <a:endParaRPr lang="en-GB"/>
          </a:p>
        </p:txBody>
      </p:sp>
    </p:spTree>
    <p:extLst>
      <p:ext uri="{BB962C8B-B14F-4D97-AF65-F5344CB8AC3E}">
        <p14:creationId xmlns:p14="http://schemas.microsoft.com/office/powerpoint/2010/main" xmlns="" val="2915260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8312573-5168-4EE3-B41E-A283A33D45AA}" type="datetimeFigureOut">
              <a:rPr lang="en-GB" smtClean="0"/>
              <a:pPr/>
              <a:t>16/05/2013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BDDB64-F7A2-4869-A559-2CB1F28F0661}" type="slidenum">
              <a:rPr lang="en-GB" smtClean="0"/>
              <a:pPr/>
              <a:t>‹#›</a:t>
            </a:fld>
            <a:endParaRPr lang="en-GB"/>
          </a:p>
        </p:txBody>
      </p:sp>
    </p:spTree>
    <p:extLst>
      <p:ext uri="{BB962C8B-B14F-4D97-AF65-F5344CB8AC3E}">
        <p14:creationId xmlns:p14="http://schemas.microsoft.com/office/powerpoint/2010/main" xmlns="" val="535454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8312573-5168-4EE3-B41E-A283A33D45AA}" type="datetimeFigureOut">
              <a:rPr lang="en-GB" smtClean="0"/>
              <a:pPr/>
              <a:t>16/05/2013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BDDB64-F7A2-4869-A559-2CB1F28F0661}" type="slidenum">
              <a:rPr lang="en-GB" smtClean="0"/>
              <a:pPr/>
              <a:t>‹#›</a:t>
            </a:fld>
            <a:endParaRPr lang="en-GB"/>
          </a:p>
        </p:txBody>
      </p:sp>
    </p:spTree>
    <p:extLst>
      <p:ext uri="{BB962C8B-B14F-4D97-AF65-F5344CB8AC3E}">
        <p14:creationId xmlns:p14="http://schemas.microsoft.com/office/powerpoint/2010/main" xmlns="" val="338682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312573-5168-4EE3-B41E-A283A33D45AA}" type="datetimeFigureOut">
              <a:rPr lang="en-GB" smtClean="0"/>
              <a:pPr/>
              <a:t>16/05/2013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BDDB64-F7A2-4869-A559-2CB1F28F0661}" type="slidenum">
              <a:rPr lang="en-GB" smtClean="0"/>
              <a:pPr/>
              <a:t>‹#›</a:t>
            </a:fld>
            <a:endParaRPr lang="en-GB"/>
          </a:p>
        </p:txBody>
      </p:sp>
    </p:spTree>
    <p:extLst>
      <p:ext uri="{BB962C8B-B14F-4D97-AF65-F5344CB8AC3E}">
        <p14:creationId xmlns:p14="http://schemas.microsoft.com/office/powerpoint/2010/main" xmlns="" val="27752857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RECAP LECTURE 12</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16474366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STATEMENTS</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A </a:t>
            </a:r>
            <a:r>
              <a:rPr lang="en-GB" b="1" u="sng" dirty="0" smtClean="0"/>
              <a:t>Financial Statements </a:t>
            </a:r>
            <a:r>
              <a:rPr lang="en-GB" dirty="0" smtClean="0"/>
              <a:t>is a collection of data organized according to logical and consistent accounting procedures.</a:t>
            </a:r>
          </a:p>
          <a:p>
            <a:r>
              <a:rPr lang="en-GB" dirty="0" smtClean="0"/>
              <a:t>Its purpose is to convey an understanding of some financial aspects of a business firm.</a:t>
            </a:r>
          </a:p>
          <a:p>
            <a:r>
              <a:rPr lang="en-GB" dirty="0" smtClean="0"/>
              <a:t>It may show a </a:t>
            </a:r>
            <a:r>
              <a:rPr lang="en-GB" b="1" dirty="0" smtClean="0"/>
              <a:t>position at a moment </a:t>
            </a:r>
            <a:r>
              <a:rPr lang="en-GB" dirty="0" smtClean="0"/>
              <a:t>in time, as in the case of statement of financial position (balance sheet) or may reveal a </a:t>
            </a:r>
            <a:r>
              <a:rPr lang="en-GB" b="1" dirty="0" smtClean="0"/>
              <a:t>series of activities </a:t>
            </a:r>
            <a:r>
              <a:rPr lang="en-GB" dirty="0" smtClean="0"/>
              <a:t>over a given period of time, as in the case of an Income Statement </a:t>
            </a:r>
            <a:endParaRPr lang="en-GB" dirty="0"/>
          </a:p>
        </p:txBody>
      </p:sp>
    </p:spTree>
    <p:extLst>
      <p:ext uri="{BB962C8B-B14F-4D97-AF65-F5344CB8AC3E}">
        <p14:creationId xmlns:p14="http://schemas.microsoft.com/office/powerpoint/2010/main" xmlns="" val="3134832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STATEMENTS</a:t>
            </a:r>
            <a:endParaRPr lang="en-GB" dirty="0"/>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Funds and Working Capital</a:t>
            </a:r>
          </a:p>
          <a:p>
            <a:r>
              <a:rPr lang="en-GB" dirty="0" smtClean="0"/>
              <a:t>The terms </a:t>
            </a:r>
            <a:r>
              <a:rPr lang="en-GB" b="1" u="sng" dirty="0" smtClean="0"/>
              <a:t>funds</a:t>
            </a:r>
            <a:r>
              <a:rPr lang="en-GB" dirty="0" smtClean="0"/>
              <a:t> is commonly used with a number of meanings, ranging from the broad to the very restricted.</a:t>
            </a:r>
          </a:p>
          <a:p>
            <a:r>
              <a:rPr lang="en-GB" dirty="0" smtClean="0"/>
              <a:t>Some managers use the term funds to refer to all financial resources held by a firm. In this usage, all the firm’s assets both fixed and current would be forms of funds.</a:t>
            </a:r>
            <a:endParaRPr lang="en-GB" dirty="0"/>
          </a:p>
        </p:txBody>
      </p:sp>
    </p:spTree>
    <p:extLst>
      <p:ext uri="{BB962C8B-B14F-4D97-AF65-F5344CB8AC3E}">
        <p14:creationId xmlns:p14="http://schemas.microsoft.com/office/powerpoint/2010/main" xmlns="" val="7505939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STATEMENTS</a:t>
            </a:r>
            <a:endParaRPr lang="en-GB" dirty="0"/>
          </a:p>
        </p:txBody>
      </p:sp>
      <p:sp>
        <p:nvSpPr>
          <p:cNvPr id="3" name="Content Placeholder 2"/>
          <p:cNvSpPr>
            <a:spLocks noGrp="1"/>
          </p:cNvSpPr>
          <p:nvPr>
            <p:ph idx="1"/>
          </p:nvPr>
        </p:nvSpPr>
        <p:spPr/>
        <p:txBody>
          <a:bodyPr>
            <a:normAutofit fontScale="92500"/>
          </a:bodyPr>
          <a:lstStyle/>
          <a:p>
            <a:pPr marL="0" indent="0">
              <a:buNone/>
            </a:pPr>
            <a:r>
              <a:rPr lang="en-GB" b="1" dirty="0" smtClean="0"/>
              <a:t>                       </a:t>
            </a:r>
            <a:r>
              <a:rPr lang="en-GB" b="1" u="sng" dirty="0" smtClean="0"/>
              <a:t>Funds and Working Capital</a:t>
            </a:r>
            <a:endParaRPr lang="en-GB" dirty="0"/>
          </a:p>
          <a:p>
            <a:pPr marL="0" indent="0">
              <a:buNone/>
            </a:pPr>
            <a:r>
              <a:rPr lang="en-GB" dirty="0" smtClean="0"/>
              <a:t>For our purposes, we define these terms precisely;</a:t>
            </a:r>
          </a:p>
          <a:p>
            <a:r>
              <a:rPr lang="en-GB" b="1" u="sng" dirty="0" smtClean="0"/>
              <a:t>CASH:</a:t>
            </a:r>
            <a:r>
              <a:rPr lang="en-GB" dirty="0" smtClean="0"/>
              <a:t> we mean currency, money deposited in a bank or money held in highly liquid money market investments, we will use the term cash.</a:t>
            </a:r>
          </a:p>
          <a:p>
            <a:r>
              <a:rPr lang="en-GB" dirty="0" smtClean="0"/>
              <a:t>The term </a:t>
            </a:r>
            <a:r>
              <a:rPr lang="en-GB" b="1" dirty="0" smtClean="0"/>
              <a:t>marketable securities </a:t>
            </a:r>
            <a:r>
              <a:rPr lang="en-GB" dirty="0" smtClean="0"/>
              <a:t>will be used for short-term investments that do not mature in the next week or so</a:t>
            </a:r>
            <a:endParaRPr lang="en-GB" dirty="0"/>
          </a:p>
        </p:txBody>
      </p:sp>
    </p:spTree>
    <p:extLst>
      <p:ext uri="{BB962C8B-B14F-4D97-AF65-F5344CB8AC3E}">
        <p14:creationId xmlns:p14="http://schemas.microsoft.com/office/powerpoint/2010/main" xmlns="" val="20799584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STATEMENTS</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b="1" dirty="0" smtClean="0"/>
              <a:t>                        </a:t>
            </a:r>
            <a:r>
              <a:rPr lang="en-GB" b="1" u="sng" dirty="0" smtClean="0"/>
              <a:t>Funds and Working Capital</a:t>
            </a:r>
            <a:endParaRPr lang="en-GB" u="sng" dirty="0" smtClean="0"/>
          </a:p>
          <a:p>
            <a:pPr marL="0" indent="0">
              <a:buNone/>
            </a:pPr>
            <a:r>
              <a:rPr lang="en-GB" b="1" dirty="0" smtClean="0"/>
              <a:t>Funds or working capital:</a:t>
            </a:r>
          </a:p>
          <a:p>
            <a:pPr marL="0" indent="0">
              <a:buNone/>
            </a:pPr>
            <a:r>
              <a:rPr lang="en-GB" dirty="0" smtClean="0"/>
              <a:t>These two terms will be used synonymously to refer to a firm’s current assets</a:t>
            </a:r>
          </a:p>
          <a:p>
            <a:r>
              <a:rPr lang="en-GB" dirty="0" smtClean="0"/>
              <a:t>Net working Capital:</a:t>
            </a:r>
          </a:p>
          <a:p>
            <a:pPr marL="0" indent="0">
              <a:buNone/>
            </a:pPr>
            <a:r>
              <a:rPr lang="en-GB" dirty="0" smtClean="0"/>
              <a:t>The difference between current assets and short-term debts will be defined as net working capital. </a:t>
            </a:r>
          </a:p>
          <a:p>
            <a:pPr marL="0" indent="0">
              <a:buNone/>
            </a:pPr>
            <a:r>
              <a:rPr lang="en-GB" dirty="0" smtClean="0"/>
              <a:t>This reflects an important measure of a firm’s liquidity. Is the excess debtors &amp; stock held by the firm above the level of short-term obligations.</a:t>
            </a:r>
          </a:p>
          <a:p>
            <a:endParaRPr lang="en-GB" dirty="0"/>
          </a:p>
        </p:txBody>
      </p:sp>
    </p:spTree>
    <p:extLst>
      <p:ext uri="{BB962C8B-B14F-4D97-AF65-F5344CB8AC3E}">
        <p14:creationId xmlns:p14="http://schemas.microsoft.com/office/powerpoint/2010/main" xmlns="" val="21249744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FINANCIAL STATEMENTS</a:t>
            </a:r>
            <a:endParaRPr lang="en-GB" dirty="0"/>
          </a:p>
        </p:txBody>
      </p:sp>
      <p:sp>
        <p:nvSpPr>
          <p:cNvPr id="3" name="Content Placeholder 2"/>
          <p:cNvSpPr>
            <a:spLocks noGrp="1"/>
          </p:cNvSpPr>
          <p:nvPr>
            <p:ph idx="1"/>
          </p:nvPr>
        </p:nvSpPr>
        <p:spPr/>
        <p:txBody>
          <a:bodyPr/>
          <a:lstStyle/>
          <a:p>
            <a:r>
              <a:rPr lang="en-GB" b="1" u="sng" dirty="0" smtClean="0"/>
              <a:t>Three major financial statements are</a:t>
            </a:r>
            <a:r>
              <a:rPr lang="en-GB" dirty="0" smtClean="0"/>
              <a:t>;</a:t>
            </a:r>
          </a:p>
          <a:p>
            <a:pPr marL="514350" indent="-514350">
              <a:buFont typeface="+mj-lt"/>
              <a:buAutoNum type="arabicPeriod"/>
            </a:pPr>
            <a:r>
              <a:rPr lang="en-GB" dirty="0" smtClean="0"/>
              <a:t>Income Statement</a:t>
            </a:r>
          </a:p>
          <a:p>
            <a:pPr marL="514350" indent="-514350">
              <a:buFont typeface="+mj-lt"/>
              <a:buAutoNum type="arabicPeriod"/>
            </a:pPr>
            <a:r>
              <a:rPr lang="en-GB" dirty="0" smtClean="0"/>
              <a:t>Statement of financial position (old name is balance sheet)</a:t>
            </a:r>
          </a:p>
          <a:p>
            <a:pPr marL="514350" indent="-514350">
              <a:buFont typeface="+mj-lt"/>
              <a:buAutoNum type="arabicPeriod"/>
            </a:pPr>
            <a:r>
              <a:rPr lang="en-GB" dirty="0" smtClean="0"/>
              <a:t>Statement of cash flow (flow-of-funds statements)</a:t>
            </a:r>
          </a:p>
          <a:p>
            <a:r>
              <a:rPr lang="en-GB" dirty="0" smtClean="0"/>
              <a:t>(Will be discussed in detailed in lecture 13)</a:t>
            </a:r>
            <a:endParaRPr lang="en-GB" dirty="0"/>
          </a:p>
          <a:p>
            <a:endParaRPr lang="en-GB" dirty="0"/>
          </a:p>
        </p:txBody>
      </p:sp>
    </p:spTree>
    <p:extLst>
      <p:ext uri="{BB962C8B-B14F-4D97-AF65-F5344CB8AC3E}">
        <p14:creationId xmlns:p14="http://schemas.microsoft.com/office/powerpoint/2010/main" xmlns="" val="23887622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Statement of Financial Statement</a:t>
            </a:r>
          </a:p>
          <a:p>
            <a:r>
              <a:rPr lang="en-GB" dirty="0" smtClean="0"/>
              <a:t>SFP shows the assets, liabilities and equity for the firm as of the last day of the accounting period. </a:t>
            </a:r>
          </a:p>
          <a:p>
            <a:r>
              <a:rPr lang="en-GB" dirty="0" smtClean="0"/>
              <a:t>In effect, it matches resources assets with sources liabilities and equity</a:t>
            </a:r>
          </a:p>
          <a:p>
            <a:r>
              <a:rPr lang="en-GB" dirty="0" smtClean="0"/>
              <a:t>Many different accounts can be listed, depending upon different factors as the nature of the firm’s business</a:t>
            </a:r>
            <a:endParaRPr lang="en-GB" dirty="0"/>
          </a:p>
        </p:txBody>
      </p:sp>
    </p:spTree>
    <p:extLst>
      <p:ext uri="{BB962C8B-B14F-4D97-AF65-F5344CB8AC3E}">
        <p14:creationId xmlns:p14="http://schemas.microsoft.com/office/powerpoint/2010/main" xmlns="" val="36946961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Assets</a:t>
            </a:r>
          </a:p>
          <a:p>
            <a:pPr marL="0" indent="0">
              <a:buNone/>
            </a:pPr>
            <a:endParaRPr lang="en-GB" b="1" u="sng" dirty="0" smtClean="0"/>
          </a:p>
          <a:p>
            <a:pPr marL="514350" indent="-514350">
              <a:buFont typeface="+mj-lt"/>
              <a:buAutoNum type="arabicPeriod"/>
            </a:pPr>
            <a:r>
              <a:rPr lang="en-GB" dirty="0" smtClean="0"/>
              <a:t>Current Assets</a:t>
            </a:r>
          </a:p>
          <a:p>
            <a:pPr marL="514350" indent="-514350">
              <a:buFont typeface="+mj-lt"/>
              <a:buAutoNum type="arabicPeriod"/>
            </a:pPr>
            <a:endParaRPr lang="en-GB" dirty="0"/>
          </a:p>
          <a:p>
            <a:pPr marL="514350" indent="-514350">
              <a:buFont typeface="+mj-lt"/>
              <a:buAutoNum type="arabicPeriod"/>
            </a:pPr>
            <a:r>
              <a:rPr lang="en-GB" dirty="0" smtClean="0"/>
              <a:t>Fixed assets</a:t>
            </a:r>
          </a:p>
          <a:p>
            <a:endParaRPr lang="en-GB" dirty="0"/>
          </a:p>
        </p:txBody>
      </p:sp>
    </p:spTree>
    <p:extLst>
      <p:ext uri="{BB962C8B-B14F-4D97-AF65-F5344CB8AC3E}">
        <p14:creationId xmlns:p14="http://schemas.microsoft.com/office/powerpoint/2010/main" xmlns="" val="3879706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Currents Assets</a:t>
            </a:r>
          </a:p>
          <a:p>
            <a:pPr marL="0" indent="0">
              <a:buNone/>
            </a:pPr>
            <a:endParaRPr lang="en-GB" b="1" u="sng" dirty="0" smtClean="0"/>
          </a:p>
          <a:p>
            <a:pPr marL="514350" indent="-514350">
              <a:buFont typeface="+mj-lt"/>
              <a:buAutoNum type="arabicPeriod"/>
            </a:pPr>
            <a:r>
              <a:rPr lang="en-GB" dirty="0" smtClean="0"/>
              <a:t>Cash and Cash Equivalents</a:t>
            </a:r>
          </a:p>
          <a:p>
            <a:pPr marL="514350" indent="-514350">
              <a:buFont typeface="+mj-lt"/>
              <a:buAutoNum type="arabicPeriod"/>
            </a:pPr>
            <a:r>
              <a:rPr lang="en-GB" dirty="0" smtClean="0"/>
              <a:t>Marketable Securities (stock or bonds of other firms or government agencies that the firm has purchased)</a:t>
            </a:r>
          </a:p>
          <a:p>
            <a:pPr marL="514350" indent="-514350">
              <a:buFont typeface="+mj-lt"/>
              <a:buAutoNum type="arabicPeriod"/>
            </a:pPr>
            <a:r>
              <a:rPr lang="en-GB" dirty="0" smtClean="0"/>
              <a:t>Receivables / Debtors</a:t>
            </a:r>
          </a:p>
          <a:p>
            <a:pPr marL="514350" indent="-514350">
              <a:buFont typeface="+mj-lt"/>
              <a:buAutoNum type="arabicPeriod"/>
            </a:pPr>
            <a:r>
              <a:rPr lang="en-GB" dirty="0" smtClean="0"/>
              <a:t>Inventories / stock</a:t>
            </a:r>
            <a:endParaRPr lang="en-GB" dirty="0"/>
          </a:p>
        </p:txBody>
      </p:sp>
    </p:spTree>
    <p:extLst>
      <p:ext uri="{BB962C8B-B14F-4D97-AF65-F5344CB8AC3E}">
        <p14:creationId xmlns:p14="http://schemas.microsoft.com/office/powerpoint/2010/main" xmlns="" val="26441890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Fixed Assets</a:t>
            </a:r>
          </a:p>
          <a:p>
            <a:pPr marL="0" indent="0">
              <a:buNone/>
            </a:pPr>
            <a:r>
              <a:rPr lang="en-GB" dirty="0" smtClean="0"/>
              <a:t>Fixed assets is the subsection that contains the assets used by the firm to generate revenues.</a:t>
            </a:r>
          </a:p>
          <a:p>
            <a:pPr marL="0" indent="0">
              <a:buNone/>
            </a:pPr>
            <a:endParaRPr lang="en-GB" dirty="0" smtClean="0"/>
          </a:p>
          <a:p>
            <a:pPr marL="0" indent="0">
              <a:buNone/>
            </a:pPr>
            <a:r>
              <a:rPr lang="en-GB" dirty="0" smtClean="0"/>
              <a:t>These assets will not be converted into cash in the current accounting period unless they are damaged, become obsolete, or are otherwise replaced.</a:t>
            </a:r>
            <a:endParaRPr lang="en-GB" dirty="0"/>
          </a:p>
        </p:txBody>
      </p:sp>
    </p:spTree>
    <p:extLst>
      <p:ext uri="{BB962C8B-B14F-4D97-AF65-F5344CB8AC3E}">
        <p14:creationId xmlns:p14="http://schemas.microsoft.com/office/powerpoint/2010/main" xmlns="" val="16730582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Fixed Assets</a:t>
            </a:r>
          </a:p>
          <a:p>
            <a:pPr marL="0" indent="0">
              <a:buNone/>
            </a:pPr>
            <a:r>
              <a:rPr lang="en-GB" dirty="0" smtClean="0"/>
              <a:t>             </a:t>
            </a:r>
            <a:r>
              <a:rPr lang="en-GB" b="1" dirty="0" smtClean="0"/>
              <a:t>4 </a:t>
            </a:r>
            <a:r>
              <a:rPr lang="en-GB" b="1" dirty="0"/>
              <a:t>R</a:t>
            </a:r>
            <a:r>
              <a:rPr lang="en-GB" b="1" dirty="0" smtClean="0"/>
              <a:t>epresentative accounts are:</a:t>
            </a:r>
          </a:p>
          <a:p>
            <a:pPr marL="514350" indent="-514350">
              <a:buFont typeface="+mj-lt"/>
              <a:buAutoNum type="arabicPeriod"/>
            </a:pPr>
            <a:r>
              <a:rPr lang="en-GB" dirty="0" smtClean="0"/>
              <a:t>Plant and equipment at cost</a:t>
            </a:r>
          </a:p>
          <a:p>
            <a:pPr marL="514350" indent="-514350">
              <a:buFont typeface="+mj-lt"/>
              <a:buAutoNum type="arabicPeriod"/>
            </a:pPr>
            <a:r>
              <a:rPr lang="en-GB" dirty="0" smtClean="0"/>
              <a:t>Accumulated depreciation</a:t>
            </a:r>
          </a:p>
          <a:p>
            <a:pPr marL="514350" indent="-514350">
              <a:buFont typeface="+mj-lt"/>
              <a:buAutoNum type="arabicPeriod"/>
            </a:pPr>
            <a:r>
              <a:rPr lang="en-GB" dirty="0" smtClean="0"/>
              <a:t>Real Estate (lists the property owned by the firm)</a:t>
            </a:r>
          </a:p>
          <a:p>
            <a:pPr marL="514350" indent="-514350">
              <a:buFont typeface="+mj-lt"/>
              <a:buAutoNum type="arabicPeriod"/>
            </a:pPr>
            <a:r>
              <a:rPr lang="en-GB" dirty="0" smtClean="0"/>
              <a:t>Other fixed assets (long-term assets not covered in the first 3 accounts)</a:t>
            </a:r>
            <a:endParaRPr lang="en-GB" dirty="0"/>
          </a:p>
        </p:txBody>
      </p:sp>
    </p:spTree>
    <p:extLst>
      <p:ext uri="{BB962C8B-B14F-4D97-AF65-F5344CB8AC3E}">
        <p14:creationId xmlns:p14="http://schemas.microsoft.com/office/powerpoint/2010/main" xmlns="" val="37229345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Liabilities</a:t>
            </a:r>
          </a:p>
          <a:p>
            <a:pPr marL="0" indent="0">
              <a:buNone/>
            </a:pPr>
            <a:r>
              <a:rPr lang="en-GB" dirty="0" smtClean="0"/>
              <a:t>Liabilities are debts of the firm. They represent sources of assets since the firm either borrows the money or makes use of certain assets that have not yet been paid for. </a:t>
            </a:r>
          </a:p>
          <a:p>
            <a:pPr marL="0" indent="0">
              <a:buNone/>
            </a:pPr>
            <a:endParaRPr lang="en-GB" dirty="0" smtClean="0"/>
          </a:p>
          <a:p>
            <a:pPr marL="0" indent="0">
              <a:buNone/>
            </a:pPr>
            <a:r>
              <a:rPr lang="en-GB" dirty="0" smtClean="0"/>
              <a:t>Liabilities are divided into current and long-term</a:t>
            </a:r>
            <a:endParaRPr lang="en-GB" dirty="0"/>
          </a:p>
        </p:txBody>
      </p:sp>
    </p:spTree>
    <p:extLst>
      <p:ext uri="{BB962C8B-B14F-4D97-AF65-F5344CB8AC3E}">
        <p14:creationId xmlns:p14="http://schemas.microsoft.com/office/powerpoint/2010/main" xmlns="" val="819705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Current Liabilities</a:t>
            </a:r>
          </a:p>
          <a:p>
            <a:pPr marL="0" indent="0">
              <a:buNone/>
            </a:pPr>
            <a:r>
              <a:rPr lang="en-GB" dirty="0" smtClean="0"/>
              <a:t>Are the debt of the firm that must be paid during the current accounting period, normally one year. Examples are;</a:t>
            </a:r>
          </a:p>
          <a:p>
            <a:pPr marL="514350" indent="-514350">
              <a:buFont typeface="+mj-lt"/>
              <a:buAutoNum type="arabicPeriod"/>
            </a:pPr>
            <a:r>
              <a:rPr lang="en-GB" dirty="0" smtClean="0"/>
              <a:t>Accounts Payable (purchases on credit)</a:t>
            </a:r>
          </a:p>
          <a:p>
            <a:pPr marL="514350" indent="-514350">
              <a:buFont typeface="+mj-lt"/>
              <a:buAutoNum type="arabicPeriod"/>
            </a:pPr>
            <a:r>
              <a:rPr lang="en-GB" dirty="0" smtClean="0"/>
              <a:t>Short-term notes payable (money against promissory notes)</a:t>
            </a:r>
          </a:p>
          <a:p>
            <a:pPr marL="514350" indent="-514350">
              <a:buFont typeface="+mj-lt"/>
              <a:buAutoNum type="arabicPeriod"/>
            </a:pPr>
            <a:r>
              <a:rPr lang="en-GB" dirty="0" smtClean="0"/>
              <a:t>Other Payables (wages, tax, federal/state/local)</a:t>
            </a:r>
            <a:endParaRPr lang="en-GB" dirty="0"/>
          </a:p>
        </p:txBody>
      </p:sp>
    </p:spTree>
    <p:extLst>
      <p:ext uri="{BB962C8B-B14F-4D97-AF65-F5344CB8AC3E}">
        <p14:creationId xmlns:p14="http://schemas.microsoft.com/office/powerpoint/2010/main" xmlns="" val="4849387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Long-term Liabilities</a:t>
            </a:r>
          </a:p>
          <a:p>
            <a:pPr marL="0" indent="0">
              <a:buNone/>
            </a:pPr>
            <a:r>
              <a:rPr lang="en-GB" dirty="0" smtClean="0"/>
              <a:t>Are the firm’s debts that will not be paid off during the next year. Examples are;</a:t>
            </a:r>
          </a:p>
          <a:p>
            <a:pPr marL="514350" indent="-514350">
              <a:buFont typeface="+mj-lt"/>
              <a:buAutoNum type="arabicPeriod"/>
            </a:pPr>
            <a:r>
              <a:rPr lang="en-GB" dirty="0" smtClean="0"/>
              <a:t>Long-term secured financing (where building or other fixed assets are pledged)</a:t>
            </a:r>
          </a:p>
          <a:p>
            <a:pPr marL="514350" indent="-514350">
              <a:buFont typeface="+mj-lt"/>
              <a:buAutoNum type="arabicPeriod"/>
            </a:pPr>
            <a:r>
              <a:rPr lang="en-GB" dirty="0" smtClean="0"/>
              <a:t>Long-term unsecured financing (consists largely of notes and bonds</a:t>
            </a:r>
            <a:endParaRPr lang="en-GB" dirty="0"/>
          </a:p>
        </p:txBody>
      </p:sp>
    </p:spTree>
    <p:extLst>
      <p:ext uri="{BB962C8B-B14F-4D97-AF65-F5344CB8AC3E}">
        <p14:creationId xmlns:p14="http://schemas.microsoft.com/office/powerpoint/2010/main" xmlns="" val="14481099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Long-term Liabilities</a:t>
            </a:r>
          </a:p>
          <a:p>
            <a:pPr marL="0" indent="0">
              <a:buNone/>
            </a:pPr>
            <a:r>
              <a:rPr lang="en-GB" dirty="0" smtClean="0"/>
              <a:t>Bonds are a major source of long-term financing for many firms. Bonds are usually sold to the general public in the form of debentures.</a:t>
            </a:r>
          </a:p>
          <a:p>
            <a:pPr marL="0" indent="0">
              <a:buNone/>
            </a:pPr>
            <a:r>
              <a:rPr lang="en-GB" dirty="0" smtClean="0"/>
              <a:t>A debenture is a general obligation of the firm and is not secured by specific physical assets. Frequently SFP lists all major bond offerings currently outstanding and the interest owed on the bonds on an annual basis</a:t>
            </a:r>
            <a:endParaRPr lang="en-GB" dirty="0"/>
          </a:p>
        </p:txBody>
      </p:sp>
    </p:spTree>
    <p:extLst>
      <p:ext uri="{BB962C8B-B14F-4D97-AF65-F5344CB8AC3E}">
        <p14:creationId xmlns:p14="http://schemas.microsoft.com/office/powerpoint/2010/main" xmlns="" val="17910956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Equity</a:t>
            </a:r>
          </a:p>
          <a:p>
            <a:pPr marL="0" indent="0">
              <a:buNone/>
            </a:pPr>
            <a:r>
              <a:rPr lang="en-GB" dirty="0" smtClean="0"/>
              <a:t>Equity represents the ownership rights in a company and arises from several sources.</a:t>
            </a:r>
          </a:p>
          <a:p>
            <a:pPr marL="0" indent="0">
              <a:buNone/>
            </a:pPr>
            <a:r>
              <a:rPr lang="en-GB" dirty="0" smtClean="0"/>
              <a:t>Owners purchase the preferred or common stock either through an initial offering or through later sales by the firm or the firm retains a portion of its profits and reinvest them in the firm</a:t>
            </a:r>
            <a:endParaRPr lang="en-GB" dirty="0"/>
          </a:p>
        </p:txBody>
      </p:sp>
    </p:spTree>
    <p:extLst>
      <p:ext uri="{BB962C8B-B14F-4D97-AF65-F5344CB8AC3E}">
        <p14:creationId xmlns:p14="http://schemas.microsoft.com/office/powerpoint/2010/main" xmlns="" val="15918644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Equity</a:t>
            </a:r>
          </a:p>
          <a:p>
            <a:pPr marL="0" indent="0">
              <a:buNone/>
            </a:pPr>
            <a:r>
              <a:rPr lang="en-GB" dirty="0" smtClean="0"/>
              <a:t>Types of Equity include:</a:t>
            </a:r>
          </a:p>
          <a:p>
            <a:pPr marL="0" indent="0">
              <a:buNone/>
            </a:pPr>
            <a:endParaRPr lang="en-GB" dirty="0" smtClean="0"/>
          </a:p>
          <a:p>
            <a:pPr marL="514350" indent="-514350">
              <a:buFont typeface="+mj-lt"/>
              <a:buAutoNum type="arabicPeriod"/>
            </a:pPr>
            <a:r>
              <a:rPr lang="en-GB" dirty="0" smtClean="0"/>
              <a:t>Preferred Stock</a:t>
            </a:r>
          </a:p>
          <a:p>
            <a:pPr marL="514350" indent="-514350">
              <a:buFont typeface="+mj-lt"/>
              <a:buAutoNum type="arabicPeriod"/>
            </a:pPr>
            <a:r>
              <a:rPr lang="en-GB" dirty="0" smtClean="0"/>
              <a:t>Common Stock</a:t>
            </a:r>
          </a:p>
          <a:p>
            <a:pPr marL="514350" indent="-514350">
              <a:buFont typeface="+mj-lt"/>
              <a:buAutoNum type="arabicPeriod"/>
            </a:pPr>
            <a:r>
              <a:rPr lang="en-GB" dirty="0" smtClean="0"/>
              <a:t>Contributes Capital in Excess of Par</a:t>
            </a:r>
          </a:p>
          <a:p>
            <a:pPr marL="514350" indent="-514350">
              <a:buFont typeface="+mj-lt"/>
              <a:buAutoNum type="arabicPeriod"/>
            </a:pPr>
            <a:r>
              <a:rPr lang="en-GB" dirty="0" smtClean="0"/>
              <a:t>Retained earnings</a:t>
            </a:r>
            <a:endParaRPr lang="en-GB" dirty="0"/>
          </a:p>
        </p:txBody>
      </p:sp>
    </p:spTree>
    <p:extLst>
      <p:ext uri="{BB962C8B-B14F-4D97-AF65-F5344CB8AC3E}">
        <p14:creationId xmlns:p14="http://schemas.microsoft.com/office/powerpoint/2010/main" xmlns="" val="18190607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lstStyle/>
          <a:p>
            <a:endParaRPr lang="en-GB" dirty="0" smtClean="0"/>
          </a:p>
          <a:p>
            <a:endParaRPr lang="en-GB" dirty="0" smtClean="0"/>
          </a:p>
          <a:p>
            <a:r>
              <a:rPr lang="en-GB" dirty="0" smtClean="0"/>
              <a:t>Draw horizontal and vertical formats for SFP</a:t>
            </a:r>
            <a:endParaRPr lang="en-GB" dirty="0"/>
          </a:p>
        </p:txBody>
      </p:sp>
    </p:spTree>
    <p:extLst>
      <p:ext uri="{BB962C8B-B14F-4D97-AF65-F5344CB8AC3E}">
        <p14:creationId xmlns:p14="http://schemas.microsoft.com/office/powerpoint/2010/main" xmlns="" val="266330009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Limitations of the SFP (balance sheet)</a:t>
            </a:r>
          </a:p>
          <a:p>
            <a:pPr marL="0" indent="0">
              <a:buNone/>
            </a:pPr>
            <a:endParaRPr lang="en-GB" dirty="0" smtClean="0"/>
          </a:p>
          <a:p>
            <a:pPr marL="0" indent="0">
              <a:buNone/>
            </a:pPr>
            <a:r>
              <a:rPr lang="en-GB" dirty="0" smtClean="0"/>
              <a:t>Although it provides useful information, the SFP has its limitations.</a:t>
            </a:r>
          </a:p>
          <a:p>
            <a:pPr marL="0" indent="0">
              <a:buNone/>
            </a:pPr>
            <a:endParaRPr lang="en-GB" dirty="0" smtClean="0"/>
          </a:p>
          <a:p>
            <a:pPr marL="0" indent="0">
              <a:buNone/>
            </a:pPr>
            <a:r>
              <a:rPr lang="en-GB" dirty="0" smtClean="0"/>
              <a:t>It does not show the events or activities </a:t>
            </a:r>
            <a:r>
              <a:rPr lang="en-GB" dirty="0"/>
              <a:t>t</a:t>
            </a:r>
            <a:r>
              <a:rPr lang="en-GB" dirty="0" smtClean="0"/>
              <a:t>hat resulted in the SFP in each of the accounts or the accounting techniques used to prepare them</a:t>
            </a:r>
            <a:endParaRPr lang="en-GB" dirty="0"/>
          </a:p>
        </p:txBody>
      </p:sp>
    </p:spTree>
    <p:extLst>
      <p:ext uri="{BB962C8B-B14F-4D97-AF65-F5344CB8AC3E}">
        <p14:creationId xmlns:p14="http://schemas.microsoft.com/office/powerpoint/2010/main" xmlns="" val="10744657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Limitations </a:t>
            </a:r>
            <a:r>
              <a:rPr lang="en-GB" b="1" u="sng" dirty="0"/>
              <a:t>of the SFP (balance sheet</a:t>
            </a:r>
            <a:r>
              <a:rPr lang="en-GB" b="1" u="sng" dirty="0" smtClean="0"/>
              <a:t>)</a:t>
            </a:r>
          </a:p>
          <a:p>
            <a:r>
              <a:rPr lang="en-GB" dirty="0" smtClean="0"/>
              <a:t>Many accounting methods are standard, but some variance is permitted, which could greatly change the amounts reported in certain accounts.</a:t>
            </a:r>
          </a:p>
          <a:p>
            <a:r>
              <a:rPr lang="en-GB" dirty="0" smtClean="0"/>
              <a:t>Another weakness is that the analyst preparing SFP may make improper assumptions either mistakenly or to distort the picture shown on SFP</a:t>
            </a:r>
            <a:endParaRPr lang="en-GB" dirty="0"/>
          </a:p>
        </p:txBody>
      </p:sp>
    </p:spTree>
    <p:extLst>
      <p:ext uri="{BB962C8B-B14F-4D97-AF65-F5344CB8AC3E}">
        <p14:creationId xmlns:p14="http://schemas.microsoft.com/office/powerpoint/2010/main" xmlns="" val="3844903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lstStyle/>
          <a:p>
            <a:pPr marL="0" indent="0">
              <a:buNone/>
            </a:pPr>
            <a:r>
              <a:rPr lang="en-GB" dirty="0" smtClean="0"/>
              <a:t>	 </a:t>
            </a:r>
            <a:r>
              <a:rPr lang="en-GB" b="1" u="sng" dirty="0"/>
              <a:t>Limitations of the SFP (balance sheet</a:t>
            </a:r>
            <a:r>
              <a:rPr lang="en-GB" b="1" u="sng" dirty="0" smtClean="0"/>
              <a:t>)</a:t>
            </a:r>
          </a:p>
          <a:p>
            <a:pPr marL="0" indent="0">
              <a:buNone/>
            </a:pPr>
            <a:r>
              <a:rPr lang="en-GB" b="1" u="sng" dirty="0" smtClean="0"/>
              <a:t>Example:</a:t>
            </a:r>
          </a:p>
          <a:p>
            <a:r>
              <a:rPr lang="en-GB" dirty="0" smtClean="0"/>
              <a:t>Assumptions as to when obligations have been incurred or when revenues have accrued can have marked affects on the final figure on the statement of financial position</a:t>
            </a:r>
            <a:endParaRPr lang="en-GB" dirty="0"/>
          </a:p>
        </p:txBody>
      </p:sp>
    </p:spTree>
    <p:extLst>
      <p:ext uri="{BB962C8B-B14F-4D97-AF65-F5344CB8AC3E}">
        <p14:creationId xmlns:p14="http://schemas.microsoft.com/office/powerpoint/2010/main" xmlns="" val="2974732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Uses of the SFP (Balance sheet)</a:t>
            </a:r>
          </a:p>
          <a:p>
            <a:r>
              <a:rPr lang="en-GB" dirty="0" smtClean="0"/>
              <a:t>The major use of the SFP as a financial tool is as a statement of a firm’s financial condition at a given point in time</a:t>
            </a:r>
          </a:p>
          <a:p>
            <a:r>
              <a:rPr lang="en-GB" dirty="0" smtClean="0"/>
              <a:t>It shows balances in permanent accounts and the results of all the accounting transactions since the first day of operations</a:t>
            </a:r>
            <a:endParaRPr lang="en-GB" dirty="0"/>
          </a:p>
        </p:txBody>
      </p:sp>
    </p:spTree>
    <p:extLst>
      <p:ext uri="{BB962C8B-B14F-4D97-AF65-F5344CB8AC3E}">
        <p14:creationId xmlns:p14="http://schemas.microsoft.com/office/powerpoint/2010/main" xmlns="" val="31880994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FINANCIAL STATEMENTS</a:t>
            </a:r>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a:t>Uses of the SFP (Balance </a:t>
            </a:r>
            <a:r>
              <a:rPr lang="en-GB" b="1" u="sng" dirty="0" smtClean="0"/>
              <a:t>sheet)</a:t>
            </a:r>
          </a:p>
          <a:p>
            <a:pPr marL="0" indent="0">
              <a:buNone/>
            </a:pPr>
            <a:r>
              <a:rPr lang="en-GB" dirty="0" smtClean="0"/>
              <a:t>It lists the accounting (not market) value of the firm’s assets and shows the portion of the assets financed by debt and equity</a:t>
            </a:r>
          </a:p>
          <a:p>
            <a:pPr marL="0" indent="0">
              <a:buNone/>
            </a:pPr>
            <a:r>
              <a:rPr lang="en-GB" dirty="0" smtClean="0"/>
              <a:t>Most SFP are comparative. A comparative SFP displays the current balances and the prior year’s balances for each account in two columns. This allows analyst to compare the beginning and end-of-year positions and to measure the changes in each account during the course of the year</a:t>
            </a:r>
            <a:endParaRPr lang="en-GB" dirty="0"/>
          </a:p>
        </p:txBody>
      </p:sp>
    </p:spTree>
    <p:extLst>
      <p:ext uri="{BB962C8B-B14F-4D97-AF65-F5344CB8AC3E}">
        <p14:creationId xmlns:p14="http://schemas.microsoft.com/office/powerpoint/2010/main" xmlns="" val="3834774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TotalTime>
  <Words>919</Words>
  <Application>Microsoft Office PowerPoint</Application>
  <PresentationFormat>On-screen Show (4:3)</PresentationFormat>
  <Paragraphs>115</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RECAP LECTURE 12</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lpstr>FINANCIAL STATEMENTS</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MyUserName</dc:creator>
  <cp:lastModifiedBy>NTS</cp:lastModifiedBy>
  <cp:revision>22</cp:revision>
  <dcterms:created xsi:type="dcterms:W3CDTF">2013-05-16T05:20:04Z</dcterms:created>
  <dcterms:modified xsi:type="dcterms:W3CDTF">2013-05-16T14:21:06Z</dcterms:modified>
</cp:coreProperties>
</file>