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158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074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7971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9336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384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487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0807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9137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1526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3545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8682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12573-5168-4EE3-B41E-A283A33D45AA}" type="datetimeFigureOut">
              <a:rPr lang="en-GB" smtClean="0"/>
              <a:pPr/>
              <a:t>16/05/2013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DDB64-F7A2-4869-A559-2CB1F28F066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7528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RECAP LECTURE 11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4743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ACCOUNTING EQUATION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Assets = Capital + Liabilities</a:t>
            </a:r>
          </a:p>
          <a:p>
            <a:pPr marL="0" indent="0">
              <a:buNone/>
            </a:pPr>
            <a:r>
              <a:rPr lang="en-GB" dirty="0" smtClean="0"/>
              <a:t>It is a fact that the totals of each side will always equal one another, and that this will always be true no matter how many transactions are entered into.</a:t>
            </a:r>
          </a:p>
          <a:p>
            <a:pPr marL="0" indent="0">
              <a:buNone/>
            </a:pPr>
            <a:r>
              <a:rPr lang="en-GB" dirty="0" smtClean="0"/>
              <a:t>The actual assets, capital and liabilities may change, but the equality of assets with that of the total of capital and liabilities will always hold true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2727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T-Account</a:t>
            </a:r>
          </a:p>
          <a:p>
            <a:r>
              <a:rPr lang="en-GB" dirty="0" smtClean="0"/>
              <a:t>The mechanics of double-entry accounting is illustrated by using a T-account, which may be defined as the simplest form of bookkeeping account. </a:t>
            </a:r>
          </a:p>
          <a:p>
            <a:r>
              <a:rPr lang="en-GB" dirty="0" smtClean="0"/>
              <a:t>A title is placed above the account, and debit and credit entries are entered on the left and right side respectively. (Draw)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96159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u="sng" dirty="0" smtClean="0"/>
              <a:t>ACCOUNTS</a:t>
            </a:r>
            <a:r>
              <a:rPr lang="en-GB" dirty="0" smtClean="0"/>
              <a:t>         </a:t>
            </a:r>
            <a:r>
              <a:rPr lang="en-GB" b="1" u="sng" dirty="0" smtClean="0"/>
              <a:t>To Record</a:t>
            </a:r>
            <a:r>
              <a:rPr lang="en-GB" dirty="0" smtClean="0"/>
              <a:t>       </a:t>
            </a:r>
            <a:r>
              <a:rPr lang="en-GB" b="1" u="sng" dirty="0" smtClean="0"/>
              <a:t>Entry in Account</a:t>
            </a:r>
          </a:p>
          <a:p>
            <a:r>
              <a:rPr lang="en-GB" dirty="0" smtClean="0"/>
              <a:t>Assets                   Increase         Debit </a:t>
            </a:r>
          </a:p>
          <a:p>
            <a:pPr marL="0" indent="0">
              <a:buNone/>
            </a:pPr>
            <a:r>
              <a:rPr lang="en-GB" dirty="0" smtClean="0"/>
              <a:t>                                  Decrease        Credit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Liabilities             Increase          Credit</a:t>
            </a:r>
          </a:p>
          <a:p>
            <a:pPr marL="0" indent="0">
              <a:buNone/>
            </a:pPr>
            <a:r>
              <a:rPr lang="en-GB" dirty="0" smtClean="0"/>
              <a:t>                                 Decrease         Debit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Capital                  Increase           Credit</a:t>
            </a:r>
          </a:p>
          <a:p>
            <a:pPr marL="0" indent="0">
              <a:buNone/>
            </a:pPr>
            <a:r>
              <a:rPr lang="en-GB" dirty="0" smtClean="0"/>
              <a:t>                                  Decrease           Debit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0105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DOUBLE ENTRY ACCOUNTING – LECTURE 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Practical Question</a:t>
            </a:r>
            <a:r>
              <a:rPr lang="en-GB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 1</a:t>
            </a:r>
            <a:r>
              <a:rPr lang="en-GB" baseline="30000" dirty="0" smtClean="0"/>
              <a:t>st</a:t>
            </a:r>
            <a:r>
              <a:rPr lang="en-GB" dirty="0" smtClean="0"/>
              <a:t> May 19-7 Bashir started in business and deposited Rs5000 into a bank account.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 3</a:t>
            </a:r>
            <a:r>
              <a:rPr lang="en-GB" baseline="30000" dirty="0" smtClean="0"/>
              <a:t>rd</a:t>
            </a:r>
            <a:r>
              <a:rPr lang="en-GB" dirty="0" smtClean="0"/>
              <a:t> May 19-7 Bashir buys a building for Rs3000.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 6</a:t>
            </a:r>
            <a:r>
              <a:rPr lang="en-GB" baseline="30000" dirty="0" smtClean="0"/>
              <a:t>th</a:t>
            </a:r>
            <a:r>
              <a:rPr lang="en-GB" dirty="0" smtClean="0"/>
              <a:t> May 19-7 Bashir buys some goods for Rs500 from </a:t>
            </a:r>
            <a:r>
              <a:rPr lang="en-GB" dirty="0" err="1" smtClean="0"/>
              <a:t>Dawood</a:t>
            </a:r>
            <a:r>
              <a:rPr lang="en-GB" dirty="0" smtClean="0"/>
              <a:t> to pay later.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On 10</a:t>
            </a:r>
            <a:r>
              <a:rPr lang="en-GB" baseline="30000" dirty="0" smtClean="0"/>
              <a:t>th</a:t>
            </a:r>
            <a:r>
              <a:rPr lang="en-GB" dirty="0" smtClean="0"/>
              <a:t> May 19-7 goods which had cost Rs100 were sold to </a:t>
            </a:r>
            <a:r>
              <a:rPr lang="en-GB" dirty="0" err="1" smtClean="0"/>
              <a:t>Junaid</a:t>
            </a:r>
            <a:r>
              <a:rPr lang="en-GB" dirty="0" smtClean="0"/>
              <a:t>, the money to be paid later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7750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5. On 13 May 19-7 goods which had cost Rs50 were  sold to Danish, he paid immediately by cheque.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6. On 15 May 19-7 Bashir pays a cheque for Rs200 to </a:t>
            </a:r>
            <a:r>
              <a:rPr lang="en-GB" dirty="0" err="1" smtClean="0"/>
              <a:t>Dawood</a:t>
            </a:r>
            <a:r>
              <a:rPr lang="en-GB" dirty="0" smtClean="0"/>
              <a:t> in part payment of the amount owing   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Required:</a:t>
            </a:r>
          </a:p>
          <a:p>
            <a:r>
              <a:rPr lang="en-GB" dirty="0" smtClean="0"/>
              <a:t>Prepare Journal / Double Entries</a:t>
            </a:r>
          </a:p>
          <a:p>
            <a:r>
              <a:rPr lang="en-GB" dirty="0" smtClean="0"/>
              <a:t>Prepare T-accounts</a:t>
            </a:r>
          </a:p>
          <a:p>
            <a:r>
              <a:rPr lang="en-GB" dirty="0" smtClean="0"/>
              <a:t>Prepare Statement of financial position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95399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0523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Processing Transactions</a:t>
            </a:r>
          </a:p>
          <a:p>
            <a:pPr marL="0" indent="0">
              <a:buNone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Cash           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Receivables          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Revenues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Wages Payable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Labour Expense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Inventories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Insurance expense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Prepaid Insurance        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20296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DOUBLE ENTRY ACCOUNTING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r>
              <a:rPr lang="en-GB" b="1" u="sng" dirty="0" smtClean="0"/>
              <a:t>Machinery &amp; Building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Machinery 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Machinery – Accumulated Depreciation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Machinery - Depreciation Expense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Building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Building – Accumulated depreciation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Building – Depreciation Expense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1393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A </a:t>
            </a:r>
            <a:r>
              <a:rPr lang="en-GB" b="1" u="sng" dirty="0" smtClean="0"/>
              <a:t>Financial Statements </a:t>
            </a:r>
            <a:r>
              <a:rPr lang="en-GB" dirty="0" smtClean="0"/>
              <a:t>is a collection of data organized according to logical and consistent accounting procedures.</a:t>
            </a:r>
          </a:p>
          <a:p>
            <a:r>
              <a:rPr lang="en-GB" dirty="0" smtClean="0"/>
              <a:t>Its purpose is to convey an understanding of some financial aspects of a business firm.</a:t>
            </a:r>
          </a:p>
          <a:p>
            <a:r>
              <a:rPr lang="en-GB" dirty="0" smtClean="0"/>
              <a:t>It may show a </a:t>
            </a:r>
            <a:r>
              <a:rPr lang="en-GB" b="1" dirty="0" smtClean="0"/>
              <a:t>position at a moment </a:t>
            </a:r>
            <a:r>
              <a:rPr lang="en-GB" dirty="0" smtClean="0"/>
              <a:t>in time, as in the case of statement of financial position (balance sheet) or may reveal a </a:t>
            </a:r>
            <a:r>
              <a:rPr lang="en-GB" b="1" dirty="0" smtClean="0"/>
              <a:t>series of activities </a:t>
            </a:r>
            <a:r>
              <a:rPr lang="en-GB" dirty="0" smtClean="0"/>
              <a:t>over a given period of time, as in the case of an Income Statement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348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majority of firms include </a:t>
            </a:r>
            <a:r>
              <a:rPr lang="en-GB" b="1" dirty="0" smtClean="0"/>
              <a:t>extensive </a:t>
            </a:r>
            <a:r>
              <a:rPr lang="en-GB" dirty="0" smtClean="0"/>
              <a:t>financial statements in their annual reports, which receive </a:t>
            </a:r>
            <a:r>
              <a:rPr lang="en-GB" b="1" dirty="0" smtClean="0"/>
              <a:t>wide distribution</a:t>
            </a:r>
          </a:p>
          <a:p>
            <a:endParaRPr lang="en-GB" dirty="0"/>
          </a:p>
          <a:p>
            <a:r>
              <a:rPr lang="en-GB" dirty="0" smtClean="0"/>
              <a:t>The proper preparation and use of financial statements requires the financial manager to </a:t>
            </a:r>
            <a:r>
              <a:rPr lang="en-GB" b="1" dirty="0" smtClean="0"/>
              <a:t>define</a:t>
            </a:r>
            <a:r>
              <a:rPr lang="en-GB" dirty="0" smtClean="0"/>
              <a:t> and </a:t>
            </a:r>
            <a:r>
              <a:rPr lang="en-GB" b="1" dirty="0" smtClean="0"/>
              <a:t>distinguish</a:t>
            </a:r>
            <a:r>
              <a:rPr lang="en-GB" dirty="0" smtClean="0"/>
              <a:t> among certain </a:t>
            </a:r>
            <a:r>
              <a:rPr lang="en-GB" b="1" dirty="0" smtClean="0"/>
              <a:t>terms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27983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</a:t>
            </a:r>
            <a:r>
              <a:rPr lang="en-GB" b="1" u="sng" dirty="0" smtClean="0"/>
              <a:t>Funds and Working Capital</a:t>
            </a:r>
          </a:p>
          <a:p>
            <a:r>
              <a:rPr lang="en-GB" dirty="0" smtClean="0"/>
              <a:t>The terms </a:t>
            </a:r>
            <a:r>
              <a:rPr lang="en-GB" b="1" u="sng" dirty="0" smtClean="0"/>
              <a:t>funds</a:t>
            </a:r>
            <a:r>
              <a:rPr lang="en-GB" dirty="0" smtClean="0"/>
              <a:t> is commonly used with a number of meanings, ranging from the broad to the very restricted.</a:t>
            </a:r>
          </a:p>
          <a:p>
            <a:r>
              <a:rPr lang="en-GB" dirty="0" smtClean="0"/>
              <a:t>Some managers use the term funds to refer to all financial resources held by a firm. In this usage, all the firm’s assets both fixed and current would be forms of funds.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505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 smtClean="0"/>
              <a:t>                 </a:t>
            </a:r>
            <a:r>
              <a:rPr lang="en-GB" b="1" u="sng" dirty="0" smtClean="0"/>
              <a:t>Funds and Working Capital</a:t>
            </a:r>
          </a:p>
          <a:p>
            <a:r>
              <a:rPr lang="en-GB" dirty="0" smtClean="0"/>
              <a:t>A </a:t>
            </a:r>
            <a:r>
              <a:rPr lang="en-GB" b="1" dirty="0" smtClean="0"/>
              <a:t>more specific definition </a:t>
            </a:r>
            <a:r>
              <a:rPr lang="en-GB" dirty="0" smtClean="0"/>
              <a:t>limits funds to current assets, those assets usually converted into cash within the next 12 months. With this definition, funds would include cash, marketable securities, debtors and stock.</a:t>
            </a:r>
          </a:p>
          <a:p>
            <a:r>
              <a:rPr lang="en-GB" dirty="0" smtClean="0"/>
              <a:t>Fixed assets, such as property, plant and equipment would be omitted.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8584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 smtClean="0"/>
              <a:t>                   </a:t>
            </a:r>
            <a:r>
              <a:rPr lang="en-GB" b="1" u="sng" dirty="0" smtClean="0"/>
              <a:t>Funds and Working Capital</a:t>
            </a:r>
            <a:endParaRPr lang="en-GB" u="sng" dirty="0" smtClean="0"/>
          </a:p>
          <a:p>
            <a:r>
              <a:rPr lang="en-GB" dirty="0" smtClean="0"/>
              <a:t>Another definition identifies funds as the difference between current assets and current liabilities</a:t>
            </a:r>
          </a:p>
          <a:p>
            <a:r>
              <a:rPr lang="en-GB" dirty="0" smtClean="0"/>
              <a:t>The </a:t>
            </a:r>
            <a:r>
              <a:rPr lang="en-GB" b="1" dirty="0" smtClean="0"/>
              <a:t>term working capital </a:t>
            </a:r>
            <a:r>
              <a:rPr lang="en-GB" dirty="0" smtClean="0"/>
              <a:t>is closely related to the term funds and has two common meanings</a:t>
            </a:r>
          </a:p>
          <a:p>
            <a:r>
              <a:rPr lang="en-GB" dirty="0" smtClean="0"/>
              <a:t>To avoid confusion arising from misunderstanding in the usage of terms, financial managers </a:t>
            </a:r>
            <a:r>
              <a:rPr lang="en-GB" b="1" dirty="0" smtClean="0"/>
              <a:t>should always question </a:t>
            </a:r>
            <a:r>
              <a:rPr lang="en-GB" dirty="0" smtClean="0"/>
              <a:t>the meaning of a term.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44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b="1" dirty="0" smtClean="0"/>
              <a:t>                       </a:t>
            </a:r>
            <a:r>
              <a:rPr lang="en-GB" b="1" u="sng" dirty="0" smtClean="0"/>
              <a:t>Funds and Working Capital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For our purposes, we define these terms precisely;</a:t>
            </a:r>
          </a:p>
          <a:p>
            <a:r>
              <a:rPr lang="en-GB" b="1" u="sng" dirty="0" smtClean="0"/>
              <a:t>CASH:</a:t>
            </a:r>
            <a:r>
              <a:rPr lang="en-GB" dirty="0" smtClean="0"/>
              <a:t> we mean currency, money deposited in a bank or money held in highly liquid money market investments, we will use the term cash.</a:t>
            </a:r>
          </a:p>
          <a:p>
            <a:r>
              <a:rPr lang="en-GB" dirty="0" smtClean="0"/>
              <a:t>The term </a:t>
            </a:r>
            <a:r>
              <a:rPr lang="en-GB" b="1" dirty="0" smtClean="0"/>
              <a:t>marketable securities </a:t>
            </a:r>
            <a:r>
              <a:rPr lang="en-GB" dirty="0" smtClean="0"/>
              <a:t>will be used for short-term investments that do not mature in the next week or so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7995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                        </a:t>
            </a:r>
            <a:r>
              <a:rPr lang="en-GB" b="1" u="sng" dirty="0" smtClean="0"/>
              <a:t>Funds and Working Capital</a:t>
            </a:r>
            <a:endParaRPr lang="en-GB" u="sng" dirty="0" smtClean="0"/>
          </a:p>
          <a:p>
            <a:pPr marL="0" indent="0">
              <a:buNone/>
            </a:pPr>
            <a:r>
              <a:rPr lang="en-GB" b="1" dirty="0" smtClean="0"/>
              <a:t>Funds or working capital:</a:t>
            </a:r>
          </a:p>
          <a:p>
            <a:pPr marL="0" indent="0">
              <a:buNone/>
            </a:pPr>
            <a:r>
              <a:rPr lang="en-GB" dirty="0" smtClean="0"/>
              <a:t>These two terms will be used synonymously to refer to a firm’s current assets</a:t>
            </a:r>
          </a:p>
          <a:p>
            <a:r>
              <a:rPr lang="en-GB" dirty="0" smtClean="0"/>
              <a:t>Net working Capital:</a:t>
            </a:r>
          </a:p>
          <a:p>
            <a:pPr marL="0" indent="0">
              <a:buNone/>
            </a:pPr>
            <a:r>
              <a:rPr lang="en-GB" dirty="0" smtClean="0"/>
              <a:t>The difference between current assets and short-term debts will be defined as net working capital. </a:t>
            </a:r>
          </a:p>
          <a:p>
            <a:pPr marL="0" indent="0">
              <a:buNone/>
            </a:pPr>
            <a:r>
              <a:rPr lang="en-GB" dirty="0" smtClean="0"/>
              <a:t>This reflects an important measure of a firm’s liquidity. Is the excess debtors &amp; stock held by the firm above the level of short-term obligations.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2497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Three major financial statements are;</a:t>
            </a:r>
          </a:p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Income 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Statement of financial position (old name is balance sheet)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Statement of cash flow (flow-of-funds statements)</a:t>
            </a:r>
          </a:p>
          <a:p>
            <a:r>
              <a:rPr lang="en-GB" dirty="0" smtClean="0"/>
              <a:t>(Will be discussed in detailed in lecture 13)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8876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813</Words>
  <Application>Microsoft Office PowerPoint</Application>
  <PresentationFormat>On-screen Show (4:3)</PresentationFormat>
  <Paragraphs>100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RECAP LECTURE 11</vt:lpstr>
      <vt:lpstr>THE ACCOUNTING EQUATION</vt:lpstr>
      <vt:lpstr>DOUBLE ENTRY ACCOUNTING</vt:lpstr>
      <vt:lpstr>DOUBLE ENTRY ACCOUNTING</vt:lpstr>
      <vt:lpstr>DOUBLE ENTRY ACCOUNTING – LECTURE 12</vt:lpstr>
      <vt:lpstr>DOUBLE ENTRY ACCOUNTING</vt:lpstr>
      <vt:lpstr>DOUBLE ENTRY ACCOUNTING</vt:lpstr>
      <vt:lpstr>DOUBLE ENTRY ACCOUNTING</vt:lpstr>
      <vt:lpstr>DOUBLE ENTRY ACCOUNTING</vt:lpstr>
      <vt:lpstr>FINANCIAL STATEMENTS</vt:lpstr>
      <vt:lpstr>FINANCIAL STATEMENTS</vt:lpstr>
      <vt:lpstr>FINANCIAL STATEMENTS</vt:lpstr>
      <vt:lpstr>FINANCIAL STATEMENTS</vt:lpstr>
      <vt:lpstr>FINANCIAL STATEMENTS</vt:lpstr>
      <vt:lpstr>FINANCIAL STATEMENTS</vt:lpstr>
      <vt:lpstr>FINANCIAL STATEMENTS</vt:lpstr>
      <vt:lpstr>FINANCIAL STATEMENTS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15</cp:revision>
  <dcterms:created xsi:type="dcterms:W3CDTF">2013-05-16T05:20:04Z</dcterms:created>
  <dcterms:modified xsi:type="dcterms:W3CDTF">2013-05-16T13:01:54Z</dcterms:modified>
</cp:coreProperties>
</file>