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68" r:id="rId3"/>
    <p:sldId id="269" r:id="rId4"/>
    <p:sldId id="270" r:id="rId5"/>
    <p:sldId id="271" r:id="rId6"/>
    <p:sldId id="257" r:id="rId7"/>
    <p:sldId id="258" r:id="rId8"/>
    <p:sldId id="259" r:id="rId9"/>
    <p:sldId id="260" r:id="rId10"/>
    <p:sldId id="261" r:id="rId11"/>
    <p:sldId id="262" r:id="rId12"/>
    <p:sldId id="263" r:id="rId13"/>
    <p:sldId id="264" r:id="rId14"/>
    <p:sldId id="265" r:id="rId15"/>
    <p:sldId id="266" r:id="rId16"/>
    <p:sldId id="267"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282D98-E49B-42B4-841A-E913B8612C4D}" type="datetimeFigureOut">
              <a:rPr lang="en-GB" smtClean="0"/>
              <a:pPr/>
              <a:t>13/05/2013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2413873-BBC2-4ACD-9692-FBB518A85403}" type="slidenum">
              <a:rPr lang="en-GB" smtClean="0"/>
              <a:pPr/>
              <a:t>‹#›</a:t>
            </a:fld>
            <a:endParaRPr lang="en-GB"/>
          </a:p>
        </p:txBody>
      </p:sp>
    </p:spTree>
    <p:extLst>
      <p:ext uri="{BB962C8B-B14F-4D97-AF65-F5344CB8AC3E}">
        <p14:creationId xmlns:p14="http://schemas.microsoft.com/office/powerpoint/2010/main" xmlns="" val="298584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2413873-BBC2-4ACD-9692-FBB518A85403}" type="slidenum">
              <a:rPr lang="en-GB" smtClean="0"/>
              <a:pPr/>
              <a:t>16</a:t>
            </a:fld>
            <a:endParaRPr lang="en-GB"/>
          </a:p>
        </p:txBody>
      </p:sp>
    </p:spTree>
    <p:extLst>
      <p:ext uri="{BB962C8B-B14F-4D97-AF65-F5344CB8AC3E}">
        <p14:creationId xmlns:p14="http://schemas.microsoft.com/office/powerpoint/2010/main" xmlns="" val="22609016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2064536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1753823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35217885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33201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1185023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1019527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4090489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402540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854883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345689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65C64B5A-6890-4759-88D7-0607090A9D13}" type="datetimeFigureOut">
              <a:rPr lang="en-GB" smtClean="0"/>
              <a:pPr/>
              <a:t>13/05/2013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3109499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C64B5A-6890-4759-88D7-0607090A9D13}" type="datetimeFigureOut">
              <a:rPr lang="en-GB" smtClean="0"/>
              <a:pPr/>
              <a:t>13/05/2013</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B43E027-ABD3-497C-B50D-9EF7140CB034}" type="slidenum">
              <a:rPr lang="en-GB" smtClean="0"/>
              <a:pPr/>
              <a:t>‹#›</a:t>
            </a:fld>
            <a:endParaRPr lang="en-GB"/>
          </a:p>
        </p:txBody>
      </p:sp>
    </p:spTree>
    <p:extLst>
      <p:ext uri="{BB962C8B-B14F-4D97-AF65-F5344CB8AC3E}">
        <p14:creationId xmlns:p14="http://schemas.microsoft.com/office/powerpoint/2010/main" xmlns="" val="2584232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RECAP LECTURE 10</a:t>
            </a:r>
            <a:endParaRPr lang="en-GB" dirty="0"/>
          </a:p>
        </p:txBody>
      </p:sp>
      <p:sp>
        <p:nvSpPr>
          <p:cNvPr id="3" name="Subtitle 2"/>
          <p:cNvSpPr>
            <a:spLocks noGrp="1"/>
          </p:cNvSpPr>
          <p:nvPr>
            <p:ph type="subTitle" idx="1"/>
          </p:nvPr>
        </p:nvSpPr>
        <p:spPr/>
        <p:txBody>
          <a:bodyPr/>
          <a:lstStyle/>
          <a:p>
            <a:endParaRPr lang="en-GB"/>
          </a:p>
        </p:txBody>
      </p:sp>
    </p:spTree>
    <p:extLst>
      <p:ext uri="{BB962C8B-B14F-4D97-AF65-F5344CB8AC3E}">
        <p14:creationId xmlns:p14="http://schemas.microsoft.com/office/powerpoint/2010/main" xmlns="" val="13244318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RECAP LECTURE 10</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t>
            </a:r>
            <a:r>
              <a:rPr lang="en-GB" b="1" u="sng" dirty="0" smtClean="0"/>
              <a:t>CATEGORIES OF ACCOUNTS</a:t>
            </a:r>
          </a:p>
          <a:p>
            <a:r>
              <a:rPr lang="en-GB" dirty="0" smtClean="0"/>
              <a:t>IN FINANCIAL ACCOUNTING 5 CATEGORIES OF ACCOUNTS MAY BE IDENTIFIED</a:t>
            </a:r>
          </a:p>
          <a:p>
            <a:pPr marL="514350" indent="-514350">
              <a:buFont typeface="+mj-lt"/>
              <a:buAutoNum type="arabicPeriod"/>
            </a:pPr>
            <a:r>
              <a:rPr lang="en-GB" dirty="0" smtClean="0"/>
              <a:t>ASSET ACCOUNT</a:t>
            </a:r>
          </a:p>
          <a:p>
            <a:pPr marL="514350" indent="-514350">
              <a:buFont typeface="+mj-lt"/>
              <a:buAutoNum type="arabicPeriod"/>
            </a:pPr>
            <a:r>
              <a:rPr lang="en-GB" dirty="0" smtClean="0"/>
              <a:t>LIABILITY ACCOUNT</a:t>
            </a:r>
          </a:p>
          <a:p>
            <a:pPr marL="514350" indent="-514350">
              <a:buFont typeface="+mj-lt"/>
              <a:buAutoNum type="arabicPeriod"/>
            </a:pPr>
            <a:r>
              <a:rPr lang="en-GB" dirty="0" smtClean="0"/>
              <a:t>EQUITY ACCOUNT</a:t>
            </a:r>
          </a:p>
          <a:p>
            <a:pPr marL="514350" indent="-514350">
              <a:buFont typeface="+mj-lt"/>
              <a:buAutoNum type="arabicPeriod"/>
            </a:pPr>
            <a:r>
              <a:rPr lang="en-GB" dirty="0" smtClean="0"/>
              <a:t>REVENUE ACCOUNT</a:t>
            </a:r>
          </a:p>
          <a:p>
            <a:pPr marL="514350" indent="-514350">
              <a:buFont typeface="+mj-lt"/>
              <a:buAutoNum type="arabicPeriod"/>
            </a:pPr>
            <a:r>
              <a:rPr lang="en-GB" dirty="0" smtClean="0"/>
              <a:t>EXPENSE ACCOUNT</a:t>
            </a:r>
            <a:endParaRPr lang="en-GB" dirty="0"/>
          </a:p>
        </p:txBody>
      </p:sp>
    </p:spTree>
    <p:extLst>
      <p:ext uri="{BB962C8B-B14F-4D97-AF65-F5344CB8AC3E}">
        <p14:creationId xmlns:p14="http://schemas.microsoft.com/office/powerpoint/2010/main" xmlns="" val="4180658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10</a:t>
            </a:r>
          </a:p>
        </p:txBody>
      </p:sp>
      <p:sp>
        <p:nvSpPr>
          <p:cNvPr id="3" name="Content Placeholder 2"/>
          <p:cNvSpPr>
            <a:spLocks noGrp="1"/>
          </p:cNvSpPr>
          <p:nvPr>
            <p:ph idx="1"/>
          </p:nvPr>
        </p:nvSpPr>
        <p:spPr/>
        <p:txBody>
          <a:bodyPr/>
          <a:lstStyle/>
          <a:p>
            <a:pPr marL="0" indent="0">
              <a:buNone/>
            </a:pPr>
            <a:r>
              <a:rPr lang="en-GB" dirty="0"/>
              <a:t> </a:t>
            </a:r>
            <a:r>
              <a:rPr lang="en-GB" dirty="0" smtClean="0"/>
              <a:t>                     </a:t>
            </a:r>
            <a:r>
              <a:rPr lang="en-GB" b="1" u="sng" dirty="0" smtClean="0"/>
              <a:t>ASSET ACCOUNT</a:t>
            </a:r>
          </a:p>
          <a:p>
            <a:pPr marL="0" indent="0">
              <a:buNone/>
            </a:pPr>
            <a:endParaRPr lang="en-GB" b="1" u="sng" dirty="0" smtClean="0"/>
          </a:p>
          <a:p>
            <a:r>
              <a:rPr lang="en-GB" dirty="0" smtClean="0"/>
              <a:t>1)______________</a:t>
            </a:r>
          </a:p>
          <a:p>
            <a:endParaRPr lang="en-GB" dirty="0"/>
          </a:p>
          <a:p>
            <a:r>
              <a:rPr lang="en-GB" dirty="0" smtClean="0"/>
              <a:t>2)______________</a:t>
            </a:r>
          </a:p>
          <a:p>
            <a:endParaRPr lang="en-GB" dirty="0"/>
          </a:p>
          <a:p>
            <a:r>
              <a:rPr lang="en-GB" dirty="0" smtClean="0"/>
              <a:t>3)_______________</a:t>
            </a:r>
            <a:endParaRPr lang="en-GB" dirty="0"/>
          </a:p>
        </p:txBody>
      </p:sp>
    </p:spTree>
    <p:extLst>
      <p:ext uri="{BB962C8B-B14F-4D97-AF65-F5344CB8AC3E}">
        <p14:creationId xmlns:p14="http://schemas.microsoft.com/office/powerpoint/2010/main" xmlns="" val="46153879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10</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LIABILITY ACCOUNT</a:t>
            </a:r>
          </a:p>
          <a:p>
            <a:pPr marL="0" indent="0">
              <a:buNone/>
            </a:pPr>
            <a:endParaRPr lang="en-GB" b="1" u="sng" dirty="0" smtClean="0"/>
          </a:p>
          <a:p>
            <a:r>
              <a:rPr lang="en-GB" dirty="0" smtClean="0"/>
              <a:t>1)_______________</a:t>
            </a:r>
          </a:p>
          <a:p>
            <a:endParaRPr lang="en-GB" dirty="0"/>
          </a:p>
          <a:p>
            <a:r>
              <a:rPr lang="en-GB" dirty="0" smtClean="0"/>
              <a:t>2)_______________</a:t>
            </a:r>
          </a:p>
          <a:p>
            <a:endParaRPr lang="en-GB" dirty="0"/>
          </a:p>
          <a:p>
            <a:r>
              <a:rPr lang="en-GB" dirty="0" smtClean="0"/>
              <a:t>3)________________</a:t>
            </a:r>
            <a:endParaRPr lang="en-GB" dirty="0"/>
          </a:p>
        </p:txBody>
      </p:sp>
    </p:spTree>
    <p:extLst>
      <p:ext uri="{BB962C8B-B14F-4D97-AF65-F5344CB8AC3E}">
        <p14:creationId xmlns:p14="http://schemas.microsoft.com/office/powerpoint/2010/main" xmlns="" val="246127307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RECAP LECTURE 10</a:t>
            </a:r>
          </a:p>
        </p:txBody>
      </p:sp>
      <p:sp>
        <p:nvSpPr>
          <p:cNvPr id="3" name="Content Placeholder 2"/>
          <p:cNvSpPr>
            <a:spLocks noGrp="1"/>
          </p:cNvSpPr>
          <p:nvPr>
            <p:ph idx="1"/>
          </p:nvPr>
        </p:nvSpPr>
        <p:spPr/>
        <p:txBody>
          <a:bodyPr/>
          <a:lstStyle/>
          <a:p>
            <a:pPr marL="0" indent="0">
              <a:buNone/>
            </a:pPr>
            <a:r>
              <a:rPr lang="en-GB" dirty="0" smtClean="0"/>
              <a:t>                       </a:t>
            </a:r>
            <a:r>
              <a:rPr lang="en-GB" b="1" u="sng" dirty="0" smtClean="0"/>
              <a:t>EQUITY ACCOUNT</a:t>
            </a:r>
          </a:p>
          <a:p>
            <a:pPr marL="0" indent="0">
              <a:buNone/>
            </a:pPr>
            <a:endParaRPr lang="en-GB" b="1" u="sng" dirty="0" smtClean="0"/>
          </a:p>
          <a:p>
            <a:r>
              <a:rPr lang="en-GB" dirty="0" smtClean="0"/>
              <a:t>1)______________</a:t>
            </a:r>
          </a:p>
          <a:p>
            <a:endParaRPr lang="en-GB" dirty="0"/>
          </a:p>
          <a:p>
            <a:r>
              <a:rPr lang="en-GB" dirty="0" smtClean="0"/>
              <a:t>2)______________</a:t>
            </a:r>
          </a:p>
          <a:p>
            <a:endParaRPr lang="en-GB" dirty="0"/>
          </a:p>
          <a:p>
            <a:r>
              <a:rPr lang="en-GB" dirty="0" smtClean="0"/>
              <a:t>3)_____________</a:t>
            </a:r>
            <a:endParaRPr lang="en-GB" dirty="0"/>
          </a:p>
        </p:txBody>
      </p:sp>
    </p:spTree>
    <p:extLst>
      <p:ext uri="{BB962C8B-B14F-4D97-AF65-F5344CB8AC3E}">
        <p14:creationId xmlns:p14="http://schemas.microsoft.com/office/powerpoint/2010/main" xmlns="" val="2052015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ACCOUNTING EQUATION</a:t>
            </a:r>
            <a:endParaRPr lang="en-GB" dirty="0"/>
          </a:p>
        </p:txBody>
      </p:sp>
      <p:sp>
        <p:nvSpPr>
          <p:cNvPr id="3" name="Content Placeholder 2"/>
          <p:cNvSpPr>
            <a:spLocks noGrp="1"/>
          </p:cNvSpPr>
          <p:nvPr>
            <p:ph idx="1"/>
          </p:nvPr>
        </p:nvSpPr>
        <p:spPr/>
        <p:txBody>
          <a:bodyPr/>
          <a:lstStyle/>
          <a:p>
            <a:r>
              <a:rPr lang="en-GB" dirty="0" smtClean="0"/>
              <a:t>The whole of financial accounting is based on the accounting equation. </a:t>
            </a:r>
          </a:p>
          <a:p>
            <a:endParaRPr lang="en-GB" dirty="0" smtClean="0"/>
          </a:p>
          <a:p>
            <a:r>
              <a:rPr lang="en-GB" dirty="0" smtClean="0"/>
              <a:t>This can be stated to be that for a firm to operate it needs resources and that these resources have had to be supplied to the firm by someone</a:t>
            </a:r>
            <a:endParaRPr lang="en-GB" dirty="0"/>
          </a:p>
        </p:txBody>
      </p:sp>
    </p:spTree>
    <p:extLst>
      <p:ext uri="{BB962C8B-B14F-4D97-AF65-F5344CB8AC3E}">
        <p14:creationId xmlns:p14="http://schemas.microsoft.com/office/powerpoint/2010/main" xmlns="" val="115877551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ACCOUNTING EQUATION</a:t>
            </a:r>
            <a:endParaRPr lang="en-GB" dirty="0"/>
          </a:p>
        </p:txBody>
      </p:sp>
      <p:sp>
        <p:nvSpPr>
          <p:cNvPr id="3" name="Content Placeholder 2"/>
          <p:cNvSpPr>
            <a:spLocks noGrp="1"/>
          </p:cNvSpPr>
          <p:nvPr>
            <p:ph idx="1"/>
          </p:nvPr>
        </p:nvSpPr>
        <p:spPr/>
        <p:txBody>
          <a:bodyPr>
            <a:normAutofit lnSpcReduction="10000"/>
          </a:bodyPr>
          <a:lstStyle/>
          <a:p>
            <a:r>
              <a:rPr lang="en-GB" dirty="0" smtClean="0"/>
              <a:t>The resources possessed by the firm are known as Assets and obviously some of these resources will have been supplied by the owner of the business.</a:t>
            </a:r>
          </a:p>
          <a:p>
            <a:r>
              <a:rPr lang="en-GB" dirty="0" smtClean="0"/>
              <a:t>The total amount supplied by him is known as Capital. If he was the only one who had supplied the assets then the following equation would hold true;</a:t>
            </a:r>
          </a:p>
          <a:p>
            <a:pPr marL="0" indent="0">
              <a:buNone/>
            </a:pPr>
            <a:r>
              <a:rPr lang="en-GB" dirty="0" smtClean="0"/>
              <a:t>                        Asset = Capital</a:t>
            </a:r>
            <a:endParaRPr lang="en-GB" dirty="0"/>
          </a:p>
        </p:txBody>
      </p:sp>
    </p:spTree>
    <p:extLst>
      <p:ext uri="{BB962C8B-B14F-4D97-AF65-F5344CB8AC3E}">
        <p14:creationId xmlns:p14="http://schemas.microsoft.com/office/powerpoint/2010/main" xmlns="" val="10908194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ACCOUNTING EQUATION</a:t>
            </a:r>
            <a:endParaRPr lang="en-GB" dirty="0"/>
          </a:p>
        </p:txBody>
      </p:sp>
      <p:sp>
        <p:nvSpPr>
          <p:cNvPr id="3" name="Content Placeholder 2"/>
          <p:cNvSpPr>
            <a:spLocks noGrp="1"/>
          </p:cNvSpPr>
          <p:nvPr>
            <p:ph idx="1"/>
          </p:nvPr>
        </p:nvSpPr>
        <p:spPr/>
        <p:txBody>
          <a:bodyPr/>
          <a:lstStyle/>
          <a:p>
            <a:r>
              <a:rPr lang="en-GB" dirty="0" smtClean="0"/>
              <a:t>On the other hand, some of the assets will normally have been provided by someone other than the owner. The indebtedness of the firm for these resources is known as Liabilities. The equation can now be expressed as:</a:t>
            </a:r>
          </a:p>
          <a:p>
            <a:pPr marL="0" indent="0">
              <a:buNone/>
            </a:pPr>
            <a:r>
              <a:rPr lang="en-GB" dirty="0" smtClean="0"/>
              <a:t>               Assets = Capital + Liabilities </a:t>
            </a:r>
            <a:endParaRPr lang="en-GB" dirty="0"/>
          </a:p>
        </p:txBody>
      </p:sp>
    </p:spTree>
    <p:extLst>
      <p:ext uri="{BB962C8B-B14F-4D97-AF65-F5344CB8AC3E}">
        <p14:creationId xmlns:p14="http://schemas.microsoft.com/office/powerpoint/2010/main" xmlns="" val="16305158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ACCOUNTING EQUATION</a:t>
            </a:r>
            <a:endParaRPr lang="en-GB" dirty="0"/>
          </a:p>
        </p:txBody>
      </p:sp>
      <p:sp>
        <p:nvSpPr>
          <p:cNvPr id="3" name="Content Placeholder 2"/>
          <p:cNvSpPr>
            <a:spLocks noGrp="1"/>
          </p:cNvSpPr>
          <p:nvPr>
            <p:ph idx="1"/>
          </p:nvPr>
        </p:nvSpPr>
        <p:spPr/>
        <p:txBody>
          <a:bodyPr/>
          <a:lstStyle/>
          <a:p>
            <a:pPr marL="0" indent="0">
              <a:buNone/>
            </a:pPr>
            <a:r>
              <a:rPr lang="en-GB" dirty="0"/>
              <a:t> </a:t>
            </a:r>
            <a:r>
              <a:rPr lang="en-GB" dirty="0" smtClean="0"/>
              <a:t>                    Assets = Capital + Liabilities </a:t>
            </a:r>
          </a:p>
          <a:p>
            <a:r>
              <a:rPr lang="en-GB" dirty="0" smtClean="0"/>
              <a:t>It can be seen that the two sides of the equation will have the same totals. This is because we are dealing with the same things from two different points of view. It is:</a:t>
            </a:r>
          </a:p>
          <a:p>
            <a:r>
              <a:rPr lang="en-GB" dirty="0" smtClean="0"/>
              <a:t>Resources: what they are = Assets</a:t>
            </a:r>
          </a:p>
          <a:p>
            <a:pPr marL="0" indent="0">
              <a:buNone/>
            </a:pPr>
            <a:r>
              <a:rPr lang="en-GB" dirty="0" smtClean="0"/>
              <a:t>    Resources: Who supplied them</a:t>
            </a:r>
          </a:p>
          <a:p>
            <a:pPr marL="0" indent="0">
              <a:buNone/>
            </a:pPr>
            <a:r>
              <a:rPr lang="en-GB" dirty="0" smtClean="0"/>
              <a:t>     = Capital + Liabilities </a:t>
            </a:r>
          </a:p>
          <a:p>
            <a:endParaRPr lang="en-GB" dirty="0" smtClean="0"/>
          </a:p>
          <a:p>
            <a:endParaRPr lang="en-GB" dirty="0"/>
          </a:p>
        </p:txBody>
      </p:sp>
    </p:spTree>
    <p:extLst>
      <p:ext uri="{BB962C8B-B14F-4D97-AF65-F5344CB8AC3E}">
        <p14:creationId xmlns:p14="http://schemas.microsoft.com/office/powerpoint/2010/main" xmlns="" val="55519487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ACCOUNTING EQUATION</a:t>
            </a:r>
            <a:endParaRPr lang="en-GB" dirty="0"/>
          </a:p>
        </p:txBody>
      </p:sp>
      <p:sp>
        <p:nvSpPr>
          <p:cNvPr id="3" name="Content Placeholder 2"/>
          <p:cNvSpPr>
            <a:spLocks noGrp="1"/>
          </p:cNvSpPr>
          <p:nvPr>
            <p:ph idx="1"/>
          </p:nvPr>
        </p:nvSpPr>
        <p:spPr/>
        <p:txBody>
          <a:bodyPr>
            <a:normAutofit lnSpcReduction="10000"/>
          </a:bodyPr>
          <a:lstStyle/>
          <a:p>
            <a:pPr marL="0" indent="0">
              <a:buNone/>
            </a:pPr>
            <a:r>
              <a:rPr lang="en-GB" dirty="0" smtClean="0"/>
              <a:t>              Assets = Capital + Liabilities</a:t>
            </a:r>
          </a:p>
          <a:p>
            <a:pPr marL="0" indent="0">
              <a:buNone/>
            </a:pPr>
            <a:r>
              <a:rPr lang="en-GB" dirty="0" smtClean="0"/>
              <a:t>It is a fact that the totals of each side will always equal one another, and that this will always be true no matter how many transactions are entered into.</a:t>
            </a:r>
          </a:p>
          <a:p>
            <a:pPr marL="0" indent="0">
              <a:buNone/>
            </a:pPr>
            <a:r>
              <a:rPr lang="en-GB" dirty="0" smtClean="0"/>
              <a:t>The actual assets, capital and liabilities may change, but the equality of assets with that of the total of capital and liabilities will always hold true</a:t>
            </a:r>
            <a:endParaRPr lang="en-GB" dirty="0"/>
          </a:p>
        </p:txBody>
      </p:sp>
    </p:spTree>
    <p:extLst>
      <p:ext uri="{BB962C8B-B14F-4D97-AF65-F5344CB8AC3E}">
        <p14:creationId xmlns:p14="http://schemas.microsoft.com/office/powerpoint/2010/main" xmlns="" val="30642599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lstStyle/>
          <a:p>
            <a:r>
              <a:rPr lang="en-GB" dirty="0" smtClean="0"/>
              <a:t>The term double entry accounting refers to a system of keeping a firm’s financial records whereby each transaction affects two or more account with equal debits and credits.</a:t>
            </a:r>
          </a:p>
          <a:p>
            <a:endParaRPr lang="en-GB" dirty="0"/>
          </a:p>
          <a:p>
            <a:r>
              <a:rPr lang="en-GB" dirty="0" smtClean="0"/>
              <a:t>A debit is an entry on the left-hand side of an account, A credit is an entry on a right- hand side of an account </a:t>
            </a:r>
            <a:endParaRPr lang="en-GB" dirty="0"/>
          </a:p>
        </p:txBody>
      </p:sp>
    </p:spTree>
    <p:extLst>
      <p:ext uri="{BB962C8B-B14F-4D97-AF65-F5344CB8AC3E}">
        <p14:creationId xmlns:p14="http://schemas.microsoft.com/office/powerpoint/2010/main" xmlns="" val="36902433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lstStyle/>
          <a:p>
            <a:r>
              <a:rPr lang="en-GB" dirty="0" smtClean="0"/>
              <a:t>The double-entry system developed by Italian merchants in the 13</a:t>
            </a:r>
            <a:r>
              <a:rPr lang="en-GB" baseline="30000" dirty="0" smtClean="0"/>
              <a:t>th</a:t>
            </a:r>
            <a:r>
              <a:rPr lang="en-GB" dirty="0" smtClean="0"/>
              <a:t> century, is largely unchanged today.</a:t>
            </a:r>
          </a:p>
          <a:p>
            <a:endParaRPr lang="en-GB" dirty="0" smtClean="0"/>
          </a:p>
          <a:p>
            <a:r>
              <a:rPr lang="en-GB" dirty="0" smtClean="0"/>
              <a:t>Whether the system is manual or computerized double-entry accounting is the main record-keeping system in use today.</a:t>
            </a:r>
            <a:endParaRPr lang="en-GB" dirty="0"/>
          </a:p>
        </p:txBody>
      </p:sp>
    </p:spTree>
    <p:extLst>
      <p:ext uri="{BB962C8B-B14F-4D97-AF65-F5344CB8AC3E}">
        <p14:creationId xmlns:p14="http://schemas.microsoft.com/office/powerpoint/2010/main" xmlns="" val="29230744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lstStyle/>
          <a:p>
            <a:r>
              <a:rPr lang="en-GB" dirty="0" smtClean="0"/>
              <a:t>The T-Account</a:t>
            </a:r>
          </a:p>
          <a:p>
            <a:r>
              <a:rPr lang="en-GB" dirty="0" smtClean="0"/>
              <a:t>The mechanics of double-entry accounting is illustrated by using a T-account, which may be defined as the simplest form of bookkeeping account. </a:t>
            </a:r>
          </a:p>
          <a:p>
            <a:r>
              <a:rPr lang="en-GB" dirty="0" smtClean="0"/>
              <a:t>A title is placed above the account, and debit and credit entries are entered on the left and right side respectively. (Draw)</a:t>
            </a:r>
            <a:endParaRPr lang="en-GB" dirty="0"/>
          </a:p>
        </p:txBody>
      </p:sp>
    </p:spTree>
    <p:extLst>
      <p:ext uri="{BB962C8B-B14F-4D97-AF65-F5344CB8AC3E}">
        <p14:creationId xmlns:p14="http://schemas.microsoft.com/office/powerpoint/2010/main" xmlns="" val="14955037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normAutofit fontScale="92500" lnSpcReduction="20000"/>
          </a:bodyPr>
          <a:lstStyle/>
          <a:p>
            <a:pPr marL="0" indent="0">
              <a:buNone/>
            </a:pPr>
            <a:r>
              <a:rPr lang="en-GB" dirty="0"/>
              <a:t> </a:t>
            </a:r>
            <a:r>
              <a:rPr lang="en-GB" dirty="0" smtClean="0"/>
              <a:t>  </a:t>
            </a:r>
            <a:r>
              <a:rPr lang="en-GB" b="1" u="sng" dirty="0" smtClean="0"/>
              <a:t>ACCOUNTS</a:t>
            </a:r>
            <a:r>
              <a:rPr lang="en-GB" dirty="0" smtClean="0"/>
              <a:t>         </a:t>
            </a:r>
            <a:r>
              <a:rPr lang="en-GB" b="1" u="sng" dirty="0" smtClean="0"/>
              <a:t>To Record</a:t>
            </a:r>
            <a:r>
              <a:rPr lang="en-GB" dirty="0" smtClean="0"/>
              <a:t>       </a:t>
            </a:r>
            <a:r>
              <a:rPr lang="en-GB" b="1" u="sng" dirty="0" smtClean="0"/>
              <a:t>Entry in Account</a:t>
            </a:r>
          </a:p>
          <a:p>
            <a:r>
              <a:rPr lang="en-GB" dirty="0" smtClean="0"/>
              <a:t>Assets                   Increase         Debit </a:t>
            </a:r>
          </a:p>
          <a:p>
            <a:pPr marL="0" indent="0">
              <a:buNone/>
            </a:pPr>
            <a:r>
              <a:rPr lang="en-GB" dirty="0" smtClean="0"/>
              <a:t>                                  Decrease        Credit </a:t>
            </a:r>
          </a:p>
          <a:p>
            <a:pPr marL="0" indent="0">
              <a:buNone/>
            </a:pPr>
            <a:endParaRPr lang="en-GB" dirty="0"/>
          </a:p>
          <a:p>
            <a:r>
              <a:rPr lang="en-GB" dirty="0" smtClean="0"/>
              <a:t>Liabilities             Increase          Credit</a:t>
            </a:r>
          </a:p>
          <a:p>
            <a:pPr marL="0" indent="0">
              <a:buNone/>
            </a:pPr>
            <a:r>
              <a:rPr lang="en-GB" dirty="0" smtClean="0"/>
              <a:t>                                 Decrease         Debit</a:t>
            </a:r>
          </a:p>
          <a:p>
            <a:pPr marL="0" indent="0">
              <a:buNone/>
            </a:pPr>
            <a:endParaRPr lang="en-GB" dirty="0"/>
          </a:p>
          <a:p>
            <a:r>
              <a:rPr lang="en-GB" dirty="0" smtClean="0"/>
              <a:t>Capital                  Increase           Credit</a:t>
            </a:r>
          </a:p>
          <a:p>
            <a:pPr marL="0" indent="0">
              <a:buNone/>
            </a:pPr>
            <a:r>
              <a:rPr lang="en-GB" dirty="0" smtClean="0"/>
              <a:t>                                  Decrease           Debit </a:t>
            </a:r>
            <a:endParaRPr lang="en-GB" dirty="0"/>
          </a:p>
        </p:txBody>
      </p:sp>
    </p:spTree>
    <p:extLst>
      <p:ext uri="{BB962C8B-B14F-4D97-AF65-F5344CB8AC3E}">
        <p14:creationId xmlns:p14="http://schemas.microsoft.com/office/powerpoint/2010/main" xmlns="" val="38268817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                              </a:t>
            </a:r>
            <a:r>
              <a:rPr lang="en-GB" b="1" u="sng" dirty="0" smtClean="0"/>
              <a:t>Practical Question</a:t>
            </a:r>
            <a:r>
              <a:rPr lang="en-GB" dirty="0" smtClean="0"/>
              <a:t>:</a:t>
            </a:r>
          </a:p>
          <a:p>
            <a:pPr marL="514350" indent="-514350">
              <a:buFont typeface="+mj-lt"/>
              <a:buAutoNum type="arabicPeriod"/>
            </a:pPr>
            <a:r>
              <a:rPr lang="en-GB" dirty="0" smtClean="0"/>
              <a:t>On 1</a:t>
            </a:r>
            <a:r>
              <a:rPr lang="en-GB" baseline="30000" dirty="0" smtClean="0"/>
              <a:t>st</a:t>
            </a:r>
            <a:r>
              <a:rPr lang="en-GB" dirty="0" smtClean="0"/>
              <a:t> May 19-7 Bashir started in business and deposited Rs5000 into a bank account.</a:t>
            </a:r>
          </a:p>
          <a:p>
            <a:pPr marL="514350" indent="-514350">
              <a:buFont typeface="+mj-lt"/>
              <a:buAutoNum type="arabicPeriod"/>
            </a:pPr>
            <a:r>
              <a:rPr lang="en-GB" dirty="0" smtClean="0"/>
              <a:t>On 3</a:t>
            </a:r>
            <a:r>
              <a:rPr lang="en-GB" baseline="30000" dirty="0" smtClean="0"/>
              <a:t>rd</a:t>
            </a:r>
            <a:r>
              <a:rPr lang="en-GB" dirty="0" smtClean="0"/>
              <a:t> May 19-7 </a:t>
            </a:r>
            <a:r>
              <a:rPr lang="en-GB" dirty="0"/>
              <a:t>B</a:t>
            </a:r>
            <a:r>
              <a:rPr lang="en-GB" dirty="0" smtClean="0"/>
              <a:t>ashir buys a building for Rs3000.</a:t>
            </a:r>
          </a:p>
          <a:p>
            <a:pPr marL="514350" indent="-514350">
              <a:buFont typeface="+mj-lt"/>
              <a:buAutoNum type="arabicPeriod"/>
            </a:pPr>
            <a:r>
              <a:rPr lang="en-GB" dirty="0" smtClean="0"/>
              <a:t>On 6</a:t>
            </a:r>
            <a:r>
              <a:rPr lang="en-GB" baseline="30000" dirty="0" smtClean="0"/>
              <a:t>th</a:t>
            </a:r>
            <a:r>
              <a:rPr lang="en-GB" dirty="0" smtClean="0"/>
              <a:t> May 19-7 </a:t>
            </a:r>
            <a:r>
              <a:rPr lang="en-GB" dirty="0"/>
              <a:t>B</a:t>
            </a:r>
            <a:r>
              <a:rPr lang="en-GB" dirty="0" smtClean="0"/>
              <a:t>ashir buys some goods for Rs500 from </a:t>
            </a:r>
            <a:r>
              <a:rPr lang="en-GB" dirty="0" err="1" smtClean="0"/>
              <a:t>Dawood</a:t>
            </a:r>
            <a:r>
              <a:rPr lang="en-GB" dirty="0"/>
              <a:t> </a:t>
            </a:r>
            <a:r>
              <a:rPr lang="en-GB" dirty="0" smtClean="0"/>
              <a:t>to pay later.</a:t>
            </a:r>
          </a:p>
          <a:p>
            <a:pPr marL="514350" indent="-514350">
              <a:buFont typeface="+mj-lt"/>
              <a:buAutoNum type="arabicPeriod"/>
            </a:pPr>
            <a:r>
              <a:rPr lang="en-GB" dirty="0" smtClean="0"/>
              <a:t>On 10</a:t>
            </a:r>
            <a:r>
              <a:rPr lang="en-GB" baseline="30000" dirty="0" smtClean="0"/>
              <a:t>th</a:t>
            </a:r>
            <a:r>
              <a:rPr lang="en-GB" dirty="0" smtClean="0"/>
              <a:t> May 19-7 goods which had cost Rs100 were sold to </a:t>
            </a:r>
            <a:r>
              <a:rPr lang="en-GB" dirty="0" err="1" smtClean="0"/>
              <a:t>Junaid</a:t>
            </a:r>
            <a:r>
              <a:rPr lang="en-GB" dirty="0" smtClean="0"/>
              <a:t>, the money to be paid later</a:t>
            </a:r>
            <a:endParaRPr lang="en-GB" dirty="0"/>
          </a:p>
        </p:txBody>
      </p:sp>
    </p:spTree>
    <p:extLst>
      <p:ext uri="{BB962C8B-B14F-4D97-AF65-F5344CB8AC3E}">
        <p14:creationId xmlns:p14="http://schemas.microsoft.com/office/powerpoint/2010/main" xmlns="" val="324340417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DOUBLE ENTRY ACCOUNTING</a:t>
            </a:r>
            <a:endParaRPr lang="en-GB" dirty="0"/>
          </a:p>
        </p:txBody>
      </p:sp>
      <p:sp>
        <p:nvSpPr>
          <p:cNvPr id="3" name="Content Placeholder 2"/>
          <p:cNvSpPr>
            <a:spLocks noGrp="1"/>
          </p:cNvSpPr>
          <p:nvPr>
            <p:ph idx="1"/>
          </p:nvPr>
        </p:nvSpPr>
        <p:spPr/>
        <p:txBody>
          <a:bodyPr>
            <a:normAutofit fontScale="92500" lnSpcReduction="10000"/>
          </a:bodyPr>
          <a:lstStyle/>
          <a:p>
            <a:pPr marL="0" indent="0">
              <a:buNone/>
            </a:pPr>
            <a:r>
              <a:rPr lang="en-GB" dirty="0" smtClean="0"/>
              <a:t>5. On 13 May 19-7 goods which had cost Rs50 were  sold to Danish, he paid immediately by cheque.</a:t>
            </a:r>
          </a:p>
          <a:p>
            <a:pPr marL="514350" indent="-514350">
              <a:buFont typeface="+mj-lt"/>
              <a:buAutoNum type="arabicPeriod"/>
            </a:pPr>
            <a:endParaRPr lang="en-GB" dirty="0"/>
          </a:p>
          <a:p>
            <a:pPr marL="0" indent="0">
              <a:buNone/>
            </a:pPr>
            <a:r>
              <a:rPr lang="en-GB" dirty="0" smtClean="0"/>
              <a:t>6. On 15 May 19-7 Bashir pays a cheque for Rs200 to </a:t>
            </a:r>
            <a:r>
              <a:rPr lang="en-GB" dirty="0" err="1" smtClean="0"/>
              <a:t>Dawood</a:t>
            </a:r>
            <a:r>
              <a:rPr lang="en-GB" dirty="0" smtClean="0"/>
              <a:t> in part payment of the amount owing   </a:t>
            </a:r>
          </a:p>
          <a:p>
            <a:pPr marL="0" indent="0">
              <a:buNone/>
            </a:pPr>
            <a:r>
              <a:rPr lang="en-GB" dirty="0" smtClean="0"/>
              <a:t> </a:t>
            </a:r>
            <a:r>
              <a:rPr lang="en-GB" b="1" u="sng" dirty="0" smtClean="0"/>
              <a:t>Required:</a:t>
            </a:r>
          </a:p>
          <a:p>
            <a:r>
              <a:rPr lang="en-GB" dirty="0" smtClean="0"/>
              <a:t>Prepare Journal / Double Entries</a:t>
            </a:r>
          </a:p>
          <a:p>
            <a:r>
              <a:rPr lang="en-GB" dirty="0" smtClean="0"/>
              <a:t>Prepare T-accounts</a:t>
            </a:r>
          </a:p>
          <a:p>
            <a:r>
              <a:rPr lang="en-GB" dirty="0" smtClean="0"/>
              <a:t>Prepare Statement of financial position </a:t>
            </a:r>
            <a:endParaRPr lang="en-GB" dirty="0"/>
          </a:p>
        </p:txBody>
      </p:sp>
    </p:spTree>
    <p:extLst>
      <p:ext uri="{BB962C8B-B14F-4D97-AF65-F5344CB8AC3E}">
        <p14:creationId xmlns:p14="http://schemas.microsoft.com/office/powerpoint/2010/main" xmlns="" val="12644125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TotalTime>
  <Words>669</Words>
  <Application>Microsoft Office PowerPoint</Application>
  <PresentationFormat>On-screen Show (4:3)</PresentationFormat>
  <Paragraphs>91</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RECAP LECTURE 10</vt:lpstr>
      <vt:lpstr>RECAP LECTURE 10</vt:lpstr>
      <vt:lpstr>RECAP LECTURE 10</vt:lpstr>
      <vt:lpstr>RECAP LECTURE 10</vt:lpstr>
      <vt:lpstr>RECAP LECTURE 10</vt:lpstr>
      <vt:lpstr>THE ACCOUNTING EQUATION</vt:lpstr>
      <vt:lpstr>THE ACCOUNTING EQUATION</vt:lpstr>
      <vt:lpstr>THE ACCOUNTING EQUATION</vt:lpstr>
      <vt:lpstr>THE ACCOUNTING EQUATION</vt:lpstr>
      <vt:lpstr>THE ACCOUNTING EQUATION</vt:lpstr>
      <vt:lpstr>DOUBLE ENTRY ACCOUNTING</vt:lpstr>
      <vt:lpstr>DOUBLE ENTRY ACCOUNTING</vt:lpstr>
      <vt:lpstr>DOUBLE ENTRY ACCOUNTING</vt:lpstr>
      <vt:lpstr>DOUBLE ENTRY ACCOUNTING</vt:lpstr>
      <vt:lpstr>DOUBLE ENTRY ACCOUNTING</vt:lpstr>
      <vt:lpstr>DOUBLE ENTRY ACCOUNTING</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RECAP LECTURE 10</dc:title>
  <dc:creator>MyUserName</dc:creator>
  <cp:lastModifiedBy>Administrator</cp:lastModifiedBy>
  <cp:revision>10</cp:revision>
  <dcterms:created xsi:type="dcterms:W3CDTF">2013-05-13T06:47:09Z</dcterms:created>
  <dcterms:modified xsi:type="dcterms:W3CDTF">2013-05-13T12:51:35Z</dcterms:modified>
</cp:coreProperties>
</file>