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8" r:id="rId5"/>
    <p:sldId id="259" r:id="rId6"/>
    <p:sldId id="261" r:id="rId7"/>
    <p:sldId id="262" r:id="rId8"/>
    <p:sldId id="263" r:id="rId9"/>
    <p:sldId id="28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40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87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68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478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322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82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4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689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309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0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C58CB-8BFC-4999-98A0-2C0CDA32C29F}" type="datetimeFigureOut">
              <a:rPr lang="en-GB" smtClean="0"/>
              <a:t>13/05/2013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18BCD-FA6F-4C5D-BCAD-4E52610B4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5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RECAP LECTURE 9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58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LECTURE 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BUSINESS ENTITY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GOING CONCERN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CONSISTENCY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MATERIALITY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PRUDENCE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84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MATERIALITY</a:t>
            </a:r>
          </a:p>
          <a:p>
            <a:endParaRPr lang="en-GB" dirty="0" smtClean="0"/>
          </a:p>
          <a:p>
            <a:r>
              <a:rPr lang="en-GB" dirty="0" smtClean="0"/>
              <a:t>INFORMATION IS MATERIAL IF ITS OMISSION OR MISSTATEMENT COULD INFLUENCE THE ECONOMIC DECISIONS OF USERS TAKEN ON THE BASIS OF THE FINANCIAL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17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MATERIALITY</a:t>
            </a:r>
          </a:p>
          <a:p>
            <a:r>
              <a:rPr lang="en-GB" dirty="0" smtClean="0"/>
              <a:t>INFORMATION CONTAINED IN THE FS MUST THEREFORE BE COMPLETE IN ALL MATERIAL ASPECTS IN ORDER FOR THEM TO PRESENT A TRUE AND FAIR VIEW OF THE AFFAIRS OF THE ENTITY</a:t>
            </a:r>
          </a:p>
          <a:p>
            <a:r>
              <a:rPr lang="en-GB" dirty="0" smtClean="0"/>
              <a:t>MATERIALTY IS RELATIVE TO THE SIZE AND PARTICULAR CIRCUMSTANCES OF INDIVIDUAL COMPANIES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29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</a:t>
            </a:r>
            <a:r>
              <a:rPr lang="en-GB" b="1" u="sng" dirty="0" smtClean="0"/>
              <a:t>MATERIALITY</a:t>
            </a:r>
          </a:p>
          <a:p>
            <a:r>
              <a:rPr lang="en-GB" dirty="0" smtClean="0"/>
              <a:t>EXAMPLE</a:t>
            </a:r>
          </a:p>
          <a:p>
            <a:endParaRPr lang="en-GB" dirty="0" smtClean="0"/>
          </a:p>
          <a:p>
            <a:r>
              <a:rPr lang="en-GB" dirty="0" smtClean="0"/>
              <a:t>A DEFAULT BY A CUSTOMER WHO OWES ONLY RS 1000 TO A COMPANY HAVING NET ASSETS OF WORTH RS 10 MILLIONS IS IMMATERIAL TO THE FS OF THE COMPANY.</a:t>
            </a:r>
          </a:p>
          <a:p>
            <a:r>
              <a:rPr lang="en-GB" dirty="0" smtClean="0"/>
              <a:t>HOWEVER IF THE AMOUNT OF DEFAULT WAS 2 MILLION, THE INFORMATION WOULD HAVE BEEN MATERIAL TO THE FS, OMISSION OF WHICH COULD CAUSE USERS TO MAKE INCORRECT BUSINESS DECISIONS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359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</a:t>
            </a:r>
            <a:r>
              <a:rPr lang="en-GB" b="1" u="sng" dirty="0" smtClean="0"/>
              <a:t>PRUDENCE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MEANS THAT NORMALLY ACCOUNTANT WILL TAKE THE FIGURE WHICH WILL UNDERSTATE RATHER THAN OVERSTATE THE PROFITS</a:t>
            </a:r>
          </a:p>
          <a:p>
            <a:endParaRPr lang="en-GB" dirty="0" smtClean="0"/>
          </a:p>
          <a:p>
            <a:r>
              <a:rPr lang="en-GB" dirty="0" smtClean="0"/>
              <a:t>VERY OFTEN AN ACCOUNTANT HAS TO MAKE A CHOICE AS TO WHICH FIGURE HE WILL TAKE FOR A GIVEN ITEM.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552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</a:t>
            </a:r>
            <a:r>
              <a:rPr lang="en-GB" b="1" u="sng" dirty="0" smtClean="0"/>
              <a:t>PRUDENCE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THE PRUDENCE CONCEPT MEANS THAT NORMALLY HE WILL TAKE THE FIGURE WHICH WILL UNDERSTATE RATHER THAN OVERSTATE THE PROFIT.</a:t>
            </a:r>
          </a:p>
          <a:p>
            <a:r>
              <a:rPr lang="en-GB" dirty="0" smtClean="0"/>
              <a:t>ACCOUNT FOR ALL FUTURE LOSSES</a:t>
            </a:r>
          </a:p>
          <a:p>
            <a:pPr marL="0" indent="0">
              <a:buNone/>
            </a:pPr>
            <a:r>
              <a:rPr lang="en-GB" dirty="0" smtClean="0"/>
              <a:t>                                 AND</a:t>
            </a:r>
          </a:p>
          <a:p>
            <a:r>
              <a:rPr lang="en-GB" dirty="0" smtClean="0"/>
              <a:t>DO NOT ACCOUNT FUTURE GAINS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27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</a:t>
            </a:r>
            <a:r>
              <a:rPr lang="en-GB" b="1" u="sng" dirty="0" smtClean="0"/>
              <a:t>PRUDENCE</a:t>
            </a:r>
          </a:p>
          <a:p>
            <a:r>
              <a:rPr lang="en-GB" dirty="0" smtClean="0"/>
              <a:t>EXAMPLES</a:t>
            </a:r>
          </a:p>
          <a:p>
            <a:r>
              <a:rPr lang="en-GB" dirty="0" smtClean="0"/>
              <a:t>LAW CASE IN A COURT, LEGAL ADVISOR VIEW 60% CHANCES TO LOOSE – MAKE A PROVISION</a:t>
            </a:r>
          </a:p>
          <a:p>
            <a:endParaRPr lang="en-GB" dirty="0" smtClean="0"/>
          </a:p>
          <a:p>
            <a:r>
              <a:rPr lang="en-GB" dirty="0" smtClean="0"/>
              <a:t>BOOKING IN A HOTEL (WEEDING HALLS)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328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       </a:t>
            </a:r>
            <a:r>
              <a:rPr lang="en-GB" sz="4000" dirty="0" smtClean="0"/>
              <a:t>CATEGORIES OF ACCOUNTS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58926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</a:t>
            </a:r>
            <a:r>
              <a:rPr lang="en-GB" b="1" u="sng" dirty="0" smtClean="0"/>
              <a:t>CATEGORIES OF ACCOUNTS</a:t>
            </a:r>
          </a:p>
          <a:p>
            <a:r>
              <a:rPr lang="en-GB" dirty="0" smtClean="0"/>
              <a:t>IN FINANCIAL ACCOUNTING 5 CATEGORIES OF ACCOUNTS MAY BE IDENTIFIED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ASSET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LIABILITY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EQUITY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REVENUE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EXPENSE ACCOUNT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104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  </a:t>
            </a:r>
            <a:r>
              <a:rPr lang="en-GB" b="1" u="sng" dirty="0" smtClean="0"/>
              <a:t>ASSET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AN ASSET IS ANY RESOURCE THAT ALLOWS A FIRM TO CONDUCT ITS BUSINESS.</a:t>
            </a:r>
          </a:p>
          <a:p>
            <a:endParaRPr lang="en-GB" dirty="0" smtClean="0"/>
          </a:p>
          <a:p>
            <a:r>
              <a:rPr lang="en-GB" dirty="0" smtClean="0"/>
              <a:t>A TANGIBLE ASSET HAS A PHYSICAL EXISTENCE, AS IN THE CASH OR MACHINE</a:t>
            </a:r>
          </a:p>
          <a:p>
            <a:endParaRPr lang="en-GB" dirty="0" smtClean="0"/>
          </a:p>
          <a:p>
            <a:r>
              <a:rPr lang="en-GB" dirty="0" smtClean="0"/>
              <a:t>AN INTANGIBLE ASSET HAS NO PHYSICAL EXISTENCE. EXAMPLE: PATENTS ON PRODUCTS, COPYRIGHTS, GOODWILL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025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ASSET ACCOUNT</a:t>
            </a:r>
          </a:p>
          <a:p>
            <a:r>
              <a:rPr lang="en-GB" dirty="0" smtClean="0"/>
              <a:t>IN DEVELOPING FINANCIAL RECORDS, ASSETS ARE TYPICALLY DIVIDED INTO 3 AREAS;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CURRENT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FIXED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INTANGIBLE ASSETS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7905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b="1" u="sng" dirty="0" smtClean="0"/>
              <a:t>ASSETS ACCOUNT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1. CURRENT ASSETS:</a:t>
            </a:r>
            <a:endParaRPr lang="en-GB" dirty="0" smtClean="0"/>
          </a:p>
          <a:p>
            <a:r>
              <a:rPr lang="en-GB" dirty="0" smtClean="0"/>
              <a:t>ALL ASSETS THAT WILL BE CONVERTED INTO CASH WITHIN CURRENT ACCOUNTING PERIOD OR WITHIN THE NEXT YEAR AS A RESULT OF THE ORDINARY OPERATIONS OF THE BUSINESS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122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ASSET ACCOUNT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2. FIXED ASSETS:</a:t>
            </a:r>
          </a:p>
          <a:p>
            <a:r>
              <a:rPr lang="en-GB" dirty="0" smtClean="0"/>
              <a:t>RESOURCES THAT THE FIRM WILL USE TO GENERATE REVENUE. THESE ASSETS WILL NOT BE CONVERTED INTO CASH IN THE CURRENT ACCOUNTING PERIOD UNLESS THEY ARE DAMAGED, BECOME OBSOLETE.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955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ASSET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b="1" dirty="0" smtClean="0"/>
              <a:t>3. INTANGIBLE ASSET:</a:t>
            </a:r>
            <a:endParaRPr lang="en-GB" dirty="0" smtClean="0"/>
          </a:p>
          <a:p>
            <a:r>
              <a:rPr lang="en-GB" dirty="0" smtClean="0"/>
              <a:t>RESOURCES THAT DO NOT REPRESENT PHYSICAL PROPERTY OR SECURITIES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253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</a:t>
            </a:r>
            <a:r>
              <a:rPr lang="en-GB" b="1" u="sng" dirty="0" smtClean="0"/>
              <a:t>LIABILITY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 LIABILITY IS A DEBT OF THE BUSINESS. THESE ARE NORMALLY DIVIDED INTO 3 AREAS;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CURRENT LIABILITIES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LONG-TERM LIABILITIES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OBLIGATIONS UNDER CAPITAL LEASES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9942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</a:t>
            </a:r>
            <a:r>
              <a:rPr lang="en-GB" b="1" u="sng" dirty="0" smtClean="0"/>
              <a:t>LIABILITY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b="1" dirty="0" smtClean="0"/>
              <a:t>1. CURRENT LIABILITIES:</a:t>
            </a:r>
          </a:p>
          <a:p>
            <a:r>
              <a:rPr lang="en-GB" dirty="0" smtClean="0"/>
              <a:t>DEBTS OF THE FIRM THAT MUST BE PAID DURING THE CURRENT ACCOUNTING PERIOD, NORMALLY ONE YEAR</a:t>
            </a:r>
          </a:p>
          <a:p>
            <a:pPr marL="0" indent="0">
              <a:buNone/>
            </a:pPr>
            <a:r>
              <a:rPr lang="en-GB" b="1" dirty="0" smtClean="0"/>
              <a:t>2. LONG-TERM LIABILITIES:</a:t>
            </a:r>
          </a:p>
          <a:p>
            <a:r>
              <a:rPr lang="en-GB" dirty="0" smtClean="0"/>
              <a:t>DEBTS OF THE FIRM THAT WILL NOT BE PAID DURING THE NEXT YEAR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667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LIABILITY ACCOUNT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3. OBLIGATIONS UNDER CAPITAL LEASES: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dirty="0" smtClean="0"/>
              <a:t>ALSO CALLED FINANCIAL LEASES, A CAPITAL LEASE IS A LONG-TERM AGREEMENT TO RENT AN ASSET UNDER TERMS SUCH THAT THE AGREEMENT CANNOT BE CANCELED BY EITHER PARTY.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ECONOMIC CONSEQUENCE OF SUCH AN AGREEMENT IS THE SAME AS THOUGH THE COMPANY HAD BORROWED MONEY AND PURCHASED THE ASSETS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524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EQUITY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dirty="0" smtClean="0"/>
              <a:t>EQUITY IS A TERM USED TO REPRESENT THE OWNERSHIP RIGHTS IN A COMPANY.</a:t>
            </a:r>
          </a:p>
          <a:p>
            <a:pPr marL="0" indent="0">
              <a:buNone/>
            </a:pPr>
            <a:r>
              <a:rPr lang="en-GB" dirty="0" smtClean="0"/>
              <a:t>THER TERM CAPITAL IS USED TO REPRESENT OWNERSHIP RIGHTS IN A BANK.</a:t>
            </a:r>
          </a:p>
          <a:p>
            <a:pPr marL="0" indent="0">
              <a:buNone/>
            </a:pPr>
            <a:r>
              <a:rPr lang="en-GB" dirty="0" smtClean="0"/>
              <a:t>IN A CORPORATION, THREE MAJOR TYPES OF EQUITY ACCOUNTS MAY BE IDENTIFIED;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047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</a:t>
            </a:r>
            <a:r>
              <a:rPr lang="en-GB" b="1" u="sng" dirty="0" smtClean="0"/>
              <a:t>EQUITY ASSCOUNT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PREFERRED STOCK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COMMON STOCK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RETAINED EARNINGS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168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EQUITY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b="1" dirty="0" smtClean="0"/>
              <a:t>1. PREFERRED STOCK:</a:t>
            </a:r>
          </a:p>
          <a:p>
            <a:pPr marL="0" indent="0">
              <a:buNone/>
            </a:pPr>
            <a:r>
              <a:rPr lang="en-GB" dirty="0" smtClean="0"/>
              <a:t>An equity security that is given a preference over other stock of a corporation with respect to dividends and return of the stockholders investment if the firm is liquidated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635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     </a:t>
            </a:r>
            <a:r>
              <a:rPr lang="en-GB" b="1" u="sng" dirty="0" smtClean="0"/>
              <a:t>EQUITY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b="1" dirty="0" smtClean="0"/>
              <a:t>2. Common Stock:</a:t>
            </a:r>
          </a:p>
          <a:p>
            <a:r>
              <a:rPr lang="en-GB" dirty="0" smtClean="0"/>
              <a:t>A security representing the residual ownership of a corporation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779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      </a:t>
            </a:r>
            <a:r>
              <a:rPr lang="en-GB" b="1" u="sng" dirty="0" smtClean="0"/>
              <a:t>EQUITY ACCOUNT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3. Retained Earnings:</a:t>
            </a:r>
          </a:p>
          <a:p>
            <a:pPr marL="0" indent="0">
              <a:buNone/>
            </a:pPr>
            <a:r>
              <a:rPr lang="en-GB" dirty="0" smtClean="0"/>
              <a:t>The ownership rights that occur because the firm has retained income earned in prior periods and has reinvested such income.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776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</a:t>
            </a:r>
            <a:r>
              <a:rPr lang="en-GB" b="1" u="sng" dirty="0" smtClean="0"/>
              <a:t>REVENUE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 revenue is an inflow of assets, not limited to cash, in exchange for goods sold or services rendered.</a:t>
            </a:r>
          </a:p>
          <a:p>
            <a:r>
              <a:rPr lang="en-GB" dirty="0" smtClean="0"/>
              <a:t>The term sales is commonly used in place of the term revenues. Two types of revenue accounts are commonly found.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147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b="1" u="sng" dirty="0"/>
              <a:t>REVENUE </a:t>
            </a:r>
            <a:r>
              <a:rPr lang="en-GB" b="1" u="sng" dirty="0" smtClean="0"/>
              <a:t>ACCOUNT</a:t>
            </a:r>
          </a:p>
          <a:p>
            <a:pPr marL="0" indent="0">
              <a:buNone/>
            </a:pPr>
            <a:endParaRPr lang="en-GB" b="1" u="sng" dirty="0"/>
          </a:p>
          <a:p>
            <a:pPr marL="0" indent="0">
              <a:buNone/>
            </a:pPr>
            <a:r>
              <a:rPr lang="en-GB" dirty="0" smtClean="0"/>
              <a:t>1) Operating Revenues: Inflows from sales of goods or performance of services in the firm’s main operating areas.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2) Other income: Inflows from investments or others sources not considered part of the firm’s normal operations.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8355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u="sng" dirty="0" smtClean="0"/>
              <a:t>EXPENSE ACCOUNT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An expense is the consumption of any asset while conducting the business of the firm. </a:t>
            </a:r>
          </a:p>
          <a:p>
            <a:endParaRPr lang="en-GB" dirty="0" smtClean="0"/>
          </a:p>
          <a:p>
            <a:r>
              <a:rPr lang="en-GB" dirty="0" smtClean="0"/>
              <a:t>It may be represented by the payment of cash for materials, </a:t>
            </a:r>
            <a:r>
              <a:rPr lang="en-GB" dirty="0" err="1" smtClean="0"/>
              <a:t>labor</a:t>
            </a:r>
            <a:r>
              <a:rPr lang="en-GB" dirty="0" smtClean="0"/>
              <a:t> or other costs associated with goods sold or services rendered.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559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/>
              <a:t>EXPENSE </a:t>
            </a:r>
            <a:r>
              <a:rPr lang="en-GB" b="1" u="sng" dirty="0" smtClean="0"/>
              <a:t>ACCOUNT</a:t>
            </a:r>
          </a:p>
          <a:p>
            <a:pPr marL="0" indent="0">
              <a:buNone/>
            </a:pPr>
            <a:r>
              <a:rPr lang="en-GB" dirty="0" smtClean="0"/>
              <a:t>Four types of expense accounts are commonly identified:</a:t>
            </a:r>
          </a:p>
          <a:p>
            <a:pPr marL="514350" indent="-514350">
              <a:buAutoNum type="arabicParenR"/>
            </a:pPr>
            <a:r>
              <a:rPr lang="en-GB" dirty="0" smtClean="0"/>
              <a:t>Cash Expenses: Cost must be paid in cash shortly after they are incurred</a:t>
            </a:r>
          </a:p>
          <a:p>
            <a:pPr marL="514350" indent="-514350">
              <a:buAutoNum type="arabicParenR"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2) Noncash Expenses: Costs that reflect the decline in the value of assets that are consumed during the course of business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082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    </a:t>
            </a:r>
            <a:r>
              <a:rPr lang="en-GB" b="1" u="sng" dirty="0" smtClean="0"/>
              <a:t>EXPENSE ACCOUNT</a:t>
            </a:r>
          </a:p>
          <a:p>
            <a:pPr marL="0" indent="0">
              <a:buNone/>
            </a:pPr>
            <a:r>
              <a:rPr lang="en-GB" dirty="0" smtClean="0"/>
              <a:t>3) Interest Charges: When the firm borrows money, it must pay interest on the debt. The interest payments are an expense of the business.</a:t>
            </a:r>
          </a:p>
          <a:p>
            <a:pPr marL="0" indent="0">
              <a:buNone/>
            </a:pPr>
            <a:r>
              <a:rPr lang="en-GB" dirty="0" smtClean="0"/>
              <a:t>4) Taxes other than income taxes: A cash expense when firms must pay state, local, real estate, sales and other taxes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5320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</a:t>
            </a:r>
            <a:r>
              <a:rPr lang="en-GB" b="1" u="sng" dirty="0" smtClean="0"/>
              <a:t>CATEGORIES </a:t>
            </a:r>
            <a:r>
              <a:rPr lang="en-GB" b="1" u="sng" dirty="0"/>
              <a:t>OF ACCOUNTS</a:t>
            </a:r>
          </a:p>
          <a:p>
            <a:r>
              <a:rPr lang="en-GB" dirty="0"/>
              <a:t>IN FINANCIAL ACCOUNTING 5 CATEGORIES OF ACCOUNTS MAY BE IDENTIFIED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ASSET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LIABILITY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EQUITY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REVENUE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EXPENSE ACCOUNT</a:t>
            </a:r>
          </a:p>
        </p:txBody>
      </p:sp>
    </p:spTree>
    <p:extLst>
      <p:ext uri="{BB962C8B-B14F-4D97-AF65-F5344CB8AC3E}">
        <p14:creationId xmlns:p14="http://schemas.microsoft.com/office/powerpoint/2010/main" val="3539249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1104</Words>
  <Application>Microsoft Office PowerPoint</Application>
  <PresentationFormat>On-screen Show (4:3)</PresentationFormat>
  <Paragraphs>167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RECAP LECTURE 9</vt:lpstr>
      <vt:lpstr>RECAP LECTURE 9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RECAPE LECTURE 8</dc:title>
  <dc:creator>MyUserName</dc:creator>
  <cp:lastModifiedBy>MyUserName</cp:lastModifiedBy>
  <cp:revision>15</cp:revision>
  <dcterms:created xsi:type="dcterms:W3CDTF">2013-05-09T06:38:14Z</dcterms:created>
  <dcterms:modified xsi:type="dcterms:W3CDTF">2013-05-13T08:04:43Z</dcterms:modified>
</cp:coreProperties>
</file>