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78" r:id="rId9"/>
    <p:sldId id="263" r:id="rId10"/>
    <p:sldId id="279" r:id="rId11"/>
    <p:sldId id="283" r:id="rId12"/>
    <p:sldId id="285" r:id="rId13"/>
    <p:sldId id="286" r:id="rId14"/>
    <p:sldId id="265" r:id="rId15"/>
    <p:sldId id="266" r:id="rId16"/>
    <p:sldId id="270" r:id="rId17"/>
    <p:sldId id="267" r:id="rId18"/>
    <p:sldId id="268" r:id="rId19"/>
    <p:sldId id="280" r:id="rId20"/>
    <p:sldId id="271" r:id="rId21"/>
    <p:sldId id="281" r:id="rId22"/>
    <p:sldId id="272" r:id="rId23"/>
    <p:sldId id="273" r:id="rId24"/>
    <p:sldId id="274" r:id="rId25"/>
    <p:sldId id="284" r:id="rId26"/>
    <p:sldId id="282" r:id="rId27"/>
    <p:sldId id="275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5884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7029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124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47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9634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4761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0454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21431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2075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0469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0207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30AF-B79E-4836-AAA0-62AE138901B8}" type="datetimeFigureOut">
              <a:rPr lang="en-GB" smtClean="0"/>
              <a:pPr/>
              <a:t>23/04/2013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AAD7-6C24-482C-9BDD-7909853A553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356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KAMAL MUSTAFA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ACCA (UK) MSC (UK) MBA (UK)    DMS (UK) DEM (UK)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1040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FINANCIAL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                      </a:t>
            </a:r>
            <a:r>
              <a:rPr lang="en-GB" b="1" u="sng" dirty="0" smtClean="0"/>
              <a:t>COURSE </a:t>
            </a:r>
            <a:r>
              <a:rPr lang="en-GB" b="1" u="sng" dirty="0"/>
              <a:t>CONTENTS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</a:t>
            </a:r>
            <a:r>
              <a:rPr lang="en-GB" dirty="0" smtClean="0"/>
              <a:t>FOUNDATIONS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FIRM AND ITS </a:t>
            </a:r>
            <a:r>
              <a:rPr lang="en-GB" dirty="0" smtClean="0"/>
              <a:t>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WORKING CAPITAL </a:t>
            </a:r>
            <a:r>
              <a:rPr lang="en-GB" dirty="0" smtClean="0"/>
              <a:t>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INVESTMENT </a:t>
            </a:r>
            <a:r>
              <a:rPr lang="en-GB" dirty="0" smtClean="0"/>
              <a:t>POLICY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FINANCING </a:t>
            </a:r>
            <a:r>
              <a:rPr lang="en-GB" dirty="0" smtClean="0"/>
              <a:t>DECISIONS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DIVIDEND POLICIES AND DECISIONS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999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FINANCIAL DECISION MAKING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</a:t>
            </a:r>
            <a:r>
              <a:rPr lang="en-GB" b="1" u="sng" dirty="0" smtClean="0"/>
              <a:t>COURSE CONTENTS</a:t>
            </a:r>
          </a:p>
          <a:p>
            <a:pPr marL="514350" indent="-514350">
              <a:buAutoNum type="arabicPeriod"/>
            </a:pPr>
            <a:r>
              <a:rPr lang="en-GB" dirty="0" smtClean="0"/>
              <a:t>THE FOUNDATIONS</a:t>
            </a:r>
          </a:p>
          <a:p>
            <a:pPr marL="514350" indent="-514350">
              <a:buAutoNum type="arabicPeriod"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OVERVIEW OF FINANCIAL MANAGEMENT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ECONOMIC ENVIRONMENT FOR BUSINESS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FINANCIAL SECURITIES AN MARKETS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A REVIEW OF FINANCIAL ACCOUNTING</a:t>
            </a:r>
          </a:p>
          <a:p>
            <a:pPr>
              <a:buFont typeface="Wingdings" pitchFamily="2" charset="2"/>
              <a:buChar char="§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7791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FINANCIAL DECISION MAKING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                   </a:t>
            </a:r>
            <a:r>
              <a:rPr lang="en-GB" b="1" u="sng" dirty="0" smtClean="0"/>
              <a:t>COURSE CONTENTS</a:t>
            </a:r>
            <a:endParaRPr lang="en-GB" b="1" u="sng" dirty="0"/>
          </a:p>
          <a:p>
            <a:pPr marL="0" indent="0">
              <a:buNone/>
            </a:pPr>
            <a:r>
              <a:rPr lang="en-GB" dirty="0" smtClean="0"/>
              <a:t>2. THE FIRM AND ITS OPERATIONS</a:t>
            </a:r>
          </a:p>
          <a:p>
            <a:pPr marL="0" indent="0">
              <a:buNone/>
            </a:pPr>
            <a:endParaRPr lang="en-GB" dirty="0" smtClean="0"/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FINANCIAL STATEMENTS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FINANCIAL ANALYSIS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PROFIT PLANNING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 smtClean="0"/>
              <a:t>LEVERAGE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399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DECISION MAKING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</a:t>
            </a:r>
            <a:r>
              <a:rPr lang="en-GB" b="1" u="sng" dirty="0" smtClean="0"/>
              <a:t>COURSE CONTENTS</a:t>
            </a:r>
            <a:endParaRPr lang="en-GB" b="1" u="sng" dirty="0"/>
          </a:p>
          <a:p>
            <a:pPr marL="0" indent="0">
              <a:buNone/>
            </a:pPr>
            <a:r>
              <a:rPr lang="en-GB" dirty="0" smtClean="0"/>
              <a:t>3. WORKING CAPITAL MANAGEMENT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INTRODUCTION OF WORKING CAPITAL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CASH MANAGEMENT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MANAGEMENT OF RECEIVABLES (DEBTORS)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MANAGEMENT OF STOCK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1706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FINANCIAL DECISION MAKING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  COURSE CONTENTS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4. INVESTMENT POLICY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CAPITAL BUDGETING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RISK AND REQUIRED RETURN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VALUATION OF THE FIRM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MERGERS AND ACQUISTIONS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7001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FINANCIAL DECISION MAKING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                        COURSE CONTENTS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5. FINANCING DECISIONS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SOURCE OF SHORT AND INTERMEDIATE-TERM FINANCING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LONG TERM FINANCING DECISIONS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LEASE-BUY DECISIONS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636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FINANCIAL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COURSE CONTENTS</a:t>
            </a:r>
          </a:p>
          <a:p>
            <a:pPr marL="0" indent="0">
              <a:buNone/>
            </a:pPr>
            <a:r>
              <a:rPr lang="en-GB" dirty="0" smtClean="0"/>
              <a:t>6. DIVIDEND </a:t>
            </a:r>
            <a:r>
              <a:rPr lang="en-GB" dirty="0"/>
              <a:t>DECISIONS</a:t>
            </a:r>
          </a:p>
          <a:p>
            <a:pPr marL="0" indent="0">
              <a:buNone/>
            </a:pPr>
            <a:endParaRPr lang="en-GB" b="1" dirty="0"/>
          </a:p>
          <a:p>
            <a:pPr>
              <a:buFont typeface="Wingdings" pitchFamily="2" charset="2"/>
              <a:buChar char="§"/>
            </a:pPr>
            <a:r>
              <a:rPr lang="en-GB" dirty="0"/>
              <a:t>DIVIDEND POLICIES AND DECISIONS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3523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                           DIAGRAM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589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 </a:t>
            </a:r>
            <a:r>
              <a:rPr lang="en-GB" b="1" dirty="0" smtClean="0"/>
              <a:t>OVERVIEW OF FINANCIAL MANAGEMENT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EXAMPLE:</a:t>
            </a:r>
          </a:p>
          <a:p>
            <a:pPr marL="0" indent="0" algn="just">
              <a:buNone/>
            </a:pPr>
            <a:r>
              <a:rPr lang="en-GB" dirty="0"/>
              <a:t>AT THE END OF 2012 BRITISH AIRWAYS MADE AN ANNOUNCEMENT, AS PART OF A STOCK MARKET BRIEFING, THAT THEIR QUARTER 4 PROFITS HAD RISEN BY 30%. </a:t>
            </a:r>
            <a:r>
              <a:rPr lang="en-GB" dirty="0" smtClean="0"/>
              <a:t> IMMEDIATELY </a:t>
            </a:r>
            <a:r>
              <a:rPr lang="en-GB" dirty="0"/>
              <a:t>AFTER THE ANNOUNCEMENT </a:t>
            </a:r>
            <a:r>
              <a:rPr lang="en-GB" dirty="0" smtClean="0"/>
              <a:t> THE </a:t>
            </a:r>
            <a:r>
              <a:rPr lang="en-GB" dirty="0"/>
              <a:t>SHARE PRICE FELL</a:t>
            </a:r>
          </a:p>
          <a:p>
            <a:pPr marL="0" indent="0">
              <a:buNone/>
            </a:pPr>
            <a:r>
              <a:rPr lang="en-GB" dirty="0"/>
              <a:t>REQUIRED:</a:t>
            </a:r>
          </a:p>
          <a:p>
            <a:r>
              <a:rPr lang="en-GB" dirty="0"/>
              <a:t>A) DISCUSS WHY SHAREHOLDERS MIGHT BE DISSATISFIED, DESPITE HIGHER PROFITS?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6186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   ANSWER</a:t>
            </a:r>
          </a:p>
          <a:p>
            <a:pPr marL="0" indent="0">
              <a:buNone/>
            </a:pPr>
            <a:r>
              <a:rPr lang="en-GB" b="1" dirty="0" smtClean="0"/>
              <a:t>PROFITS</a:t>
            </a:r>
            <a:r>
              <a:rPr lang="en-GB" dirty="0" smtClean="0"/>
              <a:t> ARE HISTORIC, SHAREHOLDERS CARE ABOUT THE FUTURE – PERHAPS THEY CONCERNED WHERE BA WERE PLANNING TO INVEST? </a:t>
            </a:r>
          </a:p>
          <a:p>
            <a:pPr marL="0" indent="0">
              <a:buNone/>
            </a:pPr>
            <a:r>
              <a:rPr lang="en-GB" dirty="0" smtClean="0"/>
              <a:t>THEREFORE </a:t>
            </a:r>
            <a:r>
              <a:rPr lang="en-GB" b="1" dirty="0" smtClean="0"/>
              <a:t>INVESTMENT DECISIONS </a:t>
            </a:r>
            <a:r>
              <a:rPr lang="en-GB" dirty="0" smtClean="0"/>
              <a:t>ARE VERY IMPORTANT TO INVESTORS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7651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ANSWER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INVESTMENT DECISIONS REQUIRE NEW FINANCE, SHAREHOLDERS CARE ABOUT </a:t>
            </a:r>
            <a:r>
              <a:rPr lang="en-GB" b="1" dirty="0" smtClean="0"/>
              <a:t>DEBT</a:t>
            </a:r>
            <a:r>
              <a:rPr lang="en-GB" dirty="0" smtClean="0"/>
              <a:t> </a:t>
            </a:r>
            <a:r>
              <a:rPr lang="en-GB" b="1" dirty="0" smtClean="0"/>
              <a:t>LEVELS</a:t>
            </a:r>
          </a:p>
          <a:p>
            <a:r>
              <a:rPr lang="en-GB" dirty="0" smtClean="0"/>
              <a:t>PERHAPS THEY CONCERNED INVESTMENT INFORMATION THEREFORE </a:t>
            </a:r>
            <a:r>
              <a:rPr lang="en-GB" b="1" dirty="0" smtClean="0"/>
              <a:t>FINANCING DECISIONS</a:t>
            </a:r>
            <a:r>
              <a:rPr lang="en-GB" dirty="0" smtClean="0"/>
              <a:t> ARE VERY IMPORTANT TO INVESTORS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9271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ANSWER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PROFITS ARE NOT CASH FLOWS, SHAREHOLDERS OFTEN WANT TO SEE RETURNS THEY WILL BE GETTING AS DIVIDENDS.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THEREFORE </a:t>
            </a:r>
            <a:r>
              <a:rPr lang="en-GB" b="1" dirty="0" smtClean="0"/>
              <a:t>DIVIDEND DECISIONS </a:t>
            </a:r>
            <a:r>
              <a:rPr lang="en-GB" dirty="0" smtClean="0"/>
              <a:t>ARE VERY IMPORTANT TO INVESTORS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7961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ENCOURAGING SHAREHOLDER WEALTH MAXIMISATION</a:t>
            </a:r>
          </a:p>
          <a:p>
            <a:endParaRPr lang="en-GB" dirty="0"/>
          </a:p>
          <a:p>
            <a:r>
              <a:rPr lang="en-GB" dirty="0" smtClean="0"/>
              <a:t>PROBLEMS?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689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</a:t>
            </a:r>
            <a:r>
              <a:rPr lang="en-GB" b="1" u="sng" dirty="0" smtClean="0"/>
              <a:t>AGENCY THEORY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 </a:t>
            </a:r>
            <a:r>
              <a:rPr lang="en-GB" dirty="0" smtClean="0"/>
              <a:t>THE DANGER THAT MANAGERS MAY NOT ACT IN THE BEST INTEREST OF SHAREHOLDERS IS REFERRED TO AS THE AGENCY PROBLEM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6090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</a:t>
            </a:r>
            <a:r>
              <a:rPr lang="en-GB" b="1" u="sng" dirty="0" smtClean="0"/>
              <a:t>AGENCY </a:t>
            </a:r>
            <a:r>
              <a:rPr lang="en-GB" b="1" u="sng" dirty="0"/>
              <a:t>THEORY</a:t>
            </a:r>
            <a:endParaRPr lang="en-GB" b="1" u="sng" dirty="0" smtClean="0"/>
          </a:p>
          <a:p>
            <a:endParaRPr lang="en-GB" dirty="0"/>
          </a:p>
          <a:p>
            <a:r>
              <a:rPr lang="en-GB" dirty="0" smtClean="0"/>
              <a:t>Q: WHY DO MANAGERS AND OTHERS AGENTS OF THE SHAREHOLDERS, SUCH AS EMPLOYEES SOMETIMES HAVE DIFFERENT OBJECTIVES?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6532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UNLESS THEY ARE ALSO OWNERS OF THE BUSINESS, MANAGER MAY PREFER TO :</a:t>
            </a:r>
          </a:p>
          <a:p>
            <a:pPr marL="0" indent="0">
              <a:buNone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MAXIMISE SHORT-TERM PROFITS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MINIMISE DIVIDENDS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REDUCE RISK BY DIVERSIFYING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BOOST THEIR OWN PAY &amp; PERKS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AVOID DEBT FINANCE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428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en-GB" dirty="0" smtClean="0"/>
          </a:p>
          <a:p>
            <a:pPr algn="just"/>
            <a:r>
              <a:rPr lang="en-GB" dirty="0" smtClean="0"/>
              <a:t>THE DANGER THAT MANAGERS MAY NOT ACT IN THE BEST INTEREST OF SHAREHOLDERS IS REFERRED TO AS THE AGENCY PROBLEM</a:t>
            </a:r>
          </a:p>
          <a:p>
            <a:pPr algn="just"/>
            <a:endParaRPr lang="en-GB" dirty="0"/>
          </a:p>
          <a:p>
            <a:pPr algn="just"/>
            <a:r>
              <a:rPr lang="en-GB" dirty="0" smtClean="0"/>
              <a:t>IT CAN BE DEALT BY MONITORING THE ACTIONS OF MANAGEMENT PERFORMANCE OR BY THE USE OF INCENTIVE SCHEMES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3443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TO DEAL WITH AGENCY PROBLEM?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840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                 </a:t>
            </a:r>
            <a:r>
              <a:rPr lang="en-GB" b="1" u="sng" dirty="0" smtClean="0"/>
              <a:t>CORPORATE GOVERNANCE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       WHAT IS CORPORATE GOVERNANCE?</a:t>
            </a:r>
          </a:p>
        </p:txBody>
      </p:sp>
    </p:spTree>
    <p:extLst>
      <p:ext uri="{BB962C8B-B14F-4D97-AF65-F5344CB8AC3E}">
        <p14:creationId xmlns:p14="http://schemas.microsoft.com/office/powerpoint/2010/main" xmlns="" val="12153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IN </a:t>
            </a:r>
            <a:r>
              <a:rPr lang="en-GB" dirty="0"/>
              <a:t>THE UK CORPORATE GOVERNANCE REGULATIONS HAVE BEEN DESIGNED TO MONITOR THE ACTIONS OF MANAGEMENT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801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</a:t>
            </a:r>
          </a:p>
          <a:p>
            <a:pPr marL="0" indent="0">
              <a:buNone/>
            </a:pPr>
            <a:r>
              <a:rPr lang="en-GB" b="1" u="sng" dirty="0" smtClean="0"/>
              <a:t>HERE SOME OF THE MAIN REQUIRMENTS: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BOARD OF DIRECTORS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KEY COMMITTEES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8833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</a:t>
            </a:r>
            <a:r>
              <a:rPr lang="en-GB" b="1" u="sng" dirty="0" smtClean="0"/>
              <a:t>BOARD OF DIRECTORS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SEPARATE MD &amp; CHAIRMAN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MINIMUM 50% NON-EXECUTIVE DIRECTORS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CHAIRMAN INDEPENDENT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MAX 1 YEAR NOTICE PERIOD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NEDS SHOULD BE INDEPENDENT (3 YEARS CONTRACT, NO SHARE OPTION)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1045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                  </a:t>
            </a:r>
            <a:r>
              <a:rPr lang="en-GB" sz="4600" dirty="0" smtClean="0"/>
              <a:t> </a:t>
            </a:r>
            <a:r>
              <a:rPr lang="en-GB" sz="4600" b="1" u="sng" dirty="0" smtClean="0"/>
              <a:t>KEY COMMITTEES</a:t>
            </a:r>
            <a:endParaRPr lang="en-GB" dirty="0" smtClean="0"/>
          </a:p>
          <a:p>
            <a:pPr marL="742950" indent="-742950">
              <a:buAutoNum type="arabicPeriod"/>
            </a:pPr>
            <a:r>
              <a:rPr lang="en-GB" sz="3800" dirty="0" smtClean="0"/>
              <a:t>REMUNERATION COMMITTEE</a:t>
            </a:r>
          </a:p>
          <a:p>
            <a:pPr marL="742950" indent="-742950">
              <a:buAutoNum type="arabicPeriod"/>
            </a:pPr>
            <a:endParaRPr lang="en-GB" sz="3800" dirty="0" smtClean="0"/>
          </a:p>
          <a:p>
            <a:pPr>
              <a:buFont typeface="Wingdings" pitchFamily="2" charset="2"/>
              <a:buChar char="§"/>
            </a:pPr>
            <a:r>
              <a:rPr lang="en-GB" sz="3800" dirty="0" smtClean="0"/>
              <a:t>    PAY &amp; INCENTIVES OF EXECUTIVE   </a:t>
            </a:r>
          </a:p>
          <a:p>
            <a:pPr marL="0" indent="0">
              <a:buNone/>
            </a:pPr>
            <a:r>
              <a:rPr lang="en-GB" sz="3800" dirty="0"/>
              <a:t> </a:t>
            </a:r>
            <a:r>
              <a:rPr lang="en-GB" sz="3800" dirty="0" smtClean="0"/>
              <a:t>      DIRECTORS</a:t>
            </a:r>
          </a:p>
          <a:p>
            <a:pPr>
              <a:buFont typeface="Wingdings" pitchFamily="2" charset="2"/>
              <a:buChar char="§"/>
            </a:pPr>
            <a:r>
              <a:rPr lang="en-GB" sz="3800" dirty="0" smtClean="0"/>
              <a:t>    NEDs ONLY</a:t>
            </a:r>
          </a:p>
          <a:p>
            <a:pPr marL="0" indent="0">
              <a:buNone/>
            </a:pPr>
            <a:endParaRPr lang="en-GB" sz="3800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9933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/>
              <a:t>                      </a:t>
            </a:r>
            <a:r>
              <a:rPr lang="en-GB" sz="4000" b="1" u="sng" dirty="0" smtClean="0"/>
              <a:t>KEY </a:t>
            </a:r>
            <a:r>
              <a:rPr lang="en-GB" sz="4000" b="1" u="sng" dirty="0"/>
              <a:t>COMMITTEES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2. AUDIT COMMITTEE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itchFamily="2" charset="2"/>
              <a:buChar char="§"/>
            </a:pPr>
            <a:r>
              <a:rPr lang="en-GB" dirty="0"/>
              <a:t>    RISK </a:t>
            </a:r>
            <a:r>
              <a:rPr lang="en-GB" dirty="0" smtClean="0"/>
              <a:t>MANAGEMENT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>
              <a:buFont typeface="Wingdings" pitchFamily="2" charset="2"/>
              <a:buChar char="§"/>
            </a:pPr>
            <a:r>
              <a:rPr lang="en-GB" dirty="0"/>
              <a:t>    NEDs ONLY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803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                         KEY </a:t>
            </a:r>
            <a:r>
              <a:rPr lang="en-GB" b="1" dirty="0"/>
              <a:t>COMMITTEES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         </a:t>
            </a:r>
          </a:p>
          <a:p>
            <a:pPr marL="0" indent="0">
              <a:buNone/>
            </a:pPr>
            <a:r>
              <a:rPr lang="en-GB" dirty="0" smtClean="0"/>
              <a:t>3. NOMINATION COMMITTEE</a:t>
            </a:r>
          </a:p>
          <a:p>
            <a:pPr marL="0" indent="0">
              <a:buNone/>
            </a:pPr>
            <a:endParaRPr lang="en-GB" b="1" u="sng" dirty="0"/>
          </a:p>
          <a:p>
            <a:pPr>
              <a:buFont typeface="Wingdings" pitchFamily="2" charset="2"/>
              <a:buChar char="§"/>
            </a:pPr>
            <a:r>
              <a:rPr lang="en-GB" dirty="0"/>
              <a:t>CHOICE OF NEW </a:t>
            </a:r>
            <a:r>
              <a:rPr lang="en-GB" dirty="0" smtClean="0"/>
              <a:t>DIRECTORS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/>
              <a:t>NEDs ONLY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7918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OVERVIEW OF FINANCIAL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</a:t>
            </a:r>
            <a:r>
              <a:rPr lang="en-GB" b="1" u="sng" dirty="0" smtClean="0"/>
              <a:t>INCENTIVE SCHEMES – TWO MAIN TYPES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1. PERFORMANCE RELATED PAY :</a:t>
            </a:r>
          </a:p>
          <a:p>
            <a:r>
              <a:rPr lang="en-GB" dirty="0" smtClean="0"/>
              <a:t>EITHER AGAINST PROFIT OR A STRATEGIC PERFORMANCE MEASURE</a:t>
            </a:r>
          </a:p>
          <a:p>
            <a:pPr marL="0" indent="0">
              <a:buNone/>
            </a:pPr>
            <a:r>
              <a:rPr lang="en-GB" dirty="0" smtClean="0"/>
              <a:t>2. SHARE OPTIONS:</a:t>
            </a:r>
          </a:p>
          <a:p>
            <a:r>
              <a:rPr lang="en-GB" dirty="0" smtClean="0"/>
              <a:t>OPTIONS TO BUY SHARES IN SAY 3 YEARS TIME AT TODAY’S SHARE PRICE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2488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u="sng" dirty="0"/>
              <a:t>SUMMARY OF TODAY CLASS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</a:t>
            </a:r>
            <a:endParaRPr lang="en-GB" dirty="0"/>
          </a:p>
          <a:p>
            <a:r>
              <a:rPr lang="en-GB" sz="3800" dirty="0" smtClean="0"/>
              <a:t>MAXIMISATION OF SH WEALTH</a:t>
            </a:r>
          </a:p>
          <a:p>
            <a:endParaRPr lang="en-GB" sz="3800" dirty="0" smtClean="0"/>
          </a:p>
          <a:p>
            <a:r>
              <a:rPr lang="en-GB" sz="3800" dirty="0" smtClean="0"/>
              <a:t>ENCOURAGED BY CORPORATE GOVERNANCE</a:t>
            </a:r>
          </a:p>
          <a:p>
            <a:endParaRPr lang="en-GB" sz="3800" dirty="0" smtClean="0"/>
          </a:p>
          <a:p>
            <a:r>
              <a:rPr lang="en-GB" sz="3800" dirty="0" smtClean="0"/>
              <a:t>COMMITTEES</a:t>
            </a:r>
          </a:p>
          <a:p>
            <a:endParaRPr lang="en-GB" sz="3800" dirty="0" smtClean="0"/>
          </a:p>
          <a:p>
            <a:r>
              <a:rPr lang="en-GB" sz="3800" dirty="0" smtClean="0"/>
              <a:t>MAIN DECISIONS</a:t>
            </a:r>
          </a:p>
          <a:p>
            <a:endParaRPr lang="en-GB" sz="3800" dirty="0" smtClean="0"/>
          </a:p>
          <a:p>
            <a:r>
              <a:rPr lang="en-GB" sz="3800" dirty="0" smtClean="0"/>
              <a:t>INVESTMENT, FINANCING &amp; DIVIDEND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7278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700</Words>
  <Application>Microsoft Office PowerPoint</Application>
  <PresentationFormat>On-screen Show (4:3)</PresentationFormat>
  <Paragraphs>187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KAMAL MUSTAFA</vt:lpstr>
      <vt:lpstr>FINANCIAL DECISION MAKING</vt:lpstr>
      <vt:lpstr>FINANCIAL DECISION MAKING</vt:lpstr>
      <vt:lpstr>FINANCIAL DECISION MAKING</vt:lpstr>
      <vt:lpstr>FINANCIAL DECISION MAKING</vt:lpstr>
      <vt:lpstr>FINANCIAL DECISION MAKING</vt:lpstr>
      <vt:lpstr>FINANCIAL DECISION MAKING</vt:lpstr>
      <vt:lpstr>FINANCIAL DECISION MAKING</vt:lpstr>
      <vt:lpstr>OVERVIEW OF FINANCIAL MANAGEMENT</vt:lpstr>
      <vt:lpstr> 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OVERVIEW OF FINANCIAL MANAGEMENT</vt:lpstr>
      <vt:lpstr>SUMMARY OF TODAY CLASS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KAMAL MUSTAFA</dc:title>
  <dc:creator>MyUserName</dc:creator>
  <cp:lastModifiedBy>NTS</cp:lastModifiedBy>
  <cp:revision>25</cp:revision>
  <dcterms:created xsi:type="dcterms:W3CDTF">2013-04-22T11:28:50Z</dcterms:created>
  <dcterms:modified xsi:type="dcterms:W3CDTF">2013-04-23T11:33:35Z</dcterms:modified>
</cp:coreProperties>
</file>