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8" r:id="rId21"/>
    <p:sldId id="276" r:id="rId22"/>
    <p:sldId id="272"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1804336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2433384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1901886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3564721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64227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3747528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4274594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2826265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3040552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2159994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02D6F4-7D61-4EA3-9180-363FBFB2D0A2}" type="datetimeFigureOut">
              <a:rPr lang="en-US" smtClean="0"/>
              <a:pPr/>
              <a:t>1/6/2013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3321993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02D6F4-7D61-4EA3-9180-363FBFB2D0A2}" type="datetimeFigureOut">
              <a:rPr lang="en-US" smtClean="0"/>
              <a:pPr/>
              <a:t>1/6/2013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BA7BA-7F24-485F-A072-7D8A93FDD123}" type="slidenum">
              <a:rPr lang="en-US" smtClean="0"/>
              <a:pPr/>
              <a:t>‹#›</a:t>
            </a:fld>
            <a:endParaRPr lang="en-US" dirty="0"/>
          </a:p>
        </p:txBody>
      </p:sp>
    </p:spTree>
    <p:extLst>
      <p:ext uri="{BB962C8B-B14F-4D97-AF65-F5344CB8AC3E}">
        <p14:creationId xmlns:p14="http://schemas.microsoft.com/office/powerpoint/2010/main" xmlns="" val="2688148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30</a:t>
            </a:r>
            <a:br>
              <a:rPr lang="en-US" dirty="0" smtClean="0"/>
            </a:br>
            <a:r>
              <a:rPr lang="en-US" dirty="0" smtClean="0"/>
              <a:t>sampling and field work</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Munir</a:t>
            </a:r>
            <a:endParaRPr lang="en-US" dirty="0"/>
          </a:p>
        </p:txBody>
      </p:sp>
    </p:spTree>
    <p:extLst>
      <p:ext uri="{BB962C8B-B14F-4D97-AF65-F5344CB8AC3E}">
        <p14:creationId xmlns:p14="http://schemas.microsoft.com/office/powerpoint/2010/main" xmlns="" val="2392291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Sampling design and sampling procedures</a:t>
            </a:r>
          </a:p>
          <a:p>
            <a:r>
              <a:rPr lang="en-US" dirty="0" smtClean="0"/>
              <a:t>Sampling terminology</a:t>
            </a:r>
          </a:p>
          <a:p>
            <a:r>
              <a:rPr lang="en-US" dirty="0" smtClean="0"/>
              <a:t>What is sample?</a:t>
            </a:r>
          </a:p>
          <a:p>
            <a:r>
              <a:rPr lang="en-US" dirty="0" smtClean="0"/>
              <a:t>Practical sampling concepts</a:t>
            </a:r>
          </a:p>
          <a:p>
            <a:r>
              <a:rPr lang="en-US" dirty="0" smtClean="0"/>
              <a:t>Random sampling and non sampling error</a:t>
            </a:r>
          </a:p>
          <a:p>
            <a:r>
              <a:rPr lang="en-US" dirty="0" smtClean="0"/>
              <a:t>What should be appropriate sampling design? </a:t>
            </a:r>
            <a:endParaRPr lang="en-US" dirty="0"/>
          </a:p>
        </p:txBody>
      </p:sp>
    </p:spTree>
    <p:extLst>
      <p:ext uri="{BB962C8B-B14F-4D97-AF65-F5344CB8AC3E}">
        <p14:creationId xmlns:p14="http://schemas.microsoft.com/office/powerpoint/2010/main" xmlns="" val="1394873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process of using a small number of items or parts of large population to make conclusions about the whole population</a:t>
            </a:r>
          </a:p>
          <a:p>
            <a:pPr marL="0" indent="0">
              <a:buNone/>
            </a:pPr>
            <a:r>
              <a:rPr lang="en-US" dirty="0" smtClean="0"/>
              <a:t>Although sampling has a common place in daily activities, but most of these familiar concepts are not scientific in nature. The understanding of the concept might be intuitive, but actually it has a complex procedure and central importance in business research and data collection, which requires in depth examination</a:t>
            </a:r>
            <a:endParaRPr lang="en-US" dirty="0"/>
          </a:p>
        </p:txBody>
      </p:sp>
    </p:spTree>
    <p:extLst>
      <p:ext uri="{BB962C8B-B14F-4D97-AF65-F5344CB8AC3E}">
        <p14:creationId xmlns:p14="http://schemas.microsoft.com/office/powerpoint/2010/main" xmlns="" val="148342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Terminology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Sample:</a:t>
            </a:r>
          </a:p>
          <a:p>
            <a:pPr marL="0" indent="0">
              <a:buNone/>
            </a:pPr>
            <a:r>
              <a:rPr lang="en-US" dirty="0" smtClean="0"/>
              <a:t>The process of sampling involves any procedure using a small number of items or parts of the whole population to make conclusions regarding the whole population. A sample is a subset or some part of a larger population.</a:t>
            </a:r>
          </a:p>
          <a:p>
            <a:r>
              <a:rPr lang="en-US" dirty="0" smtClean="0"/>
              <a:t>Population:</a:t>
            </a:r>
          </a:p>
          <a:p>
            <a:pPr marL="0" indent="0">
              <a:buNone/>
            </a:pPr>
            <a:r>
              <a:rPr lang="en-US" dirty="0" smtClean="0"/>
              <a:t>Population or universe is a complete group of entities, sharing some common set of characteristics</a:t>
            </a:r>
          </a:p>
          <a:p>
            <a:pPr marL="0" indent="0">
              <a:buNone/>
            </a:pPr>
            <a:endParaRPr lang="en-US" dirty="0" smtClean="0"/>
          </a:p>
          <a:p>
            <a:endParaRPr lang="en-US" dirty="0"/>
          </a:p>
        </p:txBody>
      </p:sp>
    </p:spTree>
    <p:extLst>
      <p:ext uri="{BB962C8B-B14F-4D97-AF65-F5344CB8AC3E}">
        <p14:creationId xmlns:p14="http://schemas.microsoft.com/office/powerpoint/2010/main" xmlns="" val="22714268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Population Element:</a:t>
            </a:r>
          </a:p>
          <a:p>
            <a:pPr marL="0" indent="0">
              <a:buNone/>
            </a:pPr>
            <a:r>
              <a:rPr lang="en-US" dirty="0" smtClean="0"/>
              <a:t>An individual member of a specific population</a:t>
            </a:r>
          </a:p>
          <a:p>
            <a:r>
              <a:rPr lang="en-US" dirty="0" smtClean="0"/>
              <a:t>Census:</a:t>
            </a:r>
          </a:p>
          <a:p>
            <a:pPr marL="0" indent="0">
              <a:buNone/>
            </a:pPr>
            <a:r>
              <a:rPr lang="en-US" dirty="0" smtClean="0"/>
              <a:t>An investigation of all the individual elements making up a population. A total enumeration rather than a sample</a:t>
            </a:r>
            <a:endParaRPr lang="en-US" dirty="0"/>
          </a:p>
        </p:txBody>
      </p:sp>
    </p:spTree>
    <p:extLst>
      <p:ext uri="{BB962C8B-B14F-4D97-AF65-F5344CB8AC3E}">
        <p14:creationId xmlns:p14="http://schemas.microsoft.com/office/powerpoint/2010/main" xmlns="" val="1810823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Sample?</a:t>
            </a:r>
            <a:endParaRPr lang="en-US" dirty="0"/>
          </a:p>
        </p:txBody>
      </p:sp>
      <p:sp>
        <p:nvSpPr>
          <p:cNvPr id="3" name="Content Placeholder 2"/>
          <p:cNvSpPr>
            <a:spLocks noGrp="1"/>
          </p:cNvSpPr>
          <p:nvPr>
            <p:ph idx="1"/>
          </p:nvPr>
        </p:nvSpPr>
        <p:spPr/>
        <p:txBody>
          <a:bodyPr>
            <a:normAutofit lnSpcReduction="10000"/>
          </a:bodyPr>
          <a:lstStyle/>
          <a:p>
            <a:r>
              <a:rPr lang="en-US" dirty="0" smtClean="0"/>
              <a:t>Pragmatic Reason:</a:t>
            </a:r>
          </a:p>
          <a:p>
            <a:pPr>
              <a:buFont typeface="Wingdings" pitchFamily="2" charset="2"/>
              <a:buChar char="ü"/>
            </a:pPr>
            <a:r>
              <a:rPr lang="en-US" dirty="0" smtClean="0"/>
              <a:t>Cost constraints</a:t>
            </a:r>
          </a:p>
          <a:p>
            <a:pPr>
              <a:buFont typeface="Wingdings" pitchFamily="2" charset="2"/>
              <a:buChar char="ü"/>
            </a:pPr>
            <a:r>
              <a:rPr lang="en-US" dirty="0" smtClean="0"/>
              <a:t>Time restriction</a:t>
            </a:r>
          </a:p>
          <a:p>
            <a:pPr>
              <a:buFont typeface="Wingdings" pitchFamily="2" charset="2"/>
              <a:buChar char="ü"/>
            </a:pPr>
            <a:r>
              <a:rPr lang="en-US" dirty="0" smtClean="0"/>
              <a:t>Labor limitations</a:t>
            </a:r>
          </a:p>
          <a:p>
            <a:r>
              <a:rPr lang="en-US" dirty="0" smtClean="0"/>
              <a:t>Accurate and reliable results</a:t>
            </a:r>
          </a:p>
          <a:p>
            <a:r>
              <a:rPr lang="en-US" dirty="0" smtClean="0"/>
              <a:t>Destruction of test results</a:t>
            </a:r>
          </a:p>
          <a:p>
            <a:pPr marL="0" indent="0">
              <a:buNone/>
            </a:pPr>
            <a:r>
              <a:rPr lang="en-US" dirty="0" smtClean="0"/>
              <a:t>To reduce the number of destructions if conducted on perishables or destroyable items</a:t>
            </a:r>
            <a:endParaRPr lang="en-US" dirty="0"/>
          </a:p>
        </p:txBody>
      </p:sp>
    </p:spTree>
    <p:extLst>
      <p:ext uri="{BB962C8B-B14F-4D97-AF65-F5344CB8AC3E}">
        <p14:creationId xmlns:p14="http://schemas.microsoft.com/office/powerpoint/2010/main" xmlns="" val="29732562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Sampling Concepts</a:t>
            </a:r>
            <a:endParaRPr lang="en-US" dirty="0"/>
          </a:p>
        </p:txBody>
      </p:sp>
      <p:sp>
        <p:nvSpPr>
          <p:cNvPr id="3" name="Content Placeholder 2"/>
          <p:cNvSpPr>
            <a:spLocks noGrp="1"/>
          </p:cNvSpPr>
          <p:nvPr>
            <p:ph idx="1"/>
          </p:nvPr>
        </p:nvSpPr>
        <p:spPr>
          <a:xfrm>
            <a:off x="457200" y="1219200"/>
            <a:ext cx="8229600" cy="4906963"/>
          </a:xfrm>
        </p:spPr>
        <p:txBody>
          <a:bodyPr/>
          <a:lstStyle/>
          <a:p>
            <a:pPr marL="0" indent="0">
              <a:buNone/>
            </a:pPr>
            <a:endParaRPr lang="en-US" dirty="0"/>
          </a:p>
        </p:txBody>
      </p:sp>
      <p:sp>
        <p:nvSpPr>
          <p:cNvPr id="4" name="Rectangle 3"/>
          <p:cNvSpPr/>
          <p:nvPr/>
        </p:nvSpPr>
        <p:spPr>
          <a:xfrm>
            <a:off x="2819400" y="1219200"/>
            <a:ext cx="4267200" cy="8382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Define the target population</a:t>
            </a:r>
            <a:endParaRPr lang="en-US" dirty="0"/>
          </a:p>
        </p:txBody>
      </p:sp>
      <p:sp>
        <p:nvSpPr>
          <p:cNvPr id="5" name="Rectangle 4"/>
          <p:cNvSpPr/>
          <p:nvPr/>
        </p:nvSpPr>
        <p:spPr>
          <a:xfrm>
            <a:off x="2819400" y="2286000"/>
            <a:ext cx="4267200" cy="8382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Select Sampling frame</a:t>
            </a:r>
            <a:endParaRPr lang="en-US" dirty="0"/>
          </a:p>
        </p:txBody>
      </p:sp>
      <p:sp>
        <p:nvSpPr>
          <p:cNvPr id="6" name="Rectangle 5"/>
          <p:cNvSpPr/>
          <p:nvPr/>
        </p:nvSpPr>
        <p:spPr>
          <a:xfrm>
            <a:off x="2819400" y="3352800"/>
            <a:ext cx="4267200" cy="68580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Select amongst probability and non probability sample</a:t>
            </a:r>
            <a:endParaRPr lang="en-US" dirty="0"/>
          </a:p>
        </p:txBody>
      </p:sp>
      <p:sp>
        <p:nvSpPr>
          <p:cNvPr id="7" name="Rectangle 6"/>
          <p:cNvSpPr/>
          <p:nvPr/>
        </p:nvSpPr>
        <p:spPr>
          <a:xfrm>
            <a:off x="2819400" y="4191000"/>
            <a:ext cx="4267200" cy="6096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Select sampling units</a:t>
            </a:r>
            <a:endParaRPr lang="en-US" dirty="0">
              <a:solidFill>
                <a:schemeClr val="tx1"/>
              </a:solidFill>
            </a:endParaRPr>
          </a:p>
        </p:txBody>
      </p:sp>
      <p:sp>
        <p:nvSpPr>
          <p:cNvPr id="8" name="Rectangle 7"/>
          <p:cNvSpPr/>
          <p:nvPr/>
        </p:nvSpPr>
        <p:spPr>
          <a:xfrm>
            <a:off x="2819400" y="5029200"/>
            <a:ext cx="4267200" cy="609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Determine sample size</a:t>
            </a:r>
            <a:endParaRPr lang="en-US" dirty="0">
              <a:solidFill>
                <a:schemeClr val="tx1"/>
              </a:solidFill>
            </a:endParaRPr>
          </a:p>
        </p:txBody>
      </p:sp>
      <p:sp>
        <p:nvSpPr>
          <p:cNvPr id="9" name="Rectangle 8"/>
          <p:cNvSpPr/>
          <p:nvPr/>
        </p:nvSpPr>
        <p:spPr>
          <a:xfrm>
            <a:off x="2819400" y="5791200"/>
            <a:ext cx="4267200" cy="5334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Select Actual Sampling Units</a:t>
            </a:r>
            <a:endParaRPr lang="en-US" dirty="0">
              <a:solidFill>
                <a:schemeClr val="tx1"/>
              </a:solidFill>
            </a:endParaRPr>
          </a:p>
        </p:txBody>
      </p:sp>
      <p:sp>
        <p:nvSpPr>
          <p:cNvPr id="10" name="Rectangle 9"/>
          <p:cNvSpPr/>
          <p:nvPr/>
        </p:nvSpPr>
        <p:spPr>
          <a:xfrm>
            <a:off x="2819400" y="6477000"/>
            <a:ext cx="4267200" cy="381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Conduct Field Work</a:t>
            </a:r>
            <a:endParaRPr lang="en-US" dirty="0">
              <a:solidFill>
                <a:schemeClr val="tx1"/>
              </a:solidFill>
            </a:endParaRPr>
          </a:p>
        </p:txBody>
      </p:sp>
      <p:cxnSp>
        <p:nvCxnSpPr>
          <p:cNvPr id="13" name="Straight Arrow Connector 12"/>
          <p:cNvCxnSpPr>
            <a:stCxn id="4" idx="2"/>
          </p:cNvCxnSpPr>
          <p:nvPr/>
        </p:nvCxnSpPr>
        <p:spPr>
          <a:xfrm>
            <a:off x="4953000" y="2057400"/>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953000" y="20574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2"/>
          </p:cNvCxnSpPr>
          <p:nvPr/>
        </p:nvCxnSpPr>
        <p:spPr>
          <a:xfrm>
            <a:off x="4953000" y="31242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2"/>
          </p:cNvCxnSpPr>
          <p:nvPr/>
        </p:nvCxnSpPr>
        <p:spPr>
          <a:xfrm>
            <a:off x="4953000" y="40386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2"/>
          </p:cNvCxnSpPr>
          <p:nvPr/>
        </p:nvCxnSpPr>
        <p:spPr>
          <a:xfrm>
            <a:off x="4953000" y="480060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2"/>
          </p:cNvCxnSpPr>
          <p:nvPr/>
        </p:nvCxnSpPr>
        <p:spPr>
          <a:xfrm>
            <a:off x="4953000" y="56388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9" idx="2"/>
            <a:endCxn id="10" idx="0"/>
          </p:cNvCxnSpPr>
          <p:nvPr/>
        </p:nvCxnSpPr>
        <p:spPr>
          <a:xfrm>
            <a:off x="4953000" y="6324600"/>
            <a:ext cx="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01519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 Target Population</a:t>
            </a:r>
            <a:endParaRPr lang="en-US" dirty="0"/>
          </a:p>
        </p:txBody>
      </p:sp>
      <p:sp>
        <p:nvSpPr>
          <p:cNvPr id="3" name="Content Placeholder 2"/>
          <p:cNvSpPr>
            <a:spLocks noGrp="1"/>
          </p:cNvSpPr>
          <p:nvPr>
            <p:ph idx="1"/>
          </p:nvPr>
        </p:nvSpPr>
        <p:spPr/>
        <p:txBody>
          <a:bodyPr/>
          <a:lstStyle/>
          <a:p>
            <a:r>
              <a:rPr lang="en-US" dirty="0" smtClean="0"/>
              <a:t>The specific complete group relevant to the research project</a:t>
            </a:r>
          </a:p>
          <a:p>
            <a:r>
              <a:rPr lang="en-US" dirty="0" smtClean="0"/>
              <a:t>Comic book example</a:t>
            </a:r>
            <a:endParaRPr lang="en-US" dirty="0"/>
          </a:p>
        </p:txBody>
      </p:sp>
    </p:spTree>
    <p:extLst>
      <p:ext uri="{BB962C8B-B14F-4D97-AF65-F5344CB8AC3E}">
        <p14:creationId xmlns:p14="http://schemas.microsoft.com/office/powerpoint/2010/main" xmlns="" val="424799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Frame</a:t>
            </a:r>
            <a:endParaRPr lang="en-US" dirty="0"/>
          </a:p>
        </p:txBody>
      </p:sp>
      <p:sp>
        <p:nvSpPr>
          <p:cNvPr id="3" name="Content Placeholder 2"/>
          <p:cNvSpPr>
            <a:spLocks noGrp="1"/>
          </p:cNvSpPr>
          <p:nvPr>
            <p:ph idx="1"/>
          </p:nvPr>
        </p:nvSpPr>
        <p:spPr/>
        <p:txBody>
          <a:bodyPr/>
          <a:lstStyle/>
          <a:p>
            <a:r>
              <a:rPr lang="en-US" dirty="0" smtClean="0"/>
              <a:t>A list of elements from which a sample may be drawn, also called </a:t>
            </a:r>
            <a:r>
              <a:rPr lang="en-US" i="1" dirty="0" smtClean="0"/>
              <a:t>working population</a:t>
            </a:r>
            <a:endParaRPr lang="en-US" dirty="0" smtClean="0"/>
          </a:p>
          <a:p>
            <a:r>
              <a:rPr lang="en-US" dirty="0" smtClean="0"/>
              <a:t>A list which can be worked operationally</a:t>
            </a:r>
          </a:p>
          <a:p>
            <a:r>
              <a:rPr lang="en-US" dirty="0" smtClean="0"/>
              <a:t>Maps and Ariel photographs maybe taken as sample frame if actual access is not possible</a:t>
            </a:r>
            <a:endParaRPr lang="en-US" dirty="0"/>
          </a:p>
        </p:txBody>
      </p:sp>
    </p:spTree>
    <p:extLst>
      <p:ext uri="{BB962C8B-B14F-4D97-AF65-F5344CB8AC3E}">
        <p14:creationId xmlns:p14="http://schemas.microsoft.com/office/powerpoint/2010/main" xmlns="" val="35701346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Mailing List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list providing all names, addresses, and contact numbers of specific population</a:t>
            </a:r>
          </a:p>
          <a:p>
            <a:r>
              <a:rPr lang="en-US" dirty="0" smtClean="0"/>
              <a:t>Catalog</a:t>
            </a:r>
          </a:p>
          <a:p>
            <a:r>
              <a:rPr lang="en-US" dirty="0" smtClean="0"/>
              <a:t>Reverse Directory:</a:t>
            </a:r>
          </a:p>
          <a:p>
            <a:pPr marL="0" indent="0">
              <a:buNone/>
            </a:pPr>
            <a:r>
              <a:rPr lang="en-US" dirty="0" smtClean="0"/>
              <a:t>A directory similar to a telephone directory in which listings may be found by city and street addresses and contact numbers rather than in alphabetical order</a:t>
            </a:r>
          </a:p>
          <a:p>
            <a:r>
              <a:rPr lang="en-US" dirty="0" smtClean="0"/>
              <a:t>Exists in multiple formats</a:t>
            </a:r>
          </a:p>
          <a:p>
            <a:r>
              <a:rPr lang="en-US" dirty="0" smtClean="0"/>
              <a:t>Provide demographic data</a:t>
            </a:r>
          </a:p>
          <a:p>
            <a:r>
              <a:rPr lang="en-US" dirty="0" smtClean="0"/>
              <a:t>Compiled by a researcher</a:t>
            </a:r>
          </a:p>
          <a:p>
            <a:pPr marL="0" indent="0">
              <a:buNone/>
            </a:pPr>
            <a:endParaRPr lang="en-US" dirty="0"/>
          </a:p>
        </p:txBody>
      </p:sp>
    </p:spTree>
    <p:extLst>
      <p:ext uri="{BB962C8B-B14F-4D97-AF65-F5344CB8AC3E}">
        <p14:creationId xmlns:p14="http://schemas.microsoft.com/office/powerpoint/2010/main" xmlns="" val="3972123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Frame Error</a:t>
            </a:r>
            <a:endParaRPr lang="en-US" dirty="0"/>
          </a:p>
        </p:txBody>
      </p:sp>
      <p:sp>
        <p:nvSpPr>
          <p:cNvPr id="3" name="Content Placeholder 2"/>
          <p:cNvSpPr>
            <a:spLocks noGrp="1"/>
          </p:cNvSpPr>
          <p:nvPr>
            <p:ph idx="1"/>
          </p:nvPr>
        </p:nvSpPr>
        <p:spPr/>
        <p:txBody>
          <a:bodyPr/>
          <a:lstStyle/>
          <a:p>
            <a:r>
              <a:rPr lang="en-US" dirty="0" smtClean="0"/>
              <a:t>Error that occurs when certain sample elements are not listed or available and are not represented in the sampling frame</a:t>
            </a:r>
            <a:endParaRPr lang="en-US" dirty="0"/>
          </a:p>
        </p:txBody>
      </p:sp>
    </p:spTree>
    <p:extLst>
      <p:ext uri="{BB962C8B-B14F-4D97-AF65-F5344CB8AC3E}">
        <p14:creationId xmlns:p14="http://schemas.microsoft.com/office/powerpoint/2010/main" xmlns="" val="4028855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Units</a:t>
            </a:r>
            <a:endParaRPr lang="en-US" dirty="0"/>
          </a:p>
        </p:txBody>
      </p:sp>
      <p:sp>
        <p:nvSpPr>
          <p:cNvPr id="3" name="Content Placeholder 2"/>
          <p:cNvSpPr>
            <a:spLocks noGrp="1"/>
          </p:cNvSpPr>
          <p:nvPr>
            <p:ph idx="1"/>
          </p:nvPr>
        </p:nvSpPr>
        <p:spPr/>
        <p:txBody>
          <a:bodyPr/>
          <a:lstStyle/>
          <a:p>
            <a:r>
              <a:rPr lang="en-US" dirty="0" smtClean="0"/>
              <a:t>A single element or group of elements subject to selection in the sample</a:t>
            </a:r>
          </a:p>
          <a:p>
            <a:pPr marL="0" indent="0">
              <a:buNone/>
            </a:pPr>
            <a:r>
              <a:rPr lang="en-US" dirty="0" smtClean="0"/>
              <a:t>Primary sampling Unit</a:t>
            </a:r>
          </a:p>
          <a:p>
            <a:r>
              <a:rPr lang="en-US" dirty="0" smtClean="0"/>
              <a:t>A unit selected in the first stage of sampling</a:t>
            </a:r>
          </a:p>
          <a:p>
            <a:pPr marL="0" indent="0">
              <a:buNone/>
            </a:pPr>
            <a:r>
              <a:rPr lang="en-US" dirty="0" smtClean="0"/>
              <a:t>Secondary Sampling Unit</a:t>
            </a:r>
          </a:p>
          <a:p>
            <a:r>
              <a:rPr lang="en-US" dirty="0" smtClean="0"/>
              <a:t>A unit selected in the second stage of sampling</a:t>
            </a:r>
            <a:endParaRPr lang="en-US" dirty="0"/>
          </a:p>
        </p:txBody>
      </p:sp>
    </p:spTree>
    <p:extLst>
      <p:ext uri="{BB962C8B-B14F-4D97-AF65-F5344CB8AC3E}">
        <p14:creationId xmlns:p14="http://schemas.microsoft.com/office/powerpoint/2010/main" xmlns="" val="42463178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Random Sampling Error and Non Sampling error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Random sampling error:</a:t>
            </a:r>
          </a:p>
          <a:p>
            <a:pPr marL="0" indent="0">
              <a:buNone/>
            </a:pPr>
            <a:r>
              <a:rPr lang="en-US" dirty="0" smtClean="0"/>
              <a:t>The difference between the result of sample and the result of census, conducted using identical procedures; a statistical fluctuation that occurs because of chance variation in the elements selected for a sample</a:t>
            </a:r>
          </a:p>
          <a:p>
            <a:r>
              <a:rPr lang="en-US" dirty="0" smtClean="0"/>
              <a:t>Non sampling error</a:t>
            </a:r>
          </a:p>
          <a:p>
            <a:pPr marL="0" indent="0">
              <a:buNone/>
            </a:pPr>
            <a:r>
              <a:rPr lang="en-US" dirty="0" smtClean="0"/>
              <a:t>Error resulting from some imperfect aspect of the research design that causes response error or from mistake in execution of the research, error that come from such sources as sample bias, mistakes in recording responses, and non responses from persons not contacted and refusing to participate</a:t>
            </a:r>
            <a:endParaRPr lang="en-US" dirty="0"/>
          </a:p>
        </p:txBody>
      </p:sp>
    </p:spTree>
    <p:extLst>
      <p:ext uri="{BB962C8B-B14F-4D97-AF65-F5344CB8AC3E}">
        <p14:creationId xmlns:p14="http://schemas.microsoft.com/office/powerpoint/2010/main" xmlns="" val="2843492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response error</a:t>
            </a:r>
            <a:endParaRPr lang="en-US" dirty="0"/>
          </a:p>
        </p:txBody>
      </p:sp>
      <p:sp>
        <p:nvSpPr>
          <p:cNvPr id="3" name="Content Placeholder 2"/>
          <p:cNvSpPr>
            <a:spLocks noGrp="1"/>
          </p:cNvSpPr>
          <p:nvPr>
            <p:ph idx="1"/>
          </p:nvPr>
        </p:nvSpPr>
        <p:spPr/>
        <p:txBody>
          <a:bodyPr/>
          <a:lstStyle/>
          <a:p>
            <a:r>
              <a:rPr lang="en-US" dirty="0" smtClean="0"/>
              <a:t>The statistical difference between a survey, that includes only those who responded and a survey that include those who had not responded</a:t>
            </a:r>
            <a:endParaRPr lang="en-US" dirty="0"/>
          </a:p>
        </p:txBody>
      </p:sp>
    </p:spTree>
    <p:extLst>
      <p:ext uri="{BB962C8B-B14F-4D97-AF65-F5344CB8AC3E}">
        <p14:creationId xmlns:p14="http://schemas.microsoft.com/office/powerpoint/2010/main" xmlns="" val="1642111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Probability VS Non Probability Sampling</a:t>
            </a:r>
            <a:endParaRPr lang="en-US" dirty="0"/>
          </a:p>
        </p:txBody>
      </p:sp>
      <p:sp>
        <p:nvSpPr>
          <p:cNvPr id="3" name="Content Placeholder 2"/>
          <p:cNvSpPr>
            <a:spLocks noGrp="1"/>
          </p:cNvSpPr>
          <p:nvPr>
            <p:ph idx="1"/>
          </p:nvPr>
        </p:nvSpPr>
        <p:spPr/>
        <p:txBody>
          <a:bodyPr/>
          <a:lstStyle/>
          <a:p>
            <a:r>
              <a:rPr lang="en-US" dirty="0" smtClean="0"/>
              <a:t>Non Probability Sampling</a:t>
            </a:r>
          </a:p>
          <a:p>
            <a:pPr>
              <a:buFont typeface="Wingdings" pitchFamily="2" charset="2"/>
              <a:buChar char="ü"/>
            </a:pPr>
            <a:r>
              <a:rPr lang="en-US" dirty="0" smtClean="0"/>
              <a:t>Judgment/purposive Sampling</a:t>
            </a:r>
          </a:p>
          <a:p>
            <a:pPr>
              <a:buFont typeface="Wingdings" pitchFamily="2" charset="2"/>
              <a:buChar char="ü"/>
            </a:pPr>
            <a:r>
              <a:rPr lang="en-US" dirty="0" smtClean="0"/>
              <a:t>Convenience Sampling</a:t>
            </a:r>
          </a:p>
          <a:p>
            <a:pPr>
              <a:buFont typeface="Wingdings" pitchFamily="2" charset="2"/>
              <a:buChar char="ü"/>
            </a:pPr>
            <a:r>
              <a:rPr lang="en-US" dirty="0" smtClean="0"/>
              <a:t>Quota Sampling</a:t>
            </a:r>
          </a:p>
          <a:p>
            <a:pPr>
              <a:buFont typeface="Wingdings" pitchFamily="2" charset="2"/>
              <a:buChar char="ü"/>
            </a:pPr>
            <a:r>
              <a:rPr lang="en-US" dirty="0" smtClean="0"/>
              <a:t>Snowball sampling</a:t>
            </a:r>
          </a:p>
          <a:p>
            <a:pPr>
              <a:buFont typeface="Wingdings" pitchFamily="2" charset="2"/>
              <a:buChar char="ü"/>
            </a:pPr>
            <a:endParaRPr lang="en-US" dirty="0"/>
          </a:p>
        </p:txBody>
      </p:sp>
    </p:spTree>
    <p:extLst>
      <p:ext uri="{BB962C8B-B14F-4D97-AF65-F5344CB8AC3E}">
        <p14:creationId xmlns:p14="http://schemas.microsoft.com/office/powerpoint/2010/main" xmlns="" val="22673516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 Sampling</a:t>
            </a:r>
            <a:endParaRPr lang="en-US" dirty="0"/>
          </a:p>
        </p:txBody>
      </p:sp>
      <p:sp>
        <p:nvSpPr>
          <p:cNvPr id="3" name="Content Placeholder 2"/>
          <p:cNvSpPr>
            <a:spLocks noGrp="1"/>
          </p:cNvSpPr>
          <p:nvPr>
            <p:ph idx="1"/>
          </p:nvPr>
        </p:nvSpPr>
        <p:spPr/>
        <p:txBody>
          <a:bodyPr/>
          <a:lstStyle/>
          <a:p>
            <a:r>
              <a:rPr lang="en-US" dirty="0" smtClean="0"/>
              <a:t>Simple random sampling</a:t>
            </a:r>
          </a:p>
          <a:p>
            <a:r>
              <a:rPr lang="en-US" dirty="0" smtClean="0"/>
              <a:t>Stratified sampling</a:t>
            </a:r>
          </a:p>
          <a:p>
            <a:r>
              <a:rPr lang="en-US" dirty="0" smtClean="0"/>
              <a:t>Systematic sampling</a:t>
            </a:r>
          </a:p>
          <a:p>
            <a:pPr marL="0" indent="0">
              <a:buNone/>
            </a:pPr>
            <a:r>
              <a:rPr lang="en-US" dirty="0" smtClean="0"/>
              <a:t>Proportional/dis proportional sampling</a:t>
            </a:r>
          </a:p>
          <a:p>
            <a:r>
              <a:rPr lang="en-US" dirty="0" smtClean="0"/>
              <a:t>Cluster sampling</a:t>
            </a:r>
            <a:endParaRPr lang="en-US" dirty="0"/>
          </a:p>
        </p:txBody>
      </p:sp>
    </p:spTree>
    <p:extLst>
      <p:ext uri="{BB962C8B-B14F-4D97-AF65-F5344CB8AC3E}">
        <p14:creationId xmlns:p14="http://schemas.microsoft.com/office/powerpoint/2010/main" xmlns="" val="943715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Random Sampling</a:t>
            </a:r>
            <a:endParaRPr lang="en-US" dirty="0"/>
          </a:p>
        </p:txBody>
      </p:sp>
      <p:sp>
        <p:nvSpPr>
          <p:cNvPr id="3" name="Content Placeholder 2"/>
          <p:cNvSpPr>
            <a:spLocks noGrp="1"/>
          </p:cNvSpPr>
          <p:nvPr>
            <p:ph idx="1"/>
          </p:nvPr>
        </p:nvSpPr>
        <p:spPr/>
        <p:txBody>
          <a:bodyPr/>
          <a:lstStyle/>
          <a:p>
            <a:r>
              <a:rPr lang="en-US" dirty="0" smtClean="0"/>
              <a:t>A sampling procedure that assures each element in the population, an equal chance of being included in the sample</a:t>
            </a:r>
            <a:endParaRPr lang="en-US" dirty="0"/>
          </a:p>
        </p:txBody>
      </p:sp>
    </p:spTree>
    <p:extLst>
      <p:ext uri="{BB962C8B-B14F-4D97-AF65-F5344CB8AC3E}">
        <p14:creationId xmlns:p14="http://schemas.microsoft.com/office/powerpoint/2010/main" xmlns="" val="2557510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Sampling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sampling procedure in which an initial starting point is selected by a random procedure and then every nth number on the list is selected</a:t>
            </a:r>
          </a:p>
          <a:p>
            <a:r>
              <a:rPr lang="en-US" dirty="0" smtClean="0"/>
              <a:t>Sampling interval</a:t>
            </a:r>
          </a:p>
          <a:p>
            <a:pPr marL="0" indent="0">
              <a:buNone/>
            </a:pPr>
            <a:r>
              <a:rPr lang="en-US" dirty="0" smtClean="0"/>
              <a:t>The number of population elements between the units selected for sample</a:t>
            </a:r>
          </a:p>
          <a:p>
            <a:r>
              <a:rPr lang="en-US" dirty="0" smtClean="0"/>
              <a:t>Periodicity</a:t>
            </a:r>
          </a:p>
          <a:p>
            <a:pPr marL="0" indent="0">
              <a:buNone/>
            </a:pPr>
            <a:r>
              <a:rPr lang="en-US" dirty="0" smtClean="0"/>
              <a:t>A problem that occurs in systematic sampling when original list has a systematic pattern</a:t>
            </a:r>
            <a:endParaRPr lang="en-US" dirty="0"/>
          </a:p>
        </p:txBody>
      </p:sp>
    </p:spTree>
    <p:extLst>
      <p:ext uri="{BB962C8B-B14F-4D97-AF65-F5344CB8AC3E}">
        <p14:creationId xmlns:p14="http://schemas.microsoft.com/office/powerpoint/2010/main" xmlns="" val="1719808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Stratified Sampling</a:t>
            </a:r>
            <a:endParaRPr lang="en-US" dirty="0"/>
          </a:p>
        </p:txBody>
      </p:sp>
      <p:sp>
        <p:nvSpPr>
          <p:cNvPr id="3" name="Content Placeholder 2"/>
          <p:cNvSpPr>
            <a:spLocks noGrp="1"/>
          </p:cNvSpPr>
          <p:nvPr>
            <p:ph idx="1"/>
          </p:nvPr>
        </p:nvSpPr>
        <p:spPr/>
        <p:txBody>
          <a:bodyPr>
            <a:normAutofit lnSpcReduction="10000"/>
          </a:bodyPr>
          <a:lstStyle/>
          <a:p>
            <a:r>
              <a:rPr lang="en-US" dirty="0" smtClean="0"/>
              <a:t>A probability sampling procedure in which subsamples are drawn from samples within different strata that are more or less equal on some characteristics</a:t>
            </a:r>
          </a:p>
          <a:p>
            <a:r>
              <a:rPr lang="en-US" dirty="0" smtClean="0"/>
              <a:t>Proportional stratified sample:</a:t>
            </a:r>
          </a:p>
          <a:p>
            <a:pPr marL="0" indent="0">
              <a:buNone/>
            </a:pPr>
            <a:r>
              <a:rPr lang="en-US" dirty="0" smtClean="0"/>
              <a:t>A stratified sample in which the number of sampling units drawn from each stratum is in proportion to the relative population size of that stratum</a:t>
            </a:r>
            <a:endParaRPr lang="en-US" dirty="0"/>
          </a:p>
        </p:txBody>
      </p:sp>
    </p:spTree>
    <p:extLst>
      <p:ext uri="{BB962C8B-B14F-4D97-AF65-F5344CB8AC3E}">
        <p14:creationId xmlns:p14="http://schemas.microsoft.com/office/powerpoint/2010/main" xmlns="" val="1527800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Non proportional stratified sample:</a:t>
            </a:r>
          </a:p>
          <a:p>
            <a:pPr marL="0" indent="0">
              <a:buNone/>
            </a:pPr>
            <a:r>
              <a:rPr lang="en-US" dirty="0" smtClean="0"/>
              <a:t>The sample size for each stratum is allocated on analytical consideration</a:t>
            </a:r>
          </a:p>
          <a:p>
            <a:r>
              <a:rPr lang="en-US" dirty="0" smtClean="0"/>
              <a:t>Optimal allocation:</a:t>
            </a:r>
          </a:p>
          <a:p>
            <a:pPr marL="0" indent="0">
              <a:buNone/>
            </a:pPr>
            <a:r>
              <a:rPr lang="en-US" dirty="0" smtClean="0"/>
              <a:t>A sampling procedure in which both the size and variation of each stratum are considered when determining sample size for stratum</a:t>
            </a:r>
            <a:endParaRPr lang="en-US" dirty="0"/>
          </a:p>
        </p:txBody>
      </p:sp>
    </p:spTree>
    <p:extLst>
      <p:ext uri="{BB962C8B-B14F-4D97-AF65-F5344CB8AC3E}">
        <p14:creationId xmlns:p14="http://schemas.microsoft.com/office/powerpoint/2010/main" xmlns="" val="22041153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 Sampling</a:t>
            </a:r>
            <a:endParaRPr lang="en-US" dirty="0"/>
          </a:p>
        </p:txBody>
      </p:sp>
      <p:sp>
        <p:nvSpPr>
          <p:cNvPr id="3" name="Content Placeholder 2"/>
          <p:cNvSpPr>
            <a:spLocks noGrp="1"/>
          </p:cNvSpPr>
          <p:nvPr>
            <p:ph idx="1"/>
          </p:nvPr>
        </p:nvSpPr>
        <p:spPr/>
        <p:txBody>
          <a:bodyPr/>
          <a:lstStyle/>
          <a:p>
            <a:r>
              <a:rPr lang="en-US" dirty="0" smtClean="0"/>
              <a:t>An economically efficient sampling technique in which the primary sampling unit is not the individual element in population, but a large cluster of elements</a:t>
            </a:r>
          </a:p>
          <a:p>
            <a:r>
              <a:rPr lang="en-US" dirty="0" smtClean="0"/>
              <a:t>Area sample</a:t>
            </a:r>
          </a:p>
          <a:p>
            <a:r>
              <a:rPr lang="en-US" dirty="0" smtClean="0"/>
              <a:t>Multistage area sample</a:t>
            </a:r>
            <a:endParaRPr lang="en-US" dirty="0"/>
          </a:p>
        </p:txBody>
      </p:sp>
    </p:spTree>
    <p:extLst>
      <p:ext uri="{BB962C8B-B14F-4D97-AF65-F5344CB8AC3E}">
        <p14:creationId xmlns:p14="http://schemas.microsoft.com/office/powerpoint/2010/main" xmlns="" val="19450807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Appropriate sample design</a:t>
            </a:r>
            <a:endParaRPr lang="en-US" dirty="0"/>
          </a:p>
        </p:txBody>
      </p:sp>
      <p:sp>
        <p:nvSpPr>
          <p:cNvPr id="3" name="Content Placeholder 2"/>
          <p:cNvSpPr>
            <a:spLocks noGrp="1"/>
          </p:cNvSpPr>
          <p:nvPr>
            <p:ph idx="1"/>
          </p:nvPr>
        </p:nvSpPr>
        <p:spPr/>
        <p:txBody>
          <a:bodyPr/>
          <a:lstStyle/>
          <a:p>
            <a:r>
              <a:rPr lang="en-US" dirty="0" smtClean="0"/>
              <a:t>Degree of accuracy</a:t>
            </a:r>
          </a:p>
          <a:p>
            <a:r>
              <a:rPr lang="en-US" dirty="0" smtClean="0"/>
              <a:t>Resources</a:t>
            </a:r>
          </a:p>
          <a:p>
            <a:r>
              <a:rPr lang="en-US" dirty="0" smtClean="0"/>
              <a:t>Time</a:t>
            </a:r>
          </a:p>
          <a:p>
            <a:r>
              <a:rPr lang="en-US" dirty="0" smtClean="0"/>
              <a:t>Advance knowledge of population</a:t>
            </a:r>
          </a:p>
          <a:p>
            <a:r>
              <a:rPr lang="en-US" dirty="0" smtClean="0"/>
              <a:t>National and local projects</a:t>
            </a:r>
          </a:p>
          <a:p>
            <a:r>
              <a:rPr lang="en-US" dirty="0" smtClean="0"/>
              <a:t>Need for statistical analysis</a:t>
            </a:r>
            <a:endParaRPr lang="en-US" dirty="0"/>
          </a:p>
        </p:txBody>
      </p:sp>
    </p:spTree>
    <p:extLst>
      <p:ext uri="{BB962C8B-B14F-4D97-AF65-F5344CB8AC3E}">
        <p14:creationId xmlns:p14="http://schemas.microsoft.com/office/powerpoint/2010/main" xmlns="" val="294446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Concluding Remarks</a:t>
            </a:r>
            <a:endParaRPr lang="en-US" dirty="0"/>
          </a:p>
        </p:txBody>
      </p:sp>
      <p:sp>
        <p:nvSpPr>
          <p:cNvPr id="3" name="Content Placeholder 2"/>
          <p:cNvSpPr>
            <a:spLocks noGrp="1"/>
          </p:cNvSpPr>
          <p:nvPr>
            <p:ph idx="1"/>
          </p:nvPr>
        </p:nvSpPr>
        <p:spPr/>
        <p:txBody>
          <a:bodyPr/>
          <a:lstStyle/>
          <a:p>
            <a:r>
              <a:rPr lang="en-US" dirty="0" smtClean="0"/>
              <a:t>Sample, population and census</a:t>
            </a:r>
          </a:p>
          <a:p>
            <a:r>
              <a:rPr lang="en-US" dirty="0" smtClean="0"/>
              <a:t>Issues regarding identification of target population and selection of sampling frame</a:t>
            </a:r>
          </a:p>
          <a:p>
            <a:r>
              <a:rPr lang="en-US" dirty="0" smtClean="0"/>
              <a:t>Probability and non probability sampling</a:t>
            </a:r>
          </a:p>
          <a:p>
            <a:r>
              <a:rPr lang="en-US" dirty="0" smtClean="0"/>
              <a:t>How to analyze appropriate sample design</a:t>
            </a:r>
            <a:endParaRPr lang="en-US" dirty="0"/>
          </a:p>
        </p:txBody>
      </p:sp>
    </p:spTree>
    <p:extLst>
      <p:ext uri="{BB962C8B-B14F-4D97-AF65-F5344CB8AC3E}">
        <p14:creationId xmlns:p14="http://schemas.microsoft.com/office/powerpoint/2010/main" xmlns="" val="2239618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845</Words>
  <Application>Microsoft Office PowerPoint</Application>
  <PresentationFormat>On-screen Show (4:3)</PresentationFormat>
  <Paragraphs>112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Lecture 30 sampling and field work</vt:lpstr>
      <vt:lpstr>Learning Objectives</vt:lpstr>
      <vt:lpstr>Sampling</vt:lpstr>
      <vt:lpstr>Sampling Terminology</vt:lpstr>
      <vt:lpstr>Slide 5</vt:lpstr>
      <vt:lpstr>Why Sample?</vt:lpstr>
      <vt:lpstr>Practical Sampling Concepts</vt:lpstr>
      <vt:lpstr>Define Target Population</vt:lpstr>
      <vt:lpstr>Sampling Frame</vt:lpstr>
      <vt:lpstr>Mailing List</vt:lpstr>
      <vt:lpstr>Sampling Frame Error</vt:lpstr>
      <vt:lpstr>Sampling Units</vt:lpstr>
      <vt:lpstr>Random Sampling Error and Non Sampling error</vt:lpstr>
      <vt:lpstr>Non response error</vt:lpstr>
      <vt:lpstr>Probability VS Non Probability Sampling</vt:lpstr>
      <vt:lpstr>Probability Sampling</vt:lpstr>
      <vt:lpstr>Simple Random Sampling</vt:lpstr>
      <vt:lpstr>Systematic Sampling</vt:lpstr>
      <vt:lpstr>Stratified Sampling</vt:lpstr>
      <vt:lpstr>Slide 20</vt:lpstr>
      <vt:lpstr>Cluster Sampling</vt:lpstr>
      <vt:lpstr>Appropriate sample design</vt:lpstr>
      <vt:lpstr>Concluding Remarks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30 sampling and field work</dc:title>
  <dc:creator>MyUserName</dc:creator>
  <cp:lastModifiedBy>Administrator</cp:lastModifiedBy>
  <cp:revision>34</cp:revision>
  <dcterms:created xsi:type="dcterms:W3CDTF">2013-01-05T19:23:27Z</dcterms:created>
  <dcterms:modified xsi:type="dcterms:W3CDTF">2013-01-06T10:03:56Z</dcterms:modified>
</cp:coreProperties>
</file>