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2"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D606AA-266B-40D2-A7F5-E0ED3FF3F448}"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81802-3AB1-485F-B230-73EAFF28373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D606AA-266B-40D2-A7F5-E0ED3FF3F448}"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81802-3AB1-485F-B230-73EAFF28373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D606AA-266B-40D2-A7F5-E0ED3FF3F448}"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81802-3AB1-485F-B230-73EAFF28373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D606AA-266B-40D2-A7F5-E0ED3FF3F448}" type="datetimeFigureOut">
              <a:rPr lang="en-US" smtClean="0"/>
              <a:t>12/29/2012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181802-3AB1-485F-B230-73EAFF28373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D606AA-266B-40D2-A7F5-E0ED3FF3F448}" type="datetimeFigureOut">
              <a:rPr lang="en-US" smtClean="0"/>
              <a:t>12/29/2012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181802-3AB1-485F-B230-73EAFF28373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D606AA-266B-40D2-A7F5-E0ED3FF3F448}" type="datetimeFigureOut">
              <a:rPr lang="en-US" smtClean="0"/>
              <a:t>12/29/2012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181802-3AB1-485F-B230-73EAFF28373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606AA-266B-40D2-A7F5-E0ED3FF3F448}" type="datetimeFigureOut">
              <a:rPr lang="en-US" smtClean="0"/>
              <a:t>12/29/2012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181802-3AB1-485F-B230-73EAFF28373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D606AA-266B-40D2-A7F5-E0ED3FF3F448}" type="datetimeFigureOut">
              <a:rPr lang="en-US" smtClean="0"/>
              <a:t>12/29/2012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181802-3AB1-485F-B230-73EAFF28373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D606AA-266B-40D2-A7F5-E0ED3FF3F448}" type="datetimeFigureOut">
              <a:rPr lang="en-US" smtClean="0"/>
              <a:t>12/29/2012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181802-3AB1-485F-B230-73EAFF28373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D606AA-266B-40D2-A7F5-E0ED3FF3F448}"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81802-3AB1-485F-B230-73EAFF28373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D606AA-266B-40D2-A7F5-E0ED3FF3F448}"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181802-3AB1-485F-B230-73EAFF28373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D606AA-266B-40D2-A7F5-E0ED3FF3F448}" type="datetimeFigureOut">
              <a:rPr lang="en-US" smtClean="0"/>
              <a:t>12/29/2012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181802-3AB1-485F-B230-73EAFF28373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marketingpower.com/webcast347.php"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Lecture 28</a:t>
            </a:r>
            <a:br>
              <a:rPr lang="en-US" dirty="0" smtClean="0"/>
            </a:br>
            <a:r>
              <a:rPr lang="en-US" dirty="0" smtClean="0"/>
              <a:t>Exploratory Design </a:t>
            </a:r>
            <a:r>
              <a:rPr lang="en-US" smtClean="0"/>
              <a:t>and Techniques</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Aziza </a:t>
            </a:r>
            <a:r>
              <a:rPr lang="en-US" dirty="0" err="1" smtClean="0"/>
              <a:t>Munir</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dirty="0" smtClean="0"/>
              <a:t>Exploratory study</a:t>
            </a:r>
          </a:p>
          <a:p>
            <a:r>
              <a:rPr lang="en-US" dirty="0" smtClean="0"/>
              <a:t>Methodology</a:t>
            </a:r>
          </a:p>
          <a:p>
            <a:r>
              <a:rPr lang="en-US" dirty="0" smtClean="0"/>
              <a:t>Types and applications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smtClean="0">
                <a:solidFill>
                  <a:schemeClr val="hlink"/>
                </a:solidFill>
              </a:rPr>
              <a:t>Exploratory Research</a:t>
            </a:r>
          </a:p>
        </p:txBody>
      </p:sp>
      <p:sp>
        <p:nvSpPr>
          <p:cNvPr id="17411" name="Rectangle 3"/>
          <p:cNvSpPr>
            <a:spLocks noGrp="1" noChangeArrowheads="1"/>
          </p:cNvSpPr>
          <p:nvPr>
            <p:ph type="body" idx="1"/>
          </p:nvPr>
        </p:nvSpPr>
        <p:spPr>
          <a:xfrm>
            <a:off x="1066800" y="1981200"/>
            <a:ext cx="7543800" cy="4495800"/>
          </a:xfrm>
        </p:spPr>
        <p:txBody>
          <a:bodyPr/>
          <a:lstStyle/>
          <a:p>
            <a:pPr eaLnBrk="1" hangingPunct="1">
              <a:lnSpc>
                <a:spcPct val="80000"/>
              </a:lnSpc>
              <a:defRPr/>
            </a:pPr>
            <a:r>
              <a:rPr lang="en-US" sz="2400" smtClean="0"/>
              <a:t>The discovery of ideas and insights.  Exploratory research usually results when someone says, "We're not meeting our objectives.  What's wrong?"  Exploratory research will be used to find the most likely explanations regarding some observed problem.  This type of research is often used for:</a:t>
            </a:r>
          </a:p>
          <a:p>
            <a:pPr eaLnBrk="1" hangingPunct="1">
              <a:lnSpc>
                <a:spcPct val="80000"/>
              </a:lnSpc>
              <a:defRPr/>
            </a:pPr>
            <a:endParaRPr lang="en-US" sz="2400" smtClean="0"/>
          </a:p>
          <a:p>
            <a:pPr lvl="2" eaLnBrk="1" hangingPunct="1">
              <a:lnSpc>
                <a:spcPct val="80000"/>
              </a:lnSpc>
              <a:defRPr/>
            </a:pPr>
            <a:r>
              <a:rPr lang="en-US" sz="1800" smtClean="0"/>
              <a:t>Formulating a problems for more precise investigation</a:t>
            </a:r>
          </a:p>
          <a:p>
            <a:pPr lvl="2" eaLnBrk="1" hangingPunct="1">
              <a:lnSpc>
                <a:spcPct val="80000"/>
              </a:lnSpc>
              <a:defRPr/>
            </a:pPr>
            <a:r>
              <a:rPr lang="en-US" sz="1800" smtClean="0"/>
              <a:t>Discovering new ideas</a:t>
            </a:r>
          </a:p>
          <a:p>
            <a:pPr lvl="2" eaLnBrk="1" hangingPunct="1">
              <a:lnSpc>
                <a:spcPct val="80000"/>
              </a:lnSpc>
              <a:defRPr/>
            </a:pPr>
            <a:r>
              <a:rPr lang="en-US" sz="1800" smtClean="0"/>
              <a:t>Developing hypotheses</a:t>
            </a:r>
          </a:p>
          <a:p>
            <a:pPr lvl="2" eaLnBrk="1" hangingPunct="1">
              <a:lnSpc>
                <a:spcPct val="80000"/>
              </a:lnSpc>
              <a:defRPr/>
            </a:pPr>
            <a:r>
              <a:rPr lang="en-US" sz="1800" smtClean="0"/>
              <a:t>Establishing priorities for further research</a:t>
            </a:r>
          </a:p>
          <a:p>
            <a:pPr lvl="2" eaLnBrk="1" hangingPunct="1">
              <a:lnSpc>
                <a:spcPct val="80000"/>
              </a:lnSpc>
              <a:defRPr/>
            </a:pPr>
            <a:r>
              <a:rPr lang="en-US" sz="1800" smtClean="0"/>
              <a:t>Screening of alternatives</a:t>
            </a:r>
          </a:p>
          <a:p>
            <a:pPr lvl="2" eaLnBrk="1" hangingPunct="1">
              <a:lnSpc>
                <a:spcPct val="80000"/>
              </a:lnSpc>
              <a:defRPr/>
            </a:pPr>
            <a:r>
              <a:rPr lang="en-US" sz="1800" smtClean="0"/>
              <a:t>Increasing the analyst's familiarity with the problem area</a:t>
            </a:r>
          </a:p>
          <a:p>
            <a:pPr lvl="2" eaLnBrk="1" hangingPunct="1">
              <a:lnSpc>
                <a:spcPct val="80000"/>
              </a:lnSpc>
              <a:defRPr/>
            </a:pPr>
            <a:r>
              <a:rPr lang="en-US" sz="1800" smtClean="0"/>
              <a:t>Clarifying concepts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smtClean="0">
                <a:solidFill>
                  <a:schemeClr val="hlink"/>
                </a:solidFill>
              </a:rPr>
              <a:t>Types of Exploratory Research</a:t>
            </a:r>
          </a:p>
        </p:txBody>
      </p:sp>
      <p:sp>
        <p:nvSpPr>
          <p:cNvPr id="18435" name="Rectangle 3"/>
          <p:cNvSpPr>
            <a:spLocks noGrp="1" noChangeArrowheads="1"/>
          </p:cNvSpPr>
          <p:nvPr>
            <p:ph type="body" idx="1"/>
          </p:nvPr>
        </p:nvSpPr>
        <p:spPr>
          <a:xfrm>
            <a:off x="1066800" y="1981200"/>
            <a:ext cx="7543800" cy="4267200"/>
          </a:xfrm>
        </p:spPr>
        <p:txBody>
          <a:bodyPr/>
          <a:lstStyle/>
          <a:p>
            <a:pPr eaLnBrk="1" hangingPunct="1">
              <a:lnSpc>
                <a:spcPct val="90000"/>
              </a:lnSpc>
              <a:defRPr/>
            </a:pPr>
            <a:r>
              <a:rPr lang="en-US" sz="2400" smtClean="0"/>
              <a:t>Case studies</a:t>
            </a:r>
            <a:br>
              <a:rPr lang="en-US" sz="2400" smtClean="0"/>
            </a:br>
            <a:endParaRPr lang="en-US" sz="2400" smtClean="0"/>
          </a:p>
          <a:p>
            <a:pPr eaLnBrk="1" hangingPunct="1">
              <a:lnSpc>
                <a:spcPct val="90000"/>
              </a:lnSpc>
              <a:defRPr/>
            </a:pPr>
            <a:r>
              <a:rPr lang="en-US" sz="2400" smtClean="0"/>
              <a:t>Literature search</a:t>
            </a:r>
            <a:br>
              <a:rPr lang="en-US" sz="2400" smtClean="0"/>
            </a:br>
            <a:endParaRPr lang="en-US" sz="2400" smtClean="0"/>
          </a:p>
          <a:p>
            <a:pPr eaLnBrk="1" hangingPunct="1">
              <a:lnSpc>
                <a:spcPct val="90000"/>
              </a:lnSpc>
              <a:defRPr/>
            </a:pPr>
            <a:r>
              <a:rPr lang="en-US" sz="2400" smtClean="0"/>
              <a:t>Pilot studies</a:t>
            </a:r>
            <a:br>
              <a:rPr lang="en-US" sz="2400" smtClean="0"/>
            </a:br>
            <a:endParaRPr lang="en-US" sz="2400" smtClean="0"/>
          </a:p>
          <a:p>
            <a:pPr eaLnBrk="1" hangingPunct="1">
              <a:lnSpc>
                <a:spcPct val="90000"/>
              </a:lnSpc>
              <a:defRPr/>
            </a:pPr>
            <a:r>
              <a:rPr lang="en-US" sz="2400" smtClean="0"/>
              <a:t>Experience interviews</a:t>
            </a:r>
          </a:p>
          <a:p>
            <a:pPr eaLnBrk="1" hangingPunct="1">
              <a:lnSpc>
                <a:spcPct val="90000"/>
              </a:lnSpc>
              <a:defRPr/>
            </a:pPr>
            <a:endParaRPr lang="en-US" sz="2400" smtClean="0"/>
          </a:p>
          <a:p>
            <a:pPr eaLnBrk="1" hangingPunct="1">
              <a:lnSpc>
                <a:spcPct val="90000"/>
              </a:lnSpc>
              <a:defRPr/>
            </a:pPr>
            <a:r>
              <a:rPr lang="en-US" sz="2400" smtClean="0"/>
              <a:t>In-Depth Interviews</a:t>
            </a:r>
            <a:br>
              <a:rPr lang="en-US" sz="2400" smtClean="0"/>
            </a:br>
            <a:endParaRPr lang="en-US" sz="2400" smtClean="0"/>
          </a:p>
          <a:p>
            <a:pPr eaLnBrk="1" hangingPunct="1">
              <a:lnSpc>
                <a:spcPct val="90000"/>
              </a:lnSpc>
              <a:defRPr/>
            </a:pPr>
            <a:r>
              <a:rPr lang="en-US" sz="2400" smtClean="0"/>
              <a:t>Focus Groups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pPr eaLnBrk="1" hangingPunct="1">
              <a:defRPr/>
            </a:pPr>
            <a:r>
              <a:rPr lang="en-US" sz="4000" smtClean="0">
                <a:solidFill>
                  <a:schemeClr val="hlink"/>
                </a:solidFill>
              </a:rPr>
              <a:t>An Exploratory Research Tool: Projective Techniques</a:t>
            </a:r>
          </a:p>
        </p:txBody>
      </p:sp>
      <p:sp>
        <p:nvSpPr>
          <p:cNvPr id="19459" name="Rectangle 3"/>
          <p:cNvSpPr>
            <a:spLocks noGrp="1" noChangeArrowheads="1"/>
          </p:cNvSpPr>
          <p:nvPr>
            <p:ph type="body" idx="1"/>
          </p:nvPr>
        </p:nvSpPr>
        <p:spPr/>
        <p:txBody>
          <a:bodyPr/>
          <a:lstStyle/>
          <a:p>
            <a:pPr eaLnBrk="1" hangingPunct="1">
              <a:defRPr/>
            </a:pPr>
            <a:r>
              <a:rPr lang="en-US" smtClean="0"/>
              <a:t>Projective techniques are unstructured and indirect forms of questioning that encourage respondents to project their underlying motivations, beliefs, attitudes, or feelings regarding the issues of concern.</a:t>
            </a:r>
          </a:p>
          <a:p>
            <a:pPr eaLnBrk="1" hangingPunct="1">
              <a:buFont typeface="Wingdings" pitchFamily="2" charset="2"/>
              <a:buNone/>
              <a:defRPr/>
            </a:pPr>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smtClean="0">
                <a:solidFill>
                  <a:schemeClr val="hlink"/>
                </a:solidFill>
              </a:rPr>
              <a:t>Types of Projective Techniques</a:t>
            </a:r>
          </a:p>
        </p:txBody>
      </p:sp>
      <p:sp>
        <p:nvSpPr>
          <p:cNvPr id="20483" name="Rectangle 3"/>
          <p:cNvSpPr>
            <a:spLocks noGrp="1" noChangeArrowheads="1"/>
          </p:cNvSpPr>
          <p:nvPr>
            <p:ph type="body" idx="1"/>
          </p:nvPr>
        </p:nvSpPr>
        <p:spPr>
          <a:xfrm>
            <a:off x="1066800" y="1981200"/>
            <a:ext cx="7543800" cy="1600200"/>
          </a:xfrm>
        </p:spPr>
        <p:txBody>
          <a:bodyPr/>
          <a:lstStyle/>
          <a:p>
            <a:pPr eaLnBrk="1" hangingPunct="1">
              <a:defRPr/>
            </a:pPr>
            <a:r>
              <a:rPr lang="en-US" smtClean="0"/>
              <a:t>Association Techniques</a:t>
            </a:r>
          </a:p>
          <a:p>
            <a:pPr lvl="1" eaLnBrk="1" hangingPunct="1">
              <a:defRPr/>
            </a:pPr>
            <a:r>
              <a:rPr lang="en-US" sz="1800" b="1" smtClean="0"/>
              <a:t>Word Association</a:t>
            </a:r>
            <a:r>
              <a:rPr lang="en-US" sz="1800" smtClean="0"/>
              <a:t>: Subjects are read a list of words or phrases and asked to respond with the first thing that comes to mind in order to look for hidden meanings and associations</a:t>
            </a:r>
          </a:p>
        </p:txBody>
      </p:sp>
      <p:sp>
        <p:nvSpPr>
          <p:cNvPr id="8196" name="Text Box 4"/>
          <p:cNvSpPr txBox="1">
            <a:spLocks noChangeArrowheads="1"/>
          </p:cNvSpPr>
          <p:nvPr/>
        </p:nvSpPr>
        <p:spPr bwMode="auto">
          <a:xfrm>
            <a:off x="990600" y="3733800"/>
            <a:ext cx="7848600" cy="2601913"/>
          </a:xfrm>
          <a:prstGeom prst="rect">
            <a:avLst/>
          </a:prstGeom>
          <a:solidFill>
            <a:srgbClr val="C0C0C0"/>
          </a:solidFill>
          <a:ln w="38100" cmpd="dbl">
            <a:solidFill>
              <a:schemeClr val="folHlink"/>
            </a:solidFill>
            <a:miter lim="800000"/>
            <a:headEnd/>
            <a:tailEnd/>
          </a:ln>
        </p:spPr>
        <p:txBody>
          <a:bodyPr>
            <a:spAutoFit/>
          </a:bodyPr>
          <a:lstStyle/>
          <a:p>
            <a:pPr>
              <a:spcBef>
                <a:spcPct val="50000"/>
              </a:spcBef>
            </a:pPr>
            <a:r>
              <a:rPr lang="en-US" u="sng">
                <a:solidFill>
                  <a:schemeClr val="bg1"/>
                </a:solidFill>
              </a:rPr>
              <a:t>Word</a:t>
            </a:r>
            <a:r>
              <a:rPr lang="en-US">
                <a:solidFill>
                  <a:schemeClr val="bg1"/>
                </a:solidFill>
              </a:rPr>
              <a:t>		      	</a:t>
            </a:r>
            <a:r>
              <a:rPr lang="en-US" u="sng">
                <a:solidFill>
                  <a:schemeClr val="bg1"/>
                </a:solidFill>
              </a:rPr>
              <a:t>Ms. M</a:t>
            </a:r>
            <a:r>
              <a:rPr lang="en-US">
                <a:solidFill>
                  <a:schemeClr val="bg1"/>
                </a:solidFill>
              </a:rPr>
              <a:t>	 	 	</a:t>
            </a:r>
            <a:r>
              <a:rPr lang="en-US" u="sng">
                <a:solidFill>
                  <a:schemeClr val="bg1"/>
                </a:solidFill>
              </a:rPr>
              <a:t>Ms. C </a:t>
            </a:r>
            <a:r>
              <a:rPr lang="en-US">
                <a:solidFill>
                  <a:schemeClr val="bg1"/>
                </a:solidFill>
              </a:rPr>
              <a:t/>
            </a:r>
            <a:br>
              <a:rPr lang="en-US">
                <a:solidFill>
                  <a:schemeClr val="bg1"/>
                </a:solidFill>
              </a:rPr>
            </a:br>
            <a:r>
              <a:rPr lang="en-US">
                <a:solidFill>
                  <a:schemeClr val="bg1"/>
                </a:solidFill>
              </a:rPr>
              <a:t>washday       		everyday			ironing </a:t>
            </a:r>
            <a:br>
              <a:rPr lang="en-US">
                <a:solidFill>
                  <a:schemeClr val="bg1"/>
                </a:solidFill>
              </a:rPr>
            </a:br>
            <a:r>
              <a:rPr lang="en-US">
                <a:solidFill>
                  <a:schemeClr val="bg1"/>
                </a:solidFill>
              </a:rPr>
              <a:t>fresh         		and sweet  		clean </a:t>
            </a:r>
            <a:br>
              <a:rPr lang="en-US">
                <a:solidFill>
                  <a:schemeClr val="bg1"/>
                </a:solidFill>
              </a:rPr>
            </a:br>
            <a:r>
              <a:rPr lang="en-US">
                <a:solidFill>
                  <a:schemeClr val="bg1"/>
                </a:solidFill>
              </a:rPr>
              <a:t>pure          		air                         	soiled </a:t>
            </a:r>
            <a:br>
              <a:rPr lang="en-US">
                <a:solidFill>
                  <a:schemeClr val="bg1"/>
                </a:solidFill>
              </a:rPr>
            </a:br>
            <a:r>
              <a:rPr lang="en-US">
                <a:solidFill>
                  <a:schemeClr val="bg1"/>
                </a:solidFill>
              </a:rPr>
              <a:t>scrub         		don't; husband does 	clean </a:t>
            </a:r>
            <a:br>
              <a:rPr lang="en-US">
                <a:solidFill>
                  <a:schemeClr val="bg1"/>
                </a:solidFill>
              </a:rPr>
            </a:br>
            <a:r>
              <a:rPr lang="en-US">
                <a:solidFill>
                  <a:schemeClr val="bg1"/>
                </a:solidFill>
              </a:rPr>
              <a:t>filth         		this neighborhood     	dirt </a:t>
            </a:r>
            <a:br>
              <a:rPr lang="en-US">
                <a:solidFill>
                  <a:schemeClr val="bg1"/>
                </a:solidFill>
              </a:rPr>
            </a:br>
            <a:r>
              <a:rPr lang="en-US">
                <a:solidFill>
                  <a:schemeClr val="bg1"/>
                </a:solidFill>
              </a:rPr>
              <a:t>bubbles     		bath        		soap and water </a:t>
            </a:r>
            <a:br>
              <a:rPr lang="en-US">
                <a:solidFill>
                  <a:schemeClr val="bg1"/>
                </a:solidFill>
              </a:rPr>
            </a:br>
            <a:r>
              <a:rPr lang="en-US">
                <a:solidFill>
                  <a:schemeClr val="bg1"/>
                </a:solidFill>
              </a:rPr>
              <a:t>family        		squabbles          		children </a:t>
            </a:r>
            <a:br>
              <a:rPr lang="en-US">
                <a:solidFill>
                  <a:schemeClr val="bg1"/>
                </a:solidFill>
              </a:rPr>
            </a:br>
            <a:r>
              <a:rPr lang="en-US">
                <a:solidFill>
                  <a:schemeClr val="bg1"/>
                </a:solidFill>
              </a:rPr>
              <a:t>towels        		dirty                    	wash</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smtClean="0">
                <a:solidFill>
                  <a:schemeClr val="hlink"/>
                </a:solidFill>
              </a:rPr>
              <a:t>Types of Projective Techniques</a:t>
            </a:r>
          </a:p>
        </p:txBody>
      </p:sp>
      <p:sp>
        <p:nvSpPr>
          <p:cNvPr id="21507" name="Rectangle 3"/>
          <p:cNvSpPr>
            <a:spLocks noGrp="1" noChangeArrowheads="1"/>
          </p:cNvSpPr>
          <p:nvPr>
            <p:ph type="body" idx="1"/>
          </p:nvPr>
        </p:nvSpPr>
        <p:spPr>
          <a:xfrm>
            <a:off x="1066800" y="1981200"/>
            <a:ext cx="7543800" cy="1676400"/>
          </a:xfrm>
        </p:spPr>
        <p:txBody>
          <a:bodyPr/>
          <a:lstStyle/>
          <a:p>
            <a:pPr eaLnBrk="1" hangingPunct="1">
              <a:defRPr/>
            </a:pPr>
            <a:r>
              <a:rPr lang="en-US" smtClean="0"/>
              <a:t>Completion techniques</a:t>
            </a:r>
          </a:p>
          <a:p>
            <a:pPr lvl="1" eaLnBrk="1" hangingPunct="1">
              <a:defRPr/>
            </a:pPr>
            <a:r>
              <a:rPr lang="en-US" sz="1800" b="1" smtClean="0"/>
              <a:t>Sentence completion</a:t>
            </a:r>
            <a:r>
              <a:rPr lang="en-US" sz="1800" smtClean="0"/>
              <a:t>: Respondents given incomplete sentences and asked to complete in their own words in the hopes that hidden thoughts/feelings will be revealed</a:t>
            </a:r>
          </a:p>
        </p:txBody>
      </p:sp>
      <p:sp>
        <p:nvSpPr>
          <p:cNvPr id="9220" name="Text Box 5"/>
          <p:cNvSpPr txBox="1">
            <a:spLocks noChangeArrowheads="1"/>
          </p:cNvSpPr>
          <p:nvPr/>
        </p:nvSpPr>
        <p:spPr bwMode="auto">
          <a:xfrm>
            <a:off x="1371600" y="3657600"/>
            <a:ext cx="7315200" cy="2819400"/>
          </a:xfrm>
          <a:prstGeom prst="rect">
            <a:avLst/>
          </a:prstGeom>
          <a:solidFill>
            <a:srgbClr val="C0C0C0"/>
          </a:solidFill>
          <a:ln w="38100" cmpd="dbl">
            <a:solidFill>
              <a:schemeClr val="folHlink"/>
            </a:solidFill>
            <a:miter lim="800000"/>
            <a:headEnd/>
            <a:tailEnd/>
          </a:ln>
        </p:spPr>
        <p:txBody>
          <a:bodyPr>
            <a:spAutoFit/>
          </a:bodyPr>
          <a:lstStyle/>
          <a:p>
            <a:pPr>
              <a:spcBef>
                <a:spcPct val="50000"/>
              </a:spcBef>
            </a:pPr>
            <a:r>
              <a:rPr lang="en-US" sz="1600">
                <a:solidFill>
                  <a:schemeClr val="bg1"/>
                </a:solidFill>
              </a:rPr>
              <a:t>If Wal-Mart were a car it would be a _____________________</a:t>
            </a:r>
          </a:p>
          <a:p>
            <a:pPr>
              <a:spcBef>
                <a:spcPct val="50000"/>
              </a:spcBef>
            </a:pPr>
            <a:endParaRPr lang="en-US" sz="1600">
              <a:solidFill>
                <a:schemeClr val="bg1"/>
              </a:solidFill>
            </a:endParaRPr>
          </a:p>
          <a:p>
            <a:pPr>
              <a:spcBef>
                <a:spcPct val="50000"/>
              </a:spcBef>
            </a:pPr>
            <a:r>
              <a:rPr lang="en-US" sz="1600">
                <a:solidFill>
                  <a:schemeClr val="bg1"/>
                </a:solidFill>
              </a:rPr>
              <a:t>Wal-Mart shoppers are ________________________________</a:t>
            </a:r>
          </a:p>
          <a:p>
            <a:pPr>
              <a:spcBef>
                <a:spcPct val="50000"/>
              </a:spcBef>
            </a:pPr>
            <a:endParaRPr lang="en-US" sz="1600">
              <a:solidFill>
                <a:schemeClr val="bg1"/>
              </a:solidFill>
            </a:endParaRPr>
          </a:p>
          <a:p>
            <a:pPr>
              <a:spcBef>
                <a:spcPct val="50000"/>
              </a:spcBef>
            </a:pPr>
            <a:r>
              <a:rPr lang="en-US" sz="1600">
                <a:solidFill>
                  <a:schemeClr val="bg1"/>
                </a:solidFill>
              </a:rPr>
              <a:t>If I asked my friend to go shopping at Wal-Mart, they would say ________________________________</a:t>
            </a:r>
          </a:p>
          <a:p>
            <a:pPr>
              <a:spcBef>
                <a:spcPct val="50000"/>
              </a:spcBef>
            </a:pPr>
            <a:endParaRPr lang="en-US" sz="1600">
              <a:solidFill>
                <a:schemeClr val="bg1"/>
              </a:solidFill>
            </a:endParaRPr>
          </a:p>
          <a:p>
            <a:pPr>
              <a:spcBef>
                <a:spcPct val="50000"/>
              </a:spcBef>
            </a:pPr>
            <a:r>
              <a:rPr lang="en-US" sz="1600">
                <a:solidFill>
                  <a:schemeClr val="bg1"/>
                </a:solidFill>
              </a:rPr>
              <a:t>Compared to Target, Wal-Mart is __________________________</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smtClean="0">
                <a:solidFill>
                  <a:schemeClr val="hlink"/>
                </a:solidFill>
              </a:rPr>
              <a:t>Types of Projective Techniques</a:t>
            </a:r>
          </a:p>
        </p:txBody>
      </p:sp>
      <p:sp>
        <p:nvSpPr>
          <p:cNvPr id="22531" name="Rectangle 3"/>
          <p:cNvSpPr>
            <a:spLocks noGrp="1" noChangeArrowheads="1"/>
          </p:cNvSpPr>
          <p:nvPr>
            <p:ph type="body" idx="1"/>
          </p:nvPr>
        </p:nvSpPr>
        <p:spPr>
          <a:xfrm>
            <a:off x="1066800" y="1981200"/>
            <a:ext cx="7543800" cy="1447800"/>
          </a:xfrm>
        </p:spPr>
        <p:txBody>
          <a:bodyPr/>
          <a:lstStyle/>
          <a:p>
            <a:pPr eaLnBrk="1" hangingPunct="1">
              <a:defRPr/>
            </a:pPr>
            <a:r>
              <a:rPr lang="en-US" smtClean="0"/>
              <a:t>Completion techniques</a:t>
            </a:r>
          </a:p>
          <a:p>
            <a:pPr lvl="1" eaLnBrk="1" hangingPunct="1">
              <a:defRPr/>
            </a:pPr>
            <a:r>
              <a:rPr lang="en-US" sz="1800" b="1" smtClean="0"/>
              <a:t>Story completion</a:t>
            </a:r>
            <a:r>
              <a:rPr lang="en-US" sz="1800" smtClean="0"/>
              <a:t>: Respondents are provided a scenario and askd to complete it.</a:t>
            </a:r>
          </a:p>
          <a:p>
            <a:pPr eaLnBrk="1" hangingPunct="1">
              <a:defRPr/>
            </a:pPr>
            <a:endParaRPr lang="en-US" smtClean="0"/>
          </a:p>
        </p:txBody>
      </p:sp>
      <p:sp>
        <p:nvSpPr>
          <p:cNvPr id="10244" name="Text Box 4"/>
          <p:cNvSpPr txBox="1">
            <a:spLocks noChangeArrowheads="1"/>
          </p:cNvSpPr>
          <p:nvPr/>
        </p:nvSpPr>
        <p:spPr bwMode="auto">
          <a:xfrm>
            <a:off x="1371600" y="3657600"/>
            <a:ext cx="7315200" cy="1597025"/>
          </a:xfrm>
          <a:prstGeom prst="rect">
            <a:avLst/>
          </a:prstGeom>
          <a:solidFill>
            <a:srgbClr val="C0C0C0"/>
          </a:solidFill>
          <a:ln w="38100" cmpd="dbl">
            <a:solidFill>
              <a:schemeClr val="folHlink"/>
            </a:solidFill>
            <a:miter lim="800000"/>
            <a:headEnd/>
            <a:tailEnd/>
          </a:ln>
        </p:spPr>
        <p:txBody>
          <a:bodyPr>
            <a:spAutoFit/>
          </a:bodyPr>
          <a:lstStyle/>
          <a:p>
            <a:pPr>
              <a:spcBef>
                <a:spcPct val="50000"/>
              </a:spcBef>
            </a:pPr>
            <a:r>
              <a:rPr lang="en-US" sz="1600">
                <a:solidFill>
                  <a:schemeClr val="bg1"/>
                </a:solidFill>
              </a:rPr>
              <a:t>It has been a very long day.  Between classes and meetings, I did not have time to take a break at all.  It is now 5:30 and I have just arrived home at my apartment.  I just realized that I haven’t eaten all day and am starving.  I found a package of Chicken &amp; Mushroom flavored Ramen Noodles and decide to heat it up in the microwave.  The noodles are ready to go.  As I sit down at the kitchen table and pick up a fork to eat what is in front of me……………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en-US" smtClean="0">
                <a:solidFill>
                  <a:schemeClr val="hlink"/>
                </a:solidFill>
              </a:rPr>
              <a:t>Types of Projective Techniques</a:t>
            </a:r>
          </a:p>
        </p:txBody>
      </p:sp>
      <p:sp>
        <p:nvSpPr>
          <p:cNvPr id="23555" name="Rectangle 3"/>
          <p:cNvSpPr>
            <a:spLocks noGrp="1" noChangeArrowheads="1"/>
          </p:cNvSpPr>
          <p:nvPr>
            <p:ph type="body" idx="1"/>
          </p:nvPr>
        </p:nvSpPr>
        <p:spPr>
          <a:xfrm>
            <a:off x="1066800" y="1981200"/>
            <a:ext cx="7543800" cy="1752600"/>
          </a:xfrm>
        </p:spPr>
        <p:txBody>
          <a:bodyPr/>
          <a:lstStyle/>
          <a:p>
            <a:pPr eaLnBrk="1" hangingPunct="1">
              <a:defRPr/>
            </a:pPr>
            <a:r>
              <a:rPr lang="en-US" smtClean="0"/>
              <a:t>Construction Techniques</a:t>
            </a:r>
          </a:p>
          <a:p>
            <a:pPr lvl="1" eaLnBrk="1" hangingPunct="1">
              <a:defRPr/>
            </a:pPr>
            <a:r>
              <a:rPr lang="en-US" sz="1800" b="1" smtClean="0"/>
              <a:t>Cartoon (or balloon) Tests</a:t>
            </a:r>
            <a:r>
              <a:rPr lang="en-US" sz="1800" smtClean="0"/>
              <a:t>: Subjects are given a cartoon drawing (typically presented in a vague manner) and asked to suggest the dialogue in an attempt to identify a person’s latent feelings about what is being portrayed.</a:t>
            </a:r>
          </a:p>
        </p:txBody>
      </p:sp>
      <p:pic>
        <p:nvPicPr>
          <p:cNvPr id="1030" name="Picture 6"/>
          <p:cNvPicPr>
            <a:picLocks noChangeArrowheads="1"/>
          </p:cNvPicPr>
          <p:nvPr/>
        </p:nvPicPr>
        <p:blipFill>
          <a:blip r:embed="rId3"/>
          <a:srcRect/>
          <a:stretch>
            <a:fillRect/>
          </a:stretch>
        </p:blipFill>
        <p:spPr bwMode="auto">
          <a:xfrm>
            <a:off x="1981200" y="4940300"/>
            <a:ext cx="7162800" cy="1917700"/>
          </a:xfrm>
          <a:prstGeom prst="rect">
            <a:avLst/>
          </a:prstGeom>
          <a:noFill/>
          <a:ln w="12700">
            <a:noFill/>
            <a:miter lim="800000"/>
            <a:headEnd/>
            <a:tailEnd/>
          </a:ln>
        </p:spPr>
      </p:pic>
      <p:graphicFrame>
        <p:nvGraphicFramePr>
          <p:cNvPr id="1026" name="Object 5">
            <a:hlinkClick r:id="" action="ppaction://ole?verb=0"/>
          </p:cNvPr>
          <p:cNvGraphicFramePr>
            <a:graphicFrameLocks/>
          </p:cNvGraphicFramePr>
          <p:nvPr/>
        </p:nvGraphicFramePr>
        <p:xfrm>
          <a:off x="2819400" y="3733800"/>
          <a:ext cx="901700" cy="2857500"/>
        </p:xfrm>
        <a:graphic>
          <a:graphicData uri="http://schemas.openxmlformats.org/presentationml/2006/ole">
            <p:oleObj spid="_x0000_s1026" r:id="rId4" imgW="676080" imgH="2143080" progId="">
              <p:embed/>
            </p:oleObj>
          </a:graphicData>
        </a:graphic>
      </p:graphicFrame>
      <p:sp>
        <p:nvSpPr>
          <p:cNvPr id="1031" name="AutoShape 7"/>
          <p:cNvSpPr>
            <a:spLocks noChangeArrowheads="1"/>
          </p:cNvSpPr>
          <p:nvPr/>
        </p:nvSpPr>
        <p:spPr bwMode="auto">
          <a:xfrm>
            <a:off x="5486400" y="3962400"/>
            <a:ext cx="2743200" cy="1371600"/>
          </a:xfrm>
          <a:prstGeom prst="wedgeRoundRectCallout">
            <a:avLst>
              <a:gd name="adj1" fmla="val -84491"/>
              <a:gd name="adj2" fmla="val -49106"/>
              <a:gd name="adj3" fmla="val 16667"/>
            </a:avLst>
          </a:prstGeom>
          <a:solidFill>
            <a:srgbClr val="CCECFF"/>
          </a:solidFill>
          <a:ln w="12700">
            <a:solidFill>
              <a:schemeClr val="tx1"/>
            </a:solidFill>
            <a:miter lim="800000"/>
            <a:headEnd/>
            <a:tailEnd/>
          </a:ln>
        </p:spPr>
        <p:txBody>
          <a:bodyPr/>
          <a:lstStyle/>
          <a:p>
            <a:pPr algn="ctr">
              <a:spcBef>
                <a:spcPct val="50000"/>
              </a:spcBef>
            </a:pPr>
            <a:r>
              <a:rPr lang="en-US" sz="2000" b="1">
                <a:solidFill>
                  <a:schemeClr val="bg1"/>
                </a:solidFill>
              </a:rPr>
              <a:t>Let’s see if we can pick up some home décor items at Sears</a:t>
            </a:r>
          </a:p>
          <a:p>
            <a:pPr algn="ctr"/>
            <a:endParaRPr lang="en-US" sz="2400" b="1">
              <a:solidFill>
                <a:schemeClr val="bg1"/>
              </a:solidFill>
            </a:endParaRPr>
          </a:p>
        </p:txBody>
      </p:sp>
      <p:sp>
        <p:nvSpPr>
          <p:cNvPr id="1032" name="AutoShape 8"/>
          <p:cNvSpPr>
            <a:spLocks noChangeArrowheads="1"/>
          </p:cNvSpPr>
          <p:nvPr/>
        </p:nvSpPr>
        <p:spPr bwMode="auto">
          <a:xfrm>
            <a:off x="152400" y="4191000"/>
            <a:ext cx="2209800" cy="1600200"/>
          </a:xfrm>
          <a:prstGeom prst="wedgeRoundRectCallout">
            <a:avLst>
              <a:gd name="adj1" fmla="val 70472"/>
              <a:gd name="adj2" fmla="val -55653"/>
              <a:gd name="adj3" fmla="val 16667"/>
            </a:avLst>
          </a:prstGeom>
          <a:solidFill>
            <a:srgbClr val="CCECFF"/>
          </a:solidFill>
          <a:ln w="12700">
            <a:solidFill>
              <a:schemeClr val="tx1"/>
            </a:solidFill>
            <a:miter lim="800000"/>
            <a:headEnd/>
            <a:tailEnd/>
          </a:ln>
        </p:spPr>
        <p:txBody>
          <a:bodyPr/>
          <a:lstStyle/>
          <a:p>
            <a:pPr algn="ctr"/>
            <a:endParaRPr lang="en-US" sz="2400">
              <a:latin typeface="Times New Roman" pitchFamily="18" charset="0"/>
            </a:endParaRPr>
          </a:p>
        </p:txBody>
      </p:sp>
      <p:sp>
        <p:nvSpPr>
          <p:cNvPr id="23561" name="Rectangle 9"/>
          <p:cNvSpPr>
            <a:spLocks noChangeArrowheads="1"/>
          </p:cNvSpPr>
          <p:nvPr/>
        </p:nvSpPr>
        <p:spPr bwMode="auto">
          <a:xfrm>
            <a:off x="5334000" y="5943600"/>
            <a:ext cx="1447800" cy="515938"/>
          </a:xfrm>
          <a:prstGeom prst="rect">
            <a:avLst/>
          </a:prstGeom>
          <a:solidFill>
            <a:schemeClr val="bg1"/>
          </a:solidFill>
          <a:ln w="12700">
            <a:noFill/>
            <a:miter lim="800000"/>
            <a:headEnd/>
            <a:tailEnd/>
          </a:ln>
          <a:effectLst/>
        </p:spPr>
        <p:txBody>
          <a:bodyPr lIns="90488" tIns="44450" rIns="90488" bIns="44450">
            <a:spAutoFit/>
          </a:bodyPr>
          <a:lstStyle/>
          <a:p>
            <a:pPr algn="ctr">
              <a:spcBef>
                <a:spcPct val="50000"/>
              </a:spcBef>
              <a:defRPr/>
            </a:pPr>
            <a:r>
              <a:rPr lang="en-US" sz="2800" b="1">
                <a:solidFill>
                  <a:srgbClr val="FFFF00"/>
                </a:solidFill>
                <a:effectLst>
                  <a:outerShdw blurRad="38100" dist="38100" dir="2700000" algn="tl">
                    <a:srgbClr val="000000"/>
                  </a:outerShdw>
                </a:effectLst>
                <a:latin typeface="Times New Roman" pitchFamily="18" charset="0"/>
              </a:rPr>
              <a:t>Sears</a:t>
            </a:r>
          </a:p>
        </p:txBody>
      </p:sp>
      <p:graphicFrame>
        <p:nvGraphicFramePr>
          <p:cNvPr id="1027" name="Object 4">
            <a:hlinkClick r:id="" action="ppaction://ole?verb=0"/>
          </p:cNvPr>
          <p:cNvGraphicFramePr>
            <a:graphicFrameLocks/>
          </p:cNvGraphicFramePr>
          <p:nvPr/>
        </p:nvGraphicFramePr>
        <p:xfrm>
          <a:off x="3886200" y="3657600"/>
          <a:ext cx="965200" cy="2984500"/>
        </p:xfrm>
        <a:graphic>
          <a:graphicData uri="http://schemas.openxmlformats.org/presentationml/2006/ole">
            <p:oleObj spid="_x0000_s1027" r:id="rId5" imgW="723600" imgH="2238120" progId="">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smtClean="0">
                <a:solidFill>
                  <a:schemeClr val="hlink"/>
                </a:solidFill>
              </a:rPr>
              <a:t>Types of Projective Techniques</a:t>
            </a:r>
          </a:p>
        </p:txBody>
      </p:sp>
      <p:sp>
        <p:nvSpPr>
          <p:cNvPr id="24579" name="Rectangle 3"/>
          <p:cNvSpPr>
            <a:spLocks noGrp="1" noChangeArrowheads="1"/>
          </p:cNvSpPr>
          <p:nvPr>
            <p:ph type="body" idx="1"/>
          </p:nvPr>
        </p:nvSpPr>
        <p:spPr>
          <a:xfrm>
            <a:off x="1066800" y="1981200"/>
            <a:ext cx="7543800" cy="1600200"/>
          </a:xfrm>
        </p:spPr>
        <p:txBody>
          <a:bodyPr/>
          <a:lstStyle/>
          <a:p>
            <a:pPr eaLnBrk="1" hangingPunct="1">
              <a:defRPr/>
            </a:pPr>
            <a:r>
              <a:rPr lang="en-US" smtClean="0"/>
              <a:t>Construction Techniques</a:t>
            </a:r>
          </a:p>
          <a:p>
            <a:pPr lvl="1" eaLnBrk="1" hangingPunct="1">
              <a:defRPr/>
            </a:pPr>
            <a:r>
              <a:rPr lang="en-US" sz="1800" b="1" smtClean="0"/>
              <a:t>Picture Tests</a:t>
            </a:r>
            <a:r>
              <a:rPr lang="en-US" sz="1800" smtClean="0"/>
              <a:t>: Subjects are given a picture and instructed to describe their reactions by writing a short narrative story about the picture.</a:t>
            </a:r>
          </a:p>
          <a:p>
            <a:pPr eaLnBrk="1" hangingPunct="1">
              <a:defRPr/>
            </a:pPr>
            <a:endParaRPr lang="en-US" smtClean="0"/>
          </a:p>
        </p:txBody>
      </p:sp>
      <p:pic>
        <p:nvPicPr>
          <p:cNvPr id="11268" name="Picture 4" descr="symphony-dinner-cruise-couple-small-455"/>
          <p:cNvPicPr>
            <a:picLocks noChangeAspect="1" noChangeArrowheads="1"/>
          </p:cNvPicPr>
          <p:nvPr/>
        </p:nvPicPr>
        <p:blipFill>
          <a:blip r:embed="rId2"/>
          <a:srcRect/>
          <a:stretch>
            <a:fillRect/>
          </a:stretch>
        </p:blipFill>
        <p:spPr bwMode="auto">
          <a:xfrm>
            <a:off x="2057400" y="3505200"/>
            <a:ext cx="5715000"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smtClean="0">
                <a:solidFill>
                  <a:schemeClr val="hlink"/>
                </a:solidFill>
              </a:rPr>
              <a:t>Types of Projective Techniques</a:t>
            </a:r>
          </a:p>
        </p:txBody>
      </p:sp>
      <p:sp>
        <p:nvSpPr>
          <p:cNvPr id="25603" name="Rectangle 3"/>
          <p:cNvSpPr>
            <a:spLocks noGrp="1" noChangeArrowheads="1"/>
          </p:cNvSpPr>
          <p:nvPr>
            <p:ph type="body" idx="1"/>
          </p:nvPr>
        </p:nvSpPr>
        <p:spPr>
          <a:xfrm>
            <a:off x="1066800" y="1981200"/>
            <a:ext cx="7543800" cy="4876800"/>
          </a:xfrm>
        </p:spPr>
        <p:txBody>
          <a:bodyPr/>
          <a:lstStyle/>
          <a:p>
            <a:pPr eaLnBrk="1" hangingPunct="1">
              <a:lnSpc>
                <a:spcPct val="80000"/>
              </a:lnSpc>
              <a:defRPr/>
            </a:pPr>
            <a:r>
              <a:rPr lang="en-US" smtClean="0"/>
              <a:t>Construction Techniques</a:t>
            </a:r>
          </a:p>
          <a:p>
            <a:pPr lvl="1" eaLnBrk="1" hangingPunct="1">
              <a:lnSpc>
                <a:spcPct val="80000"/>
              </a:lnSpc>
              <a:defRPr/>
            </a:pPr>
            <a:r>
              <a:rPr lang="en-US" sz="1800" b="1" smtClean="0"/>
              <a:t>Thematic Apperception Tests (TAT)</a:t>
            </a:r>
            <a:r>
              <a:rPr lang="en-US" sz="1800" smtClean="0"/>
              <a:t>: Subjects are presented with a series of pictures and asked to provide a description of or a story about the pictures.</a:t>
            </a:r>
          </a:p>
          <a:p>
            <a:pPr lvl="1" eaLnBrk="1" hangingPunct="1">
              <a:lnSpc>
                <a:spcPct val="80000"/>
              </a:lnSpc>
              <a:defRPr/>
            </a:pPr>
            <a:endParaRPr lang="en-US" sz="1800" smtClean="0"/>
          </a:p>
          <a:p>
            <a:pPr lvl="1" eaLnBrk="1" hangingPunct="1">
              <a:lnSpc>
                <a:spcPct val="80000"/>
              </a:lnSpc>
              <a:defRPr/>
            </a:pPr>
            <a:endParaRPr lang="en-US" sz="1600" smtClean="0"/>
          </a:p>
          <a:p>
            <a:pPr lvl="1" eaLnBrk="1" hangingPunct="1">
              <a:lnSpc>
                <a:spcPct val="80000"/>
              </a:lnSpc>
              <a:defRPr/>
            </a:pPr>
            <a:endParaRPr lang="en-US" sz="1600" smtClean="0"/>
          </a:p>
          <a:p>
            <a:pPr lvl="1" eaLnBrk="1" hangingPunct="1">
              <a:lnSpc>
                <a:spcPct val="80000"/>
              </a:lnSpc>
              <a:defRPr/>
            </a:pPr>
            <a:endParaRPr lang="en-US" sz="1600" smtClean="0"/>
          </a:p>
          <a:p>
            <a:pPr lvl="1" eaLnBrk="1" hangingPunct="1">
              <a:lnSpc>
                <a:spcPct val="80000"/>
              </a:lnSpc>
              <a:defRPr/>
            </a:pPr>
            <a:endParaRPr lang="en-US" sz="1600" smtClean="0"/>
          </a:p>
          <a:p>
            <a:pPr lvl="1" eaLnBrk="1" hangingPunct="1">
              <a:lnSpc>
                <a:spcPct val="80000"/>
              </a:lnSpc>
              <a:defRPr/>
            </a:pPr>
            <a:endParaRPr lang="en-US" sz="1600" smtClean="0"/>
          </a:p>
          <a:p>
            <a:pPr lvl="1" eaLnBrk="1" hangingPunct="1">
              <a:lnSpc>
                <a:spcPct val="80000"/>
              </a:lnSpc>
              <a:defRPr/>
            </a:pPr>
            <a:endParaRPr lang="en-US" sz="1600" smtClean="0"/>
          </a:p>
          <a:p>
            <a:pPr lvl="1" eaLnBrk="1" hangingPunct="1">
              <a:lnSpc>
                <a:spcPct val="80000"/>
              </a:lnSpc>
              <a:buFontTx/>
              <a:buNone/>
              <a:defRPr/>
            </a:pPr>
            <a:endParaRPr lang="en-US" sz="1600" smtClean="0"/>
          </a:p>
          <a:p>
            <a:pPr lvl="1" eaLnBrk="1" hangingPunct="1">
              <a:lnSpc>
                <a:spcPct val="80000"/>
              </a:lnSpc>
              <a:buFontTx/>
              <a:buNone/>
              <a:defRPr/>
            </a:pPr>
            <a:endParaRPr lang="en-US" sz="1600" smtClean="0"/>
          </a:p>
          <a:p>
            <a:pPr lvl="1" eaLnBrk="1" hangingPunct="1">
              <a:lnSpc>
                <a:spcPct val="80000"/>
              </a:lnSpc>
              <a:buFontTx/>
              <a:buNone/>
              <a:defRPr/>
            </a:pPr>
            <a:endParaRPr lang="en-US" sz="1600" smtClean="0"/>
          </a:p>
          <a:p>
            <a:pPr lvl="1" eaLnBrk="1" hangingPunct="1">
              <a:lnSpc>
                <a:spcPct val="80000"/>
              </a:lnSpc>
              <a:buFontTx/>
              <a:buNone/>
              <a:defRPr/>
            </a:pPr>
            <a:endParaRPr lang="en-US" sz="1600" smtClean="0"/>
          </a:p>
          <a:p>
            <a:pPr lvl="1" eaLnBrk="1" hangingPunct="1">
              <a:lnSpc>
                <a:spcPct val="80000"/>
              </a:lnSpc>
              <a:defRPr/>
            </a:pPr>
            <a:r>
              <a:rPr lang="en-US" sz="1800" smtClean="0"/>
              <a:t>A twist on the TAT:</a:t>
            </a:r>
          </a:p>
          <a:p>
            <a:pPr lvl="2" eaLnBrk="1" hangingPunct="1">
              <a:lnSpc>
                <a:spcPct val="80000"/>
              </a:lnSpc>
              <a:defRPr/>
            </a:pPr>
            <a:r>
              <a:rPr lang="en-US" sz="1600" smtClean="0"/>
              <a:t>Ask subjects to draw cartoons and write about the subject of interest</a:t>
            </a:r>
          </a:p>
          <a:p>
            <a:pPr lvl="2" eaLnBrk="1" hangingPunct="1">
              <a:lnSpc>
                <a:spcPct val="80000"/>
              </a:lnSpc>
              <a:defRPr/>
            </a:pPr>
            <a:r>
              <a:rPr lang="en-US" sz="1600" smtClean="0"/>
              <a:t>Example:  Roach Killer...</a:t>
            </a:r>
          </a:p>
          <a:p>
            <a:pPr lvl="1" eaLnBrk="1" hangingPunct="1">
              <a:lnSpc>
                <a:spcPct val="80000"/>
              </a:lnSpc>
              <a:defRPr/>
            </a:pPr>
            <a:endParaRPr lang="en-US" sz="1600" smtClean="0"/>
          </a:p>
        </p:txBody>
      </p:sp>
      <p:pic>
        <p:nvPicPr>
          <p:cNvPr id="12292" name="Picture 5" descr="istockphoto_1693569_curler_woman"/>
          <p:cNvPicPr>
            <a:picLocks noChangeAspect="1" noChangeArrowheads="1"/>
          </p:cNvPicPr>
          <p:nvPr/>
        </p:nvPicPr>
        <p:blipFill>
          <a:blip r:embed="rId2"/>
          <a:srcRect/>
          <a:stretch>
            <a:fillRect/>
          </a:stretch>
        </p:blipFill>
        <p:spPr bwMode="auto">
          <a:xfrm>
            <a:off x="3352800" y="3581400"/>
            <a:ext cx="2514600" cy="1681163"/>
          </a:xfrm>
          <a:prstGeom prst="rect">
            <a:avLst/>
          </a:prstGeom>
          <a:noFill/>
          <a:ln w="9525">
            <a:noFill/>
            <a:miter lim="800000"/>
            <a:headEnd/>
            <a:tailEnd/>
          </a:ln>
        </p:spPr>
      </p:pic>
      <p:pic>
        <p:nvPicPr>
          <p:cNvPr id="12294" name="Picture 9" descr="cr15177068"/>
          <p:cNvPicPr>
            <a:picLocks noChangeAspect="1" noChangeArrowheads="1"/>
          </p:cNvPicPr>
          <p:nvPr/>
        </p:nvPicPr>
        <p:blipFill>
          <a:blip r:embed="rId3"/>
          <a:srcRect/>
          <a:stretch>
            <a:fillRect/>
          </a:stretch>
        </p:blipFill>
        <p:spPr bwMode="auto">
          <a:xfrm>
            <a:off x="685800" y="3581400"/>
            <a:ext cx="2362200" cy="1560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mrroach"/>
          <p:cNvPicPr>
            <a:picLocks noChangeAspect="1" noChangeArrowheads="1"/>
          </p:cNvPicPr>
          <p:nvPr/>
        </p:nvPicPr>
        <p:blipFill>
          <a:blip r:embed="rId2"/>
          <a:srcRect/>
          <a:stretch>
            <a:fillRect/>
          </a:stretch>
        </p:blipFill>
        <p:spPr bwMode="auto">
          <a:xfrm>
            <a:off x="1719263" y="0"/>
            <a:ext cx="46672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smtClean="0">
                <a:solidFill>
                  <a:schemeClr val="hlink"/>
                </a:solidFill>
              </a:rPr>
              <a:t>Types of Projective Techniques</a:t>
            </a:r>
          </a:p>
        </p:txBody>
      </p:sp>
      <p:sp>
        <p:nvSpPr>
          <p:cNvPr id="26627" name="Rectangle 3"/>
          <p:cNvSpPr>
            <a:spLocks noGrp="1" noChangeArrowheads="1"/>
          </p:cNvSpPr>
          <p:nvPr>
            <p:ph type="body" idx="1"/>
          </p:nvPr>
        </p:nvSpPr>
        <p:spPr>
          <a:xfrm>
            <a:off x="1066800" y="1981200"/>
            <a:ext cx="7543800" cy="1600200"/>
          </a:xfrm>
        </p:spPr>
        <p:txBody>
          <a:bodyPr/>
          <a:lstStyle/>
          <a:p>
            <a:pPr eaLnBrk="1" hangingPunct="1">
              <a:defRPr/>
            </a:pPr>
            <a:r>
              <a:rPr lang="en-US" smtClean="0"/>
              <a:t>Expressive Techniques</a:t>
            </a:r>
          </a:p>
          <a:p>
            <a:pPr lvl="1" eaLnBrk="1" hangingPunct="1">
              <a:defRPr/>
            </a:pPr>
            <a:r>
              <a:rPr lang="en-US" sz="1800" b="1" smtClean="0"/>
              <a:t>Role Playing</a:t>
            </a:r>
            <a:r>
              <a:rPr lang="en-US" sz="1800" smtClean="0"/>
              <a:t>: Subject is asked to act out someone else’s behavior in a specified setting.</a:t>
            </a:r>
          </a:p>
          <a:p>
            <a:pPr lvl="1" eaLnBrk="1" hangingPunct="1">
              <a:defRPr/>
            </a:pPr>
            <a:endParaRPr lang="en-US" smtClean="0"/>
          </a:p>
        </p:txBody>
      </p:sp>
      <p:sp>
        <p:nvSpPr>
          <p:cNvPr id="14340" name="Text Box 4"/>
          <p:cNvSpPr txBox="1">
            <a:spLocks noChangeArrowheads="1"/>
          </p:cNvSpPr>
          <p:nvPr/>
        </p:nvSpPr>
        <p:spPr bwMode="auto">
          <a:xfrm>
            <a:off x="1371600" y="3657600"/>
            <a:ext cx="7315200" cy="1352550"/>
          </a:xfrm>
          <a:prstGeom prst="rect">
            <a:avLst/>
          </a:prstGeom>
          <a:solidFill>
            <a:srgbClr val="C0C0C0"/>
          </a:solidFill>
          <a:ln w="38100" cmpd="dbl">
            <a:solidFill>
              <a:schemeClr val="folHlink"/>
            </a:solidFill>
            <a:miter lim="800000"/>
            <a:headEnd/>
            <a:tailEnd/>
          </a:ln>
        </p:spPr>
        <p:txBody>
          <a:bodyPr>
            <a:spAutoFit/>
          </a:bodyPr>
          <a:lstStyle/>
          <a:p>
            <a:pPr>
              <a:spcBef>
                <a:spcPct val="50000"/>
              </a:spcBef>
            </a:pPr>
            <a:r>
              <a:rPr lang="en-US" sz="1600">
                <a:solidFill>
                  <a:schemeClr val="bg1"/>
                </a:solidFill>
              </a:rPr>
              <a:t>A customer is trying to return an item and does not have a receipt.  The customer insists on a cash refund but store policy clearly states that all returns must be accompanied by a receipt.  The store manager is only permitted to allow store credit in these circumstances.  The customer is irate.  What would you do if you were the store manager in this situation?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smtClean="0">
                <a:solidFill>
                  <a:schemeClr val="hlink"/>
                </a:solidFill>
              </a:rPr>
              <a:t>Types of Projective Techniques</a:t>
            </a:r>
          </a:p>
        </p:txBody>
      </p:sp>
      <p:sp>
        <p:nvSpPr>
          <p:cNvPr id="28675" name="Rectangle 3"/>
          <p:cNvSpPr>
            <a:spLocks noGrp="1" noChangeArrowheads="1"/>
          </p:cNvSpPr>
          <p:nvPr>
            <p:ph type="body" idx="1"/>
          </p:nvPr>
        </p:nvSpPr>
        <p:spPr/>
        <p:txBody>
          <a:bodyPr/>
          <a:lstStyle/>
          <a:p>
            <a:pPr eaLnBrk="1" hangingPunct="1">
              <a:defRPr/>
            </a:pPr>
            <a:r>
              <a:rPr lang="en-US" smtClean="0"/>
              <a:t>Expressive Techniques</a:t>
            </a:r>
          </a:p>
          <a:p>
            <a:pPr lvl="1" eaLnBrk="1" hangingPunct="1">
              <a:defRPr/>
            </a:pPr>
            <a:r>
              <a:rPr lang="en-US" sz="1800" b="1" smtClean="0"/>
              <a:t>Third-Person Technique</a:t>
            </a:r>
            <a:r>
              <a:rPr lang="en-US" sz="1800" smtClean="0"/>
              <a:t>: Subject is asked to verbalize how a third person (such as a neighbor or friend) would react to a specific question.</a:t>
            </a:r>
          </a:p>
          <a:p>
            <a:pPr eaLnBrk="1" hangingPunct="1">
              <a:buFont typeface="Wingdings" pitchFamily="2" charset="2"/>
              <a:buNone/>
              <a:defRPr/>
            </a:pPr>
            <a:endParaRPr lang="en-US" smtClean="0"/>
          </a:p>
        </p:txBody>
      </p:sp>
      <p:sp>
        <p:nvSpPr>
          <p:cNvPr id="15364" name="Text Box 4"/>
          <p:cNvSpPr txBox="1">
            <a:spLocks noChangeArrowheads="1"/>
          </p:cNvSpPr>
          <p:nvPr/>
        </p:nvSpPr>
        <p:spPr bwMode="auto">
          <a:xfrm>
            <a:off x="1371600" y="3657600"/>
            <a:ext cx="7315200" cy="2819400"/>
          </a:xfrm>
          <a:prstGeom prst="rect">
            <a:avLst/>
          </a:prstGeom>
          <a:solidFill>
            <a:srgbClr val="C0C0C0"/>
          </a:solidFill>
          <a:ln w="38100" cmpd="dbl">
            <a:solidFill>
              <a:schemeClr val="folHlink"/>
            </a:solidFill>
            <a:miter lim="800000"/>
            <a:headEnd/>
            <a:tailEnd/>
          </a:ln>
        </p:spPr>
        <p:txBody>
          <a:bodyPr>
            <a:spAutoFit/>
          </a:bodyPr>
          <a:lstStyle/>
          <a:p>
            <a:r>
              <a:rPr lang="en-US" sz="1600">
                <a:solidFill>
                  <a:schemeClr val="bg1"/>
                </a:solidFill>
              </a:rPr>
              <a:t>What Will the Neighbors Say? </a:t>
            </a:r>
          </a:p>
          <a:p>
            <a:endParaRPr lang="en-US" sz="1600">
              <a:solidFill>
                <a:schemeClr val="bg1"/>
              </a:solidFill>
            </a:endParaRPr>
          </a:p>
          <a:p>
            <a:r>
              <a:rPr lang="en-US" sz="1600">
                <a:solidFill>
                  <a:schemeClr val="bg1"/>
                </a:solidFill>
              </a:rPr>
              <a:t>A study was performed for a commercial airline to understand why some people do not fly.  When the respondents were asked, "Are you afraid to fly?" very few people said yes.  The major reasons given for not flying were cost, inconvenience, and delays caused by bad weather.  However, it was suspected that the answers were heavily influenced by the need to give socially desirable responses.  Therefore, a follow-up study was done.  In the second study, the respondents were asked, "Do you think your neighbor is afraid to fly?" The answers indicated that most of the neighbors who traveled by some other means of transportation were afraid to fly.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en-US" smtClean="0">
                <a:solidFill>
                  <a:schemeClr val="hlink"/>
                </a:solidFill>
              </a:rPr>
              <a:t>Types of Projective Techniques</a:t>
            </a:r>
          </a:p>
        </p:txBody>
      </p:sp>
      <p:sp>
        <p:nvSpPr>
          <p:cNvPr id="29699" name="Rectangle 3"/>
          <p:cNvSpPr>
            <a:spLocks noGrp="1" noChangeArrowheads="1"/>
          </p:cNvSpPr>
          <p:nvPr>
            <p:ph type="body" idx="1"/>
          </p:nvPr>
        </p:nvSpPr>
        <p:spPr/>
        <p:txBody>
          <a:bodyPr/>
          <a:lstStyle/>
          <a:p>
            <a:pPr eaLnBrk="1" hangingPunct="1">
              <a:lnSpc>
                <a:spcPct val="80000"/>
              </a:lnSpc>
              <a:defRPr/>
            </a:pPr>
            <a:r>
              <a:rPr lang="en-US" sz="2800" smtClean="0"/>
              <a:t>Another twist - Shopping Lists -- Ask respondents about the type of person who would buy a particular group of products</a:t>
            </a:r>
          </a:p>
          <a:p>
            <a:pPr eaLnBrk="1" hangingPunct="1">
              <a:lnSpc>
                <a:spcPct val="80000"/>
              </a:lnSpc>
              <a:defRPr/>
            </a:pPr>
            <a:endParaRPr lang="en-US" sz="2800" smtClean="0"/>
          </a:p>
          <a:p>
            <a:pPr lvl="1" eaLnBrk="1" hangingPunct="1">
              <a:lnSpc>
                <a:spcPct val="80000"/>
              </a:lnSpc>
              <a:defRPr/>
            </a:pPr>
            <a:r>
              <a:rPr lang="en-US" sz="2400" smtClean="0"/>
              <a:t>An example:  Instant Coffee in the 50s.  Two women are depicted with having identical shopping lists with the exception that 1 had instant coffee on her list and the other had regular brew coffee. Can you guess how the woman who purchased the instant coffee was viewed as compared to the one who bought the coffee that had to be percolated?</a:t>
            </a:r>
          </a:p>
          <a:p>
            <a:pPr lvl="1" eaLnBrk="1" hangingPunct="1">
              <a:lnSpc>
                <a:spcPct val="80000"/>
              </a:lnSpc>
              <a:defRPr/>
            </a:pPr>
            <a:endParaRPr lang="en-US" sz="24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en-US" smtClean="0">
                <a:solidFill>
                  <a:schemeClr val="hlink"/>
                </a:solidFill>
              </a:rPr>
              <a:t>Projective Techniques</a:t>
            </a:r>
          </a:p>
        </p:txBody>
      </p:sp>
      <p:sp>
        <p:nvSpPr>
          <p:cNvPr id="30724" name="Rectangle 4"/>
          <p:cNvSpPr>
            <a:spLocks noGrp="1" noChangeArrowheads="1"/>
          </p:cNvSpPr>
          <p:nvPr>
            <p:ph type="body" sz="half" idx="1"/>
          </p:nvPr>
        </p:nvSpPr>
        <p:spPr>
          <a:xfrm>
            <a:off x="1066800" y="1981200"/>
            <a:ext cx="3695700" cy="4648200"/>
          </a:xfrm>
        </p:spPr>
        <p:txBody>
          <a:bodyPr/>
          <a:lstStyle/>
          <a:p>
            <a:pPr eaLnBrk="1" hangingPunct="1">
              <a:lnSpc>
                <a:spcPct val="90000"/>
              </a:lnSpc>
              <a:spcAft>
                <a:spcPct val="50000"/>
              </a:spcAft>
              <a:defRPr/>
            </a:pPr>
            <a:r>
              <a:rPr lang="en-US" sz="2000" smtClean="0"/>
              <a:t>Advantages</a:t>
            </a:r>
          </a:p>
          <a:p>
            <a:pPr lvl="1" eaLnBrk="1" hangingPunct="1">
              <a:lnSpc>
                <a:spcPct val="90000"/>
              </a:lnSpc>
              <a:defRPr/>
            </a:pPr>
            <a:r>
              <a:rPr lang="en-US" sz="1800" smtClean="0"/>
              <a:t>They help probe consumer motivations by enabling a subject to project their own psychological material in a non-threatening way</a:t>
            </a:r>
          </a:p>
          <a:p>
            <a:pPr lvl="1" eaLnBrk="1" hangingPunct="1">
              <a:lnSpc>
                <a:spcPct val="90000"/>
              </a:lnSpc>
              <a:defRPr/>
            </a:pPr>
            <a:r>
              <a:rPr lang="en-US" sz="1800" smtClean="0"/>
              <a:t>May stimulate greater creativity</a:t>
            </a:r>
          </a:p>
          <a:p>
            <a:pPr lvl="1" eaLnBrk="1" hangingPunct="1">
              <a:lnSpc>
                <a:spcPct val="90000"/>
              </a:lnSpc>
              <a:defRPr/>
            </a:pPr>
            <a:r>
              <a:rPr lang="en-US" sz="1800" smtClean="0"/>
              <a:t>Greater elicitation of responses</a:t>
            </a:r>
          </a:p>
        </p:txBody>
      </p:sp>
      <p:sp>
        <p:nvSpPr>
          <p:cNvPr id="30725" name="Rectangle 5"/>
          <p:cNvSpPr>
            <a:spLocks noGrp="1" noChangeArrowheads="1"/>
          </p:cNvSpPr>
          <p:nvPr>
            <p:ph type="body" sz="half" idx="2"/>
          </p:nvPr>
        </p:nvSpPr>
        <p:spPr>
          <a:xfrm>
            <a:off x="4914900" y="1981200"/>
            <a:ext cx="3695700" cy="4648200"/>
          </a:xfrm>
        </p:spPr>
        <p:txBody>
          <a:bodyPr/>
          <a:lstStyle/>
          <a:p>
            <a:pPr eaLnBrk="1" hangingPunct="1">
              <a:lnSpc>
                <a:spcPct val="90000"/>
              </a:lnSpc>
              <a:spcAft>
                <a:spcPct val="50000"/>
              </a:spcAft>
              <a:defRPr/>
            </a:pPr>
            <a:r>
              <a:rPr lang="en-US" sz="2000" smtClean="0"/>
              <a:t>Disadvantages</a:t>
            </a:r>
          </a:p>
          <a:p>
            <a:pPr lvl="1" eaLnBrk="1" hangingPunct="1">
              <a:lnSpc>
                <a:spcPct val="90000"/>
              </a:lnSpc>
              <a:defRPr/>
            </a:pPr>
            <a:r>
              <a:rPr lang="en-US" sz="1800" smtClean="0">
                <a:effectLst/>
              </a:rPr>
              <a:t>Subjectivity/Interpretation bias</a:t>
            </a:r>
          </a:p>
          <a:p>
            <a:pPr lvl="1" eaLnBrk="1" hangingPunct="1">
              <a:lnSpc>
                <a:spcPct val="90000"/>
              </a:lnSpc>
              <a:defRPr/>
            </a:pPr>
            <a:r>
              <a:rPr lang="en-US" sz="1800" smtClean="0">
                <a:effectLst/>
              </a:rPr>
              <a:t>Rely on analytical expertise/background of researcher (need highly trained interviewers</a:t>
            </a:r>
          </a:p>
          <a:p>
            <a:pPr lvl="1" eaLnBrk="1" hangingPunct="1">
              <a:lnSpc>
                <a:spcPct val="90000"/>
              </a:lnSpc>
              <a:defRPr/>
            </a:pPr>
            <a:r>
              <a:rPr lang="en-US" sz="1800" smtClean="0">
                <a:effectLst/>
              </a:rPr>
              <a:t>Unusual behavior may not be reflective of a person’s normal personality or motivations</a:t>
            </a:r>
          </a:p>
          <a:p>
            <a:pPr lvl="1" eaLnBrk="1" hangingPunct="1">
              <a:lnSpc>
                <a:spcPct val="90000"/>
              </a:lnSpc>
              <a:defRPr/>
            </a:pPr>
            <a:r>
              <a:rPr lang="en-US" sz="1800" smtClean="0">
                <a:effectLst/>
              </a:rPr>
              <a:t>the psychological material uncovered may or may not be related to the topic or to the person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066800" y="304800"/>
            <a:ext cx="8077200" cy="1431925"/>
          </a:xfrm>
        </p:spPr>
        <p:txBody>
          <a:bodyPr/>
          <a:lstStyle/>
          <a:p>
            <a:pPr eaLnBrk="1" hangingPunct="1">
              <a:defRPr/>
            </a:pPr>
            <a:r>
              <a:rPr lang="en-US" smtClean="0">
                <a:solidFill>
                  <a:schemeClr val="hlink"/>
                </a:solidFill>
              </a:rPr>
              <a:t>In-Depth Interviews (IDIs)</a:t>
            </a:r>
          </a:p>
        </p:txBody>
      </p:sp>
      <p:sp>
        <p:nvSpPr>
          <p:cNvPr id="32771" name="Rectangle 3"/>
          <p:cNvSpPr>
            <a:spLocks noGrp="1" noChangeArrowheads="1"/>
          </p:cNvSpPr>
          <p:nvPr>
            <p:ph type="body" idx="1"/>
          </p:nvPr>
        </p:nvSpPr>
        <p:spPr/>
        <p:txBody>
          <a:bodyPr/>
          <a:lstStyle/>
          <a:p>
            <a:pPr eaLnBrk="1" hangingPunct="1">
              <a:lnSpc>
                <a:spcPct val="80000"/>
              </a:lnSpc>
              <a:defRPr/>
            </a:pPr>
            <a:r>
              <a:rPr lang="en-US" sz="2000" smtClean="0"/>
              <a:t>Depth interviews, also known as Individual Depth Interviews (IDIs) or One-on-Ones, is an unstructured, direct personal interview in which a single respondent is probed by a highly skilled interviewer to uncover underlying motivations, beliefs, attitudes, and feelings on a topic.</a:t>
            </a:r>
          </a:p>
          <a:p>
            <a:pPr eaLnBrk="1" hangingPunct="1">
              <a:lnSpc>
                <a:spcPct val="80000"/>
              </a:lnSpc>
              <a:defRPr/>
            </a:pPr>
            <a:endParaRPr lang="en-US" sz="2000" b="1" smtClean="0"/>
          </a:p>
          <a:p>
            <a:pPr eaLnBrk="1" hangingPunct="1">
              <a:lnSpc>
                <a:spcPct val="80000"/>
              </a:lnSpc>
              <a:spcAft>
                <a:spcPct val="30000"/>
              </a:spcAft>
              <a:defRPr/>
            </a:pPr>
            <a:r>
              <a:rPr lang="en-US" sz="2000" b="1" smtClean="0"/>
              <a:t>General Characteristics</a:t>
            </a:r>
            <a:endParaRPr lang="en-US" sz="2000" smtClean="0"/>
          </a:p>
          <a:p>
            <a:pPr lvl="1" eaLnBrk="1" hangingPunct="1">
              <a:lnSpc>
                <a:spcPct val="80000"/>
              </a:lnSpc>
              <a:defRPr/>
            </a:pPr>
            <a:r>
              <a:rPr lang="en-US" sz="1800" smtClean="0"/>
              <a:t>Individual Interviews</a:t>
            </a:r>
          </a:p>
          <a:p>
            <a:pPr lvl="1" eaLnBrk="1" hangingPunct="1">
              <a:lnSpc>
                <a:spcPct val="80000"/>
              </a:lnSpc>
              <a:defRPr/>
            </a:pPr>
            <a:r>
              <a:rPr lang="en-US" sz="1800" smtClean="0"/>
              <a:t>Intended to provide depth of understanding to uncover motivations, beliefs, attitudes, feelings, etc.</a:t>
            </a:r>
          </a:p>
          <a:p>
            <a:pPr lvl="1" eaLnBrk="1" hangingPunct="1">
              <a:lnSpc>
                <a:spcPct val="80000"/>
              </a:lnSpc>
              <a:defRPr/>
            </a:pPr>
            <a:r>
              <a:rPr lang="en-US" sz="1800" smtClean="0"/>
              <a:t>Typically 30 minutes to 1 hour in length</a:t>
            </a:r>
          </a:p>
          <a:p>
            <a:pPr lvl="1" eaLnBrk="1" hangingPunct="1">
              <a:lnSpc>
                <a:spcPct val="80000"/>
              </a:lnSpc>
              <a:defRPr/>
            </a:pPr>
            <a:r>
              <a:rPr lang="en-US" sz="1800" smtClean="0"/>
              <a:t>Unstructured format dependent on response</a:t>
            </a:r>
          </a:p>
          <a:p>
            <a:pPr lvl="1" eaLnBrk="1" hangingPunct="1">
              <a:lnSpc>
                <a:spcPct val="80000"/>
              </a:lnSpc>
              <a:defRPr/>
            </a:pPr>
            <a:r>
              <a:rPr lang="en-US" sz="1800" smtClean="0"/>
              <a:t>Probing is critical</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smtClean="0">
                <a:solidFill>
                  <a:schemeClr val="hlink"/>
                </a:solidFill>
              </a:rPr>
              <a:t>IDIs</a:t>
            </a:r>
          </a:p>
        </p:txBody>
      </p:sp>
      <p:sp>
        <p:nvSpPr>
          <p:cNvPr id="33795" name="Rectangle 3"/>
          <p:cNvSpPr>
            <a:spLocks noGrp="1" noChangeArrowheads="1"/>
          </p:cNvSpPr>
          <p:nvPr>
            <p:ph type="body" idx="1"/>
          </p:nvPr>
        </p:nvSpPr>
        <p:spPr>
          <a:xfrm>
            <a:off x="1066800" y="1981200"/>
            <a:ext cx="7848600" cy="4876800"/>
          </a:xfrm>
        </p:spPr>
        <p:txBody>
          <a:bodyPr/>
          <a:lstStyle/>
          <a:p>
            <a:pPr eaLnBrk="1" hangingPunct="1">
              <a:lnSpc>
                <a:spcPct val="80000"/>
              </a:lnSpc>
              <a:defRPr/>
            </a:pPr>
            <a:r>
              <a:rPr lang="en-US" sz="1800" b="1" smtClean="0"/>
              <a:t>Traditiona</a:t>
            </a:r>
            <a:r>
              <a:rPr lang="en-US" sz="1800" smtClean="0"/>
              <a:t>l</a:t>
            </a:r>
          </a:p>
          <a:p>
            <a:pPr eaLnBrk="1" hangingPunct="1">
              <a:lnSpc>
                <a:spcPct val="80000"/>
              </a:lnSpc>
              <a:defRPr/>
            </a:pPr>
            <a:endParaRPr lang="en-US" sz="1800" smtClean="0"/>
          </a:p>
          <a:p>
            <a:pPr eaLnBrk="1" hangingPunct="1">
              <a:lnSpc>
                <a:spcPct val="80000"/>
              </a:lnSpc>
              <a:defRPr/>
            </a:pPr>
            <a:r>
              <a:rPr lang="en-US" sz="1800" b="1" smtClean="0"/>
              <a:t>Symbolic Analysis</a:t>
            </a:r>
            <a:r>
              <a:rPr lang="en-US" sz="1800" smtClean="0"/>
              <a:t> </a:t>
            </a:r>
          </a:p>
          <a:p>
            <a:pPr lvl="1" eaLnBrk="1" hangingPunct="1">
              <a:lnSpc>
                <a:spcPct val="80000"/>
              </a:lnSpc>
              <a:defRPr/>
            </a:pPr>
            <a:r>
              <a:rPr lang="en-US" sz="1800" smtClean="0"/>
              <a:t>The symbolic meaning of an object is analyzed by comparing them to their opposites.  </a:t>
            </a:r>
            <a:r>
              <a:rPr lang="en-US" sz="1800" smtClean="0">
                <a:cs typeface="Times New Roman" pitchFamily="18" charset="0"/>
              </a:rPr>
              <a:t>The logical opposites of a product that are investigated are: non-usage of the product, attributes of an imaginary “non-product,” and opposite types of products.  </a:t>
            </a:r>
          </a:p>
          <a:p>
            <a:pPr eaLnBrk="1" hangingPunct="1">
              <a:lnSpc>
                <a:spcPct val="80000"/>
              </a:lnSpc>
              <a:buFont typeface="Wingdings" pitchFamily="2" charset="2"/>
              <a:buNone/>
              <a:defRPr/>
            </a:pPr>
            <a:endParaRPr lang="en-US" sz="1800" smtClean="0">
              <a:cs typeface="Times New Roman" pitchFamily="18" charset="0"/>
            </a:endParaRPr>
          </a:p>
          <a:p>
            <a:pPr lvl="1" eaLnBrk="1" hangingPunct="1">
              <a:lnSpc>
                <a:spcPct val="80000"/>
              </a:lnSpc>
              <a:buFontTx/>
              <a:buNone/>
              <a:defRPr/>
            </a:pPr>
            <a:r>
              <a:rPr lang="en-US" sz="1400" smtClean="0">
                <a:cs typeface="Times New Roman" pitchFamily="18" charset="0"/>
              </a:rPr>
              <a:t>	</a:t>
            </a:r>
            <a:r>
              <a:rPr lang="en-US" sz="1600" smtClean="0">
                <a:cs typeface="Times New Roman" pitchFamily="18" charset="0"/>
              </a:rPr>
              <a:t>“What would it be like if you could no longer use airplanes?” </a:t>
            </a:r>
          </a:p>
          <a:p>
            <a:pPr lvl="1" eaLnBrk="1" hangingPunct="1">
              <a:lnSpc>
                <a:spcPct val="80000"/>
              </a:lnSpc>
              <a:buFontTx/>
              <a:buNone/>
              <a:defRPr/>
            </a:pPr>
            <a:r>
              <a:rPr lang="en-US" sz="1600" smtClean="0">
                <a:cs typeface="Times New Roman" pitchFamily="18" charset="0"/>
              </a:rPr>
              <a:t> </a:t>
            </a:r>
          </a:p>
          <a:p>
            <a:pPr lvl="1" eaLnBrk="1" hangingPunct="1">
              <a:lnSpc>
                <a:spcPct val="80000"/>
              </a:lnSpc>
              <a:buFontTx/>
              <a:buNone/>
              <a:defRPr/>
            </a:pPr>
            <a:r>
              <a:rPr lang="en-US" sz="1600" smtClean="0">
                <a:cs typeface="Times New Roman" pitchFamily="18" charset="0"/>
              </a:rPr>
              <a:t> 	</a:t>
            </a:r>
          </a:p>
          <a:p>
            <a:pPr lvl="1" eaLnBrk="1" hangingPunct="1">
              <a:lnSpc>
                <a:spcPct val="80000"/>
              </a:lnSpc>
              <a:buFontTx/>
              <a:buNone/>
              <a:defRPr/>
            </a:pPr>
            <a:r>
              <a:rPr lang="en-US" sz="1600" smtClean="0">
                <a:cs typeface="Times New Roman" pitchFamily="18" charset="0"/>
              </a:rPr>
              <a:t>	“Without planes, I would have to rely on letters and long distance calls.”</a:t>
            </a:r>
          </a:p>
          <a:p>
            <a:pPr lvl="1" eaLnBrk="1" hangingPunct="1">
              <a:lnSpc>
                <a:spcPct val="80000"/>
              </a:lnSpc>
              <a:buFontTx/>
              <a:buNone/>
              <a:defRPr/>
            </a:pPr>
            <a:r>
              <a:rPr lang="en-US" sz="1600" smtClean="0">
                <a:cs typeface="Times New Roman" pitchFamily="18" charset="0"/>
              </a:rPr>
              <a:t> </a:t>
            </a:r>
          </a:p>
          <a:p>
            <a:pPr lvl="1" eaLnBrk="1" hangingPunct="1">
              <a:lnSpc>
                <a:spcPct val="80000"/>
              </a:lnSpc>
              <a:buFontTx/>
              <a:buNone/>
              <a:defRPr/>
            </a:pPr>
            <a:r>
              <a:rPr lang="en-US" sz="1600" smtClean="0">
                <a:cs typeface="Times New Roman" pitchFamily="18" charset="0"/>
              </a:rPr>
              <a:t> </a:t>
            </a:r>
          </a:p>
          <a:p>
            <a:pPr lvl="1" eaLnBrk="1" hangingPunct="1">
              <a:lnSpc>
                <a:spcPct val="80000"/>
              </a:lnSpc>
              <a:buFontTx/>
              <a:buNone/>
              <a:defRPr/>
            </a:pPr>
            <a:r>
              <a:rPr lang="en-US" sz="1600" smtClean="0">
                <a:cs typeface="Times New Roman" pitchFamily="18" charset="0"/>
              </a:rPr>
              <a:t>	Airlines sell to the managers face-to-face communication.  </a:t>
            </a:r>
          </a:p>
          <a:p>
            <a:pPr lvl="1" eaLnBrk="1" hangingPunct="1">
              <a:lnSpc>
                <a:spcPct val="80000"/>
              </a:lnSpc>
              <a:buFontTx/>
              <a:buNone/>
              <a:defRPr/>
            </a:pPr>
            <a:r>
              <a:rPr lang="en-US" sz="1600" smtClean="0">
                <a:cs typeface="Times New Roman" pitchFamily="18" charset="0"/>
              </a:rPr>
              <a:t> </a:t>
            </a:r>
          </a:p>
          <a:p>
            <a:pPr lvl="1" eaLnBrk="1" hangingPunct="1">
              <a:lnSpc>
                <a:spcPct val="80000"/>
              </a:lnSpc>
              <a:buFontTx/>
              <a:buNone/>
              <a:defRPr/>
            </a:pPr>
            <a:r>
              <a:rPr lang="en-US" sz="1600" smtClean="0">
                <a:cs typeface="Times New Roman" pitchFamily="18" charset="0"/>
              </a:rPr>
              <a:t>	</a:t>
            </a:r>
          </a:p>
          <a:p>
            <a:pPr lvl="1" eaLnBrk="1" hangingPunct="1">
              <a:lnSpc>
                <a:spcPct val="80000"/>
              </a:lnSpc>
              <a:buFontTx/>
              <a:buNone/>
              <a:defRPr/>
            </a:pPr>
            <a:r>
              <a:rPr lang="en-US" sz="1600" smtClean="0">
                <a:cs typeface="Times New Roman" pitchFamily="18" charset="0"/>
              </a:rPr>
              <a:t>	Advertising theme: The airline will do the same thing for a manager as Federal Express does for a package.</a:t>
            </a:r>
          </a:p>
          <a:p>
            <a:pPr eaLnBrk="1" hangingPunct="1">
              <a:lnSpc>
                <a:spcPct val="80000"/>
              </a:lnSpc>
              <a:buFont typeface="Wingdings" pitchFamily="2" charset="2"/>
              <a:buNone/>
              <a:defRPr/>
            </a:pPr>
            <a:endParaRPr lang="en-US" sz="1600" smtClean="0"/>
          </a:p>
        </p:txBody>
      </p:sp>
      <p:sp>
        <p:nvSpPr>
          <p:cNvPr id="19460" name="AutoShape 5"/>
          <p:cNvSpPr>
            <a:spLocks noChangeArrowheads="1"/>
          </p:cNvSpPr>
          <p:nvPr/>
        </p:nvSpPr>
        <p:spPr bwMode="auto">
          <a:xfrm>
            <a:off x="3810000" y="4419600"/>
            <a:ext cx="304800" cy="3048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
        <p:nvSpPr>
          <p:cNvPr id="19461" name="AutoShape 6"/>
          <p:cNvSpPr>
            <a:spLocks noChangeArrowheads="1"/>
          </p:cNvSpPr>
          <p:nvPr/>
        </p:nvSpPr>
        <p:spPr bwMode="auto">
          <a:xfrm>
            <a:off x="3810000" y="5105400"/>
            <a:ext cx="304800" cy="3048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defRPr/>
            </a:pPr>
            <a:r>
              <a:rPr lang="en-US" smtClean="0">
                <a:solidFill>
                  <a:schemeClr val="hlink"/>
                </a:solidFill>
              </a:rPr>
              <a:t>IDIs</a:t>
            </a:r>
          </a:p>
        </p:txBody>
      </p:sp>
      <p:sp>
        <p:nvSpPr>
          <p:cNvPr id="34819" name="Rectangle 3"/>
          <p:cNvSpPr>
            <a:spLocks noGrp="1" noChangeArrowheads="1"/>
          </p:cNvSpPr>
          <p:nvPr>
            <p:ph type="body" idx="1"/>
          </p:nvPr>
        </p:nvSpPr>
        <p:spPr>
          <a:xfrm>
            <a:off x="1066800" y="1981200"/>
            <a:ext cx="7543800" cy="4495800"/>
          </a:xfrm>
        </p:spPr>
        <p:txBody>
          <a:bodyPr/>
          <a:lstStyle/>
          <a:p>
            <a:pPr eaLnBrk="1" hangingPunct="1">
              <a:lnSpc>
                <a:spcPct val="80000"/>
              </a:lnSpc>
              <a:defRPr/>
            </a:pPr>
            <a:r>
              <a:rPr lang="en-US" sz="2400" b="1" smtClean="0"/>
              <a:t>Hidden Issue Questioning</a:t>
            </a:r>
            <a:r>
              <a:rPr lang="en-US" sz="2400" smtClean="0"/>
              <a:t>: the focus is  not on socially shared values but rather on “sore spots”; not on general lifestyles but on deeply felt personal concerns.</a:t>
            </a:r>
          </a:p>
          <a:p>
            <a:pPr eaLnBrk="1" hangingPunct="1">
              <a:lnSpc>
                <a:spcPct val="80000"/>
              </a:lnSpc>
              <a:buFont typeface="Wingdings" pitchFamily="2" charset="2"/>
              <a:buNone/>
              <a:defRPr/>
            </a:pPr>
            <a:endParaRPr lang="en-US" sz="2400" smtClean="0"/>
          </a:p>
          <a:p>
            <a:pPr eaLnBrk="1" hangingPunct="1">
              <a:lnSpc>
                <a:spcPct val="80000"/>
              </a:lnSpc>
              <a:buFont typeface="Wingdings" pitchFamily="2" charset="2"/>
              <a:buNone/>
              <a:defRPr/>
            </a:pPr>
            <a:r>
              <a:rPr lang="en-US" sz="2400" smtClean="0">
                <a:solidFill>
                  <a:srgbClr val="000000"/>
                </a:solidFill>
                <a:effectLst>
                  <a:outerShdw blurRad="38100" dist="38100" dir="2700000" algn="tl">
                    <a:srgbClr val="FFFFFF"/>
                  </a:outerShdw>
                </a:effectLst>
                <a:cs typeface="Times New Roman" pitchFamily="18" charset="0"/>
              </a:rPr>
              <a:t>	</a:t>
            </a:r>
            <a:r>
              <a:rPr lang="en-US" sz="2400" smtClean="0">
                <a:cs typeface="Times New Roman" pitchFamily="18" charset="0"/>
              </a:rPr>
              <a:t>fantasies, work lives, and social lives </a:t>
            </a:r>
          </a:p>
          <a:p>
            <a:pPr eaLnBrk="1" hangingPunct="1">
              <a:lnSpc>
                <a:spcPct val="80000"/>
              </a:lnSpc>
              <a:buFont typeface="Wingdings" pitchFamily="2" charset="2"/>
              <a:buNone/>
              <a:defRPr/>
            </a:pPr>
            <a:r>
              <a:rPr lang="en-US" sz="2400" smtClean="0">
                <a:cs typeface="Times New Roman" pitchFamily="18" charset="0"/>
              </a:rPr>
              <a:t> </a:t>
            </a:r>
          </a:p>
          <a:p>
            <a:pPr eaLnBrk="1" hangingPunct="1">
              <a:lnSpc>
                <a:spcPct val="80000"/>
              </a:lnSpc>
              <a:buFont typeface="Wingdings" pitchFamily="2" charset="2"/>
              <a:buNone/>
              <a:defRPr/>
            </a:pPr>
            <a:r>
              <a:rPr lang="en-US" sz="2400" smtClean="0">
                <a:cs typeface="Times New Roman" pitchFamily="18" charset="0"/>
              </a:rPr>
              <a:t>	historic, elite, “masculine-camaraderie,” competitive activities</a:t>
            </a:r>
          </a:p>
          <a:p>
            <a:pPr eaLnBrk="1" hangingPunct="1">
              <a:lnSpc>
                <a:spcPct val="80000"/>
              </a:lnSpc>
              <a:buFont typeface="Wingdings" pitchFamily="2" charset="2"/>
              <a:buNone/>
              <a:defRPr/>
            </a:pPr>
            <a:r>
              <a:rPr lang="en-US" sz="2400" smtClean="0">
                <a:cs typeface="Times New Roman" pitchFamily="18" charset="0"/>
              </a:rPr>
              <a:t/>
            </a:r>
            <a:br>
              <a:rPr lang="en-US" sz="2400" smtClean="0">
                <a:cs typeface="Times New Roman" pitchFamily="18" charset="0"/>
              </a:rPr>
            </a:br>
            <a:endParaRPr lang="en-US" sz="2400" smtClean="0">
              <a:cs typeface="Times New Roman" pitchFamily="18" charset="0"/>
            </a:endParaRPr>
          </a:p>
          <a:p>
            <a:pPr eaLnBrk="1" hangingPunct="1">
              <a:lnSpc>
                <a:spcPct val="80000"/>
              </a:lnSpc>
              <a:buFont typeface="Wingdings" pitchFamily="2" charset="2"/>
              <a:buNone/>
              <a:defRPr/>
            </a:pPr>
            <a:r>
              <a:rPr lang="en-US" sz="2400" smtClean="0">
                <a:cs typeface="Times New Roman" pitchFamily="18" charset="0"/>
              </a:rPr>
              <a:t>	Advertising theme:  communicate aggressiveness, high status, and competitive heritage of the airline.</a:t>
            </a:r>
            <a:r>
              <a:rPr lang="en-US" sz="2400" smtClean="0">
                <a:solidFill>
                  <a:srgbClr val="000000"/>
                </a:solidFill>
                <a:effectLst>
                  <a:outerShdw blurRad="38100" dist="38100" dir="2700000" algn="tl">
                    <a:srgbClr val="FFFFFF"/>
                  </a:outerShdw>
                </a:effectLst>
                <a:cs typeface="Times New Roman" pitchFamily="18" charset="0"/>
              </a:rPr>
              <a:t> </a:t>
            </a:r>
          </a:p>
          <a:p>
            <a:pPr eaLnBrk="1" hangingPunct="1">
              <a:lnSpc>
                <a:spcPct val="80000"/>
              </a:lnSpc>
              <a:buFont typeface="Wingdings" pitchFamily="2" charset="2"/>
              <a:buNone/>
              <a:defRPr/>
            </a:pPr>
            <a:endParaRPr lang="en-US" sz="2400" smtClean="0"/>
          </a:p>
          <a:p>
            <a:pPr eaLnBrk="1" hangingPunct="1">
              <a:lnSpc>
                <a:spcPct val="80000"/>
              </a:lnSpc>
              <a:defRPr/>
            </a:pPr>
            <a:endParaRPr lang="en-US" sz="2400" smtClean="0"/>
          </a:p>
        </p:txBody>
      </p:sp>
      <p:sp>
        <p:nvSpPr>
          <p:cNvPr id="20484" name="AutoShape 4"/>
          <p:cNvSpPr>
            <a:spLocks noChangeArrowheads="1"/>
          </p:cNvSpPr>
          <p:nvPr/>
        </p:nvSpPr>
        <p:spPr bwMode="auto">
          <a:xfrm>
            <a:off x="1905000" y="3962400"/>
            <a:ext cx="304800" cy="3048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US" smtClean="0">
                <a:solidFill>
                  <a:schemeClr val="hlink"/>
                </a:solidFill>
              </a:rPr>
              <a:t>IDIs</a:t>
            </a:r>
          </a:p>
        </p:txBody>
      </p:sp>
      <p:sp>
        <p:nvSpPr>
          <p:cNvPr id="35843" name="Rectangle 3"/>
          <p:cNvSpPr>
            <a:spLocks noGrp="1" noChangeArrowheads="1"/>
          </p:cNvSpPr>
          <p:nvPr>
            <p:ph type="body" idx="1"/>
          </p:nvPr>
        </p:nvSpPr>
        <p:spPr>
          <a:xfrm>
            <a:off x="1066800" y="1981200"/>
            <a:ext cx="7772400" cy="4648200"/>
          </a:xfrm>
        </p:spPr>
        <p:txBody>
          <a:bodyPr/>
          <a:lstStyle/>
          <a:p>
            <a:pPr eaLnBrk="1" hangingPunct="1">
              <a:lnSpc>
                <a:spcPct val="80000"/>
              </a:lnSpc>
              <a:defRPr/>
            </a:pPr>
            <a:r>
              <a:rPr lang="en-US" sz="1600" b="1" smtClean="0"/>
              <a:t>Laddering</a:t>
            </a:r>
            <a:r>
              <a:rPr lang="en-US" sz="1600" smtClean="0"/>
              <a:t>: </a:t>
            </a:r>
            <a:r>
              <a:rPr lang="en-US" sz="1600" smtClean="0">
                <a:cs typeface="Times New Roman" pitchFamily="18" charset="0"/>
              </a:rPr>
              <a:t>the line of questioning proceeds from product characteristics to user characteristics.  This technique allows the researcher to tap into the consumer's network of meanings.  </a:t>
            </a:r>
          </a:p>
          <a:p>
            <a:pPr eaLnBrk="1" hangingPunct="1">
              <a:lnSpc>
                <a:spcPct val="80000"/>
              </a:lnSpc>
              <a:buFont typeface="Wingdings" pitchFamily="2" charset="2"/>
              <a:buNone/>
              <a:defRPr/>
            </a:pPr>
            <a:endParaRPr lang="en-US" sz="1600" smtClean="0">
              <a:cs typeface="Times New Roman" pitchFamily="18" charset="0"/>
            </a:endParaRPr>
          </a:p>
          <a:p>
            <a:pPr lvl="1" eaLnBrk="1" hangingPunct="1">
              <a:lnSpc>
                <a:spcPct val="80000"/>
              </a:lnSpc>
              <a:buFontTx/>
              <a:buNone/>
              <a:defRPr/>
            </a:pPr>
            <a:r>
              <a:rPr lang="en-US" sz="1600" smtClean="0">
                <a:cs typeface="Times New Roman" pitchFamily="18" charset="0"/>
              </a:rPr>
              <a:t>Wide body aircrafts		(product characteristic)</a:t>
            </a:r>
          </a:p>
          <a:p>
            <a:pPr lvl="1" eaLnBrk="1" hangingPunct="1">
              <a:lnSpc>
                <a:spcPct val="80000"/>
              </a:lnSpc>
              <a:buFontTx/>
              <a:buNone/>
              <a:defRPr/>
            </a:pPr>
            <a:r>
              <a:rPr lang="en-US" sz="1600" smtClean="0">
                <a:cs typeface="Times New Roman" pitchFamily="18" charset="0"/>
              </a:rPr>
              <a:t> </a:t>
            </a:r>
          </a:p>
          <a:p>
            <a:pPr lvl="1" eaLnBrk="1" hangingPunct="1">
              <a:lnSpc>
                <a:spcPct val="80000"/>
              </a:lnSpc>
              <a:buFontTx/>
              <a:buNone/>
              <a:defRPr/>
            </a:pPr>
            <a:endParaRPr lang="en-US" sz="1600" smtClean="0">
              <a:cs typeface="Times New Roman" pitchFamily="18" charset="0"/>
            </a:endParaRPr>
          </a:p>
          <a:p>
            <a:pPr lvl="1" eaLnBrk="1" hangingPunct="1">
              <a:lnSpc>
                <a:spcPct val="80000"/>
              </a:lnSpc>
              <a:buFontTx/>
              <a:buNone/>
              <a:defRPr/>
            </a:pPr>
            <a:r>
              <a:rPr lang="en-US" sz="1600" smtClean="0">
                <a:cs typeface="Times New Roman" pitchFamily="18" charset="0"/>
              </a:rPr>
              <a:t>I can get more work done</a:t>
            </a:r>
          </a:p>
          <a:p>
            <a:pPr lvl="1" eaLnBrk="1" hangingPunct="1">
              <a:lnSpc>
                <a:spcPct val="80000"/>
              </a:lnSpc>
              <a:buFontTx/>
              <a:buNone/>
              <a:defRPr/>
            </a:pPr>
            <a:r>
              <a:rPr lang="en-US" sz="1600" smtClean="0">
                <a:cs typeface="Times New Roman" pitchFamily="18" charset="0"/>
              </a:rPr>
              <a:t> </a:t>
            </a:r>
          </a:p>
          <a:p>
            <a:pPr lvl="1" eaLnBrk="1" hangingPunct="1">
              <a:lnSpc>
                <a:spcPct val="80000"/>
              </a:lnSpc>
              <a:buFontTx/>
              <a:buNone/>
              <a:defRPr/>
            </a:pPr>
            <a:endParaRPr lang="en-US" sz="1600" smtClean="0">
              <a:cs typeface="Times New Roman" pitchFamily="18" charset="0"/>
            </a:endParaRPr>
          </a:p>
          <a:p>
            <a:pPr lvl="1" eaLnBrk="1" hangingPunct="1">
              <a:lnSpc>
                <a:spcPct val="80000"/>
              </a:lnSpc>
              <a:buFontTx/>
              <a:buNone/>
              <a:defRPr/>
            </a:pPr>
            <a:r>
              <a:rPr lang="en-US" sz="1600" smtClean="0">
                <a:cs typeface="Times New Roman" pitchFamily="18" charset="0"/>
              </a:rPr>
              <a:t>I accomplish more</a:t>
            </a:r>
          </a:p>
          <a:p>
            <a:pPr lvl="1" eaLnBrk="1" hangingPunct="1">
              <a:lnSpc>
                <a:spcPct val="80000"/>
              </a:lnSpc>
              <a:buFontTx/>
              <a:buNone/>
              <a:defRPr/>
            </a:pPr>
            <a:r>
              <a:rPr lang="en-US" sz="1600" smtClean="0">
                <a:cs typeface="Times New Roman" pitchFamily="18" charset="0"/>
              </a:rPr>
              <a:t> </a:t>
            </a:r>
          </a:p>
          <a:p>
            <a:pPr lvl="1" eaLnBrk="1" hangingPunct="1">
              <a:lnSpc>
                <a:spcPct val="80000"/>
              </a:lnSpc>
              <a:buFontTx/>
              <a:buNone/>
              <a:defRPr/>
            </a:pPr>
            <a:endParaRPr lang="en-US" sz="1600" smtClean="0">
              <a:cs typeface="Times New Roman" pitchFamily="18" charset="0"/>
            </a:endParaRPr>
          </a:p>
          <a:p>
            <a:pPr lvl="1" eaLnBrk="1" hangingPunct="1">
              <a:lnSpc>
                <a:spcPct val="80000"/>
              </a:lnSpc>
              <a:buFontTx/>
              <a:buNone/>
              <a:defRPr/>
            </a:pPr>
            <a:r>
              <a:rPr lang="en-US" sz="1600" smtClean="0">
                <a:cs typeface="Times New Roman" pitchFamily="18" charset="0"/>
              </a:rPr>
              <a:t>I feel good about myself		(user characteristic)</a:t>
            </a:r>
          </a:p>
          <a:p>
            <a:pPr lvl="1" eaLnBrk="1" hangingPunct="1">
              <a:lnSpc>
                <a:spcPct val="80000"/>
              </a:lnSpc>
              <a:buFontTx/>
              <a:buNone/>
              <a:defRPr/>
            </a:pPr>
            <a:r>
              <a:rPr lang="en-US" sz="1600" smtClean="0">
                <a:cs typeface="Times New Roman" pitchFamily="18" charset="0"/>
              </a:rPr>
              <a:t> </a:t>
            </a:r>
          </a:p>
          <a:p>
            <a:pPr lvl="1" eaLnBrk="1" hangingPunct="1">
              <a:lnSpc>
                <a:spcPct val="80000"/>
              </a:lnSpc>
              <a:spcBef>
                <a:spcPct val="0"/>
              </a:spcBef>
              <a:buFontTx/>
              <a:buNone/>
              <a:defRPr/>
            </a:pPr>
            <a:endParaRPr lang="en-US" sz="1600" smtClean="0">
              <a:cs typeface="Times New Roman" pitchFamily="18" charset="0"/>
            </a:endParaRPr>
          </a:p>
          <a:p>
            <a:pPr lvl="1" eaLnBrk="1" hangingPunct="1">
              <a:lnSpc>
                <a:spcPct val="80000"/>
              </a:lnSpc>
              <a:spcBef>
                <a:spcPct val="0"/>
              </a:spcBef>
              <a:buFontTx/>
              <a:buNone/>
              <a:defRPr/>
            </a:pPr>
            <a:endParaRPr lang="en-US" sz="1600" smtClean="0">
              <a:cs typeface="Times New Roman" pitchFamily="18" charset="0"/>
            </a:endParaRPr>
          </a:p>
          <a:p>
            <a:pPr lvl="1" eaLnBrk="1" hangingPunct="1">
              <a:lnSpc>
                <a:spcPct val="80000"/>
              </a:lnSpc>
              <a:spcBef>
                <a:spcPct val="0"/>
              </a:spcBef>
              <a:buFontTx/>
              <a:buNone/>
              <a:defRPr/>
            </a:pPr>
            <a:endParaRPr lang="en-US" sz="1600" smtClean="0">
              <a:cs typeface="Times New Roman" pitchFamily="18" charset="0"/>
            </a:endParaRPr>
          </a:p>
          <a:p>
            <a:pPr lvl="1" eaLnBrk="1" hangingPunct="1">
              <a:lnSpc>
                <a:spcPct val="80000"/>
              </a:lnSpc>
              <a:spcBef>
                <a:spcPct val="0"/>
              </a:spcBef>
              <a:buFontTx/>
              <a:buNone/>
              <a:defRPr/>
            </a:pPr>
            <a:r>
              <a:rPr lang="en-US" sz="1600" smtClean="0">
                <a:cs typeface="Times New Roman" pitchFamily="18" charset="0"/>
              </a:rPr>
              <a:t>Advertising theme: You will feel good about yourself when flying</a:t>
            </a:r>
          </a:p>
          <a:p>
            <a:pPr lvl="1" eaLnBrk="1" hangingPunct="1">
              <a:lnSpc>
                <a:spcPct val="80000"/>
              </a:lnSpc>
              <a:spcBef>
                <a:spcPct val="0"/>
              </a:spcBef>
              <a:buFontTx/>
              <a:buNone/>
              <a:defRPr/>
            </a:pPr>
            <a:r>
              <a:rPr lang="en-US" sz="1600" smtClean="0">
                <a:cs typeface="Times New Roman" pitchFamily="18" charset="0"/>
              </a:rPr>
              <a:t>our airline.  “You're The Boss.”</a:t>
            </a:r>
          </a:p>
        </p:txBody>
      </p:sp>
      <p:sp>
        <p:nvSpPr>
          <p:cNvPr id="21508" name="AutoShape 5"/>
          <p:cNvSpPr>
            <a:spLocks noChangeArrowheads="1"/>
          </p:cNvSpPr>
          <p:nvPr/>
        </p:nvSpPr>
        <p:spPr bwMode="auto">
          <a:xfrm>
            <a:off x="2209800" y="3200400"/>
            <a:ext cx="304800" cy="3048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
        <p:nvSpPr>
          <p:cNvPr id="21509" name="AutoShape 6"/>
          <p:cNvSpPr>
            <a:spLocks noChangeArrowheads="1"/>
          </p:cNvSpPr>
          <p:nvPr/>
        </p:nvSpPr>
        <p:spPr bwMode="auto">
          <a:xfrm>
            <a:off x="2209800" y="4724400"/>
            <a:ext cx="304800" cy="3048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
        <p:nvSpPr>
          <p:cNvPr id="21510" name="AutoShape 7"/>
          <p:cNvSpPr>
            <a:spLocks noChangeArrowheads="1"/>
          </p:cNvSpPr>
          <p:nvPr/>
        </p:nvSpPr>
        <p:spPr bwMode="auto">
          <a:xfrm>
            <a:off x="2209800" y="3962400"/>
            <a:ext cx="304800" cy="304800"/>
          </a:xfrm>
          <a:prstGeom prst="down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defRPr/>
            </a:pPr>
            <a:r>
              <a:rPr lang="en-US" smtClean="0">
                <a:solidFill>
                  <a:schemeClr val="hlink"/>
                </a:solidFill>
              </a:rPr>
              <a:t>Another Laddering Example</a:t>
            </a:r>
          </a:p>
        </p:txBody>
      </p:sp>
      <p:sp>
        <p:nvSpPr>
          <p:cNvPr id="36867" name="Rectangle 3"/>
          <p:cNvSpPr>
            <a:spLocks noGrp="1" noChangeArrowheads="1"/>
          </p:cNvSpPr>
          <p:nvPr>
            <p:ph type="body" idx="1"/>
          </p:nvPr>
        </p:nvSpPr>
        <p:spPr>
          <a:xfrm>
            <a:off x="1066800" y="1981200"/>
            <a:ext cx="7543800" cy="4495800"/>
          </a:xfrm>
        </p:spPr>
        <p:txBody>
          <a:bodyPr/>
          <a:lstStyle/>
          <a:p>
            <a:pPr eaLnBrk="1" hangingPunct="1">
              <a:lnSpc>
                <a:spcPct val="80000"/>
              </a:lnSpc>
              <a:defRPr/>
            </a:pPr>
            <a:r>
              <a:rPr lang="en-US" sz="2400" smtClean="0"/>
              <a:t>Here is a typical chain or ladder obtained from a secretary discussing why she would prefer to use an overnight package delivery service that has drop boxes available:</a:t>
            </a:r>
            <a:r>
              <a:rPr lang="en-US" sz="2800" smtClean="0"/>
              <a:t> </a:t>
            </a:r>
          </a:p>
          <a:p>
            <a:pPr eaLnBrk="1" hangingPunct="1">
              <a:lnSpc>
                <a:spcPct val="80000"/>
              </a:lnSpc>
              <a:buFont typeface="Wingdings" pitchFamily="2" charset="2"/>
              <a:buNone/>
              <a:defRPr/>
            </a:pPr>
            <a:endParaRPr lang="en-US" sz="2800" smtClean="0"/>
          </a:p>
          <a:p>
            <a:pPr lvl="2" eaLnBrk="1" hangingPunct="1">
              <a:lnSpc>
                <a:spcPct val="80000"/>
              </a:lnSpc>
              <a:buFont typeface="Wingdings" pitchFamily="2" charset="2"/>
              <a:buNone/>
              <a:defRPr/>
            </a:pPr>
            <a:r>
              <a:rPr lang="en-US" sz="2200" smtClean="0"/>
              <a:t>Drop Box </a:t>
            </a:r>
          </a:p>
          <a:p>
            <a:pPr lvl="2" eaLnBrk="1" hangingPunct="1">
              <a:lnSpc>
                <a:spcPct val="80000"/>
              </a:lnSpc>
              <a:buFont typeface="Wingdings" pitchFamily="2" charset="2"/>
              <a:buNone/>
              <a:defRPr/>
            </a:pPr>
            <a:r>
              <a:rPr lang="en-US" sz="2200" smtClean="0"/>
              <a:t>     Convenient</a:t>
            </a:r>
          </a:p>
          <a:p>
            <a:pPr lvl="2" eaLnBrk="1" hangingPunct="1">
              <a:lnSpc>
                <a:spcPct val="80000"/>
              </a:lnSpc>
              <a:buFont typeface="Wingdings" pitchFamily="2" charset="2"/>
              <a:buNone/>
              <a:defRPr/>
            </a:pPr>
            <a:r>
              <a:rPr lang="en-US" sz="2200" smtClean="0"/>
              <a:t>          Save Time</a:t>
            </a:r>
          </a:p>
          <a:p>
            <a:pPr lvl="2" eaLnBrk="1" hangingPunct="1">
              <a:lnSpc>
                <a:spcPct val="80000"/>
              </a:lnSpc>
              <a:buFont typeface="Wingdings" pitchFamily="2" charset="2"/>
              <a:buNone/>
              <a:defRPr/>
            </a:pPr>
            <a:r>
              <a:rPr lang="en-US" sz="2200" smtClean="0"/>
              <a:t>               Can Do More</a:t>
            </a:r>
          </a:p>
          <a:p>
            <a:pPr lvl="2" eaLnBrk="1" hangingPunct="1">
              <a:lnSpc>
                <a:spcPct val="80000"/>
              </a:lnSpc>
              <a:buFont typeface="Wingdings" pitchFamily="2" charset="2"/>
              <a:buNone/>
              <a:defRPr/>
            </a:pPr>
            <a:r>
              <a:rPr lang="en-US" sz="2200" smtClean="0"/>
              <a:t>                    Personal Satisfaction</a:t>
            </a:r>
          </a:p>
          <a:p>
            <a:pPr lvl="2" eaLnBrk="1" hangingPunct="1">
              <a:lnSpc>
                <a:spcPct val="80000"/>
              </a:lnSpc>
              <a:buFont typeface="Wingdings" pitchFamily="2" charset="2"/>
              <a:buNone/>
              <a:defRPr/>
            </a:pPr>
            <a:r>
              <a:rPr lang="en-US" sz="2200" smtClean="0"/>
              <a:t>                         Accomplishment</a:t>
            </a:r>
          </a:p>
          <a:p>
            <a:pPr lvl="2" eaLnBrk="1" hangingPunct="1">
              <a:lnSpc>
                <a:spcPct val="80000"/>
              </a:lnSpc>
              <a:buFont typeface="Wingdings" pitchFamily="2" charset="2"/>
              <a:buNone/>
              <a:defRPr/>
            </a:pPr>
            <a:r>
              <a:rPr lang="en-US" sz="2200" smtClean="0"/>
              <a:t>                              Self-Esteem  </a:t>
            </a:r>
            <a:r>
              <a:rPr lang="en-US" sz="2000" smtClean="0"/>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en-US" smtClean="0">
                <a:solidFill>
                  <a:schemeClr val="hlink"/>
                </a:solidFill>
              </a:rPr>
              <a:t>IDI’s</a:t>
            </a:r>
          </a:p>
        </p:txBody>
      </p:sp>
      <p:sp>
        <p:nvSpPr>
          <p:cNvPr id="37892" name="Rectangle 4"/>
          <p:cNvSpPr>
            <a:spLocks noGrp="1" noChangeArrowheads="1"/>
          </p:cNvSpPr>
          <p:nvPr>
            <p:ph type="body" sz="half" idx="1"/>
          </p:nvPr>
        </p:nvSpPr>
        <p:spPr/>
        <p:txBody>
          <a:bodyPr/>
          <a:lstStyle/>
          <a:p>
            <a:pPr eaLnBrk="1" hangingPunct="1">
              <a:defRPr/>
            </a:pPr>
            <a:r>
              <a:rPr lang="en-US" smtClean="0"/>
              <a:t>Advantages</a:t>
            </a:r>
          </a:p>
          <a:p>
            <a:pPr eaLnBrk="1" hangingPunct="1">
              <a:defRPr/>
            </a:pPr>
            <a:endParaRPr lang="en-US" smtClean="0"/>
          </a:p>
          <a:p>
            <a:pPr lvl="1" eaLnBrk="1" hangingPunct="1">
              <a:defRPr/>
            </a:pPr>
            <a:r>
              <a:rPr lang="en-US" smtClean="0"/>
              <a:t>Increased depth</a:t>
            </a:r>
          </a:p>
          <a:p>
            <a:pPr lvl="1" eaLnBrk="1" hangingPunct="1">
              <a:defRPr/>
            </a:pPr>
            <a:r>
              <a:rPr lang="en-US" smtClean="0"/>
              <a:t>Fewer inhibitions</a:t>
            </a:r>
          </a:p>
          <a:p>
            <a:pPr lvl="1" eaLnBrk="1" hangingPunct="1">
              <a:defRPr/>
            </a:pPr>
            <a:r>
              <a:rPr lang="en-US" smtClean="0"/>
              <a:t>Eliminates peer pressure</a:t>
            </a:r>
          </a:p>
          <a:p>
            <a:pPr lvl="1" eaLnBrk="1" hangingPunct="1">
              <a:defRPr/>
            </a:pPr>
            <a:r>
              <a:rPr lang="en-US" smtClean="0"/>
              <a:t>Specific competitive situations</a:t>
            </a:r>
          </a:p>
        </p:txBody>
      </p:sp>
      <p:sp>
        <p:nvSpPr>
          <p:cNvPr id="37893" name="Rectangle 5"/>
          <p:cNvSpPr>
            <a:spLocks noGrp="1" noChangeArrowheads="1"/>
          </p:cNvSpPr>
          <p:nvPr>
            <p:ph type="body" sz="half" idx="2"/>
          </p:nvPr>
        </p:nvSpPr>
        <p:spPr/>
        <p:txBody>
          <a:bodyPr/>
          <a:lstStyle/>
          <a:p>
            <a:pPr eaLnBrk="1" hangingPunct="1">
              <a:defRPr/>
            </a:pPr>
            <a:r>
              <a:rPr lang="en-US" smtClean="0"/>
              <a:t>Disadvantages</a:t>
            </a:r>
          </a:p>
          <a:p>
            <a:pPr eaLnBrk="1" hangingPunct="1">
              <a:defRPr/>
            </a:pPr>
            <a:endParaRPr lang="en-US" smtClean="0"/>
          </a:p>
          <a:p>
            <a:pPr lvl="1" eaLnBrk="1" hangingPunct="1">
              <a:defRPr/>
            </a:pPr>
            <a:r>
              <a:rPr lang="en-US" smtClean="0"/>
              <a:t>Cost</a:t>
            </a:r>
          </a:p>
          <a:p>
            <a:pPr lvl="1" eaLnBrk="1" hangingPunct="1">
              <a:defRPr/>
            </a:pPr>
            <a:r>
              <a:rPr lang="en-US" smtClean="0"/>
              <a:t>Time</a:t>
            </a:r>
          </a:p>
          <a:p>
            <a:pPr lvl="1" eaLnBrk="1" hangingPunct="1">
              <a:defRPr/>
            </a:pPr>
            <a:r>
              <a:rPr lang="en-US" smtClean="0"/>
              <a:t>Less client involvement</a:t>
            </a:r>
          </a:p>
          <a:p>
            <a:pPr lvl="1" eaLnBrk="1" hangingPunct="1">
              <a:defRPr/>
            </a:pPr>
            <a:r>
              <a:rPr lang="en-US" smtClean="0"/>
              <a:t>Interviewer errors</a:t>
            </a:r>
          </a:p>
          <a:p>
            <a:pPr lvl="1" eaLnBrk="1" hangingPunct="1">
              <a:defRPr/>
            </a:pPr>
            <a:r>
              <a:rPr lang="en-US" smtClean="0"/>
              <a:t>Lack of generalizability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smtClean="0">
                <a:solidFill>
                  <a:schemeClr val="hlink"/>
                </a:solidFill>
              </a:rPr>
              <a:t>Focus Groups</a:t>
            </a:r>
          </a:p>
        </p:txBody>
      </p:sp>
      <p:sp>
        <p:nvSpPr>
          <p:cNvPr id="39939" name="Rectangle 3"/>
          <p:cNvSpPr>
            <a:spLocks noGrp="1" noChangeArrowheads="1"/>
          </p:cNvSpPr>
          <p:nvPr>
            <p:ph type="body" idx="1"/>
          </p:nvPr>
        </p:nvSpPr>
        <p:spPr/>
        <p:txBody>
          <a:bodyPr/>
          <a:lstStyle/>
          <a:p>
            <a:pPr eaLnBrk="1" hangingPunct="1">
              <a:defRPr/>
            </a:pPr>
            <a:r>
              <a:rPr lang="en-US" sz="2800" b="1" smtClean="0"/>
              <a:t>General Characteristics</a:t>
            </a:r>
            <a:endParaRPr lang="en-US" sz="2800" smtClean="0"/>
          </a:p>
          <a:p>
            <a:pPr lvl="1" eaLnBrk="1" hangingPunct="1">
              <a:defRPr/>
            </a:pPr>
            <a:r>
              <a:rPr lang="en-US" sz="2400" smtClean="0"/>
              <a:t>Multiple Respondents</a:t>
            </a:r>
          </a:p>
          <a:p>
            <a:pPr lvl="1" eaLnBrk="1" hangingPunct="1">
              <a:defRPr/>
            </a:pPr>
            <a:r>
              <a:rPr lang="en-US" sz="2400" smtClean="0"/>
              <a:t>Group Interaction</a:t>
            </a:r>
          </a:p>
          <a:p>
            <a:pPr lvl="1" eaLnBrk="1" hangingPunct="1">
              <a:defRPr/>
            </a:pPr>
            <a:r>
              <a:rPr lang="en-US" sz="2400" smtClean="0"/>
              <a:t>Group Moderation/Facilitation</a:t>
            </a:r>
          </a:p>
          <a:p>
            <a:pPr lvl="1" eaLnBrk="1" hangingPunct="1">
              <a:defRPr/>
            </a:pPr>
            <a:r>
              <a:rPr lang="en-US" sz="2400" smtClean="0"/>
              <a:t>Discussion Guide Rather than a Questionnaire</a:t>
            </a:r>
          </a:p>
          <a:p>
            <a:pPr lvl="1" eaLnBrk="1" hangingPunct="1">
              <a:defRPr/>
            </a:pPr>
            <a:r>
              <a:rPr lang="en-US" sz="2400" smtClean="0"/>
              <a:t>Homogeneous group composition of prescreened respondents</a:t>
            </a:r>
          </a:p>
          <a:p>
            <a:pPr lvl="1" eaLnBrk="1" hangingPunct="1">
              <a:defRPr/>
            </a:pPr>
            <a:r>
              <a:rPr lang="en-US" sz="2400" smtClean="0"/>
              <a:t>Group Size of 6 to 12 participants</a:t>
            </a:r>
          </a:p>
          <a:p>
            <a:pPr lvl="1" eaLnBrk="1" hangingPunct="1">
              <a:defRPr/>
            </a:pPr>
            <a:r>
              <a:rPr lang="en-US" sz="2400" smtClean="0"/>
              <a:t>Typically 1 to 2 hours in length</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en-US" smtClean="0">
                <a:solidFill>
                  <a:schemeClr val="hlink"/>
                </a:solidFill>
              </a:rPr>
              <a:t>Uses of Focus Groups</a:t>
            </a:r>
          </a:p>
        </p:txBody>
      </p:sp>
      <p:sp>
        <p:nvSpPr>
          <p:cNvPr id="41987" name="Rectangle 3"/>
          <p:cNvSpPr>
            <a:spLocks noGrp="1" noChangeArrowheads="1"/>
          </p:cNvSpPr>
          <p:nvPr>
            <p:ph type="body" idx="1"/>
          </p:nvPr>
        </p:nvSpPr>
        <p:spPr>
          <a:xfrm>
            <a:off x="1066800" y="1981200"/>
            <a:ext cx="7543800" cy="4419600"/>
          </a:xfrm>
        </p:spPr>
        <p:txBody>
          <a:bodyPr/>
          <a:lstStyle/>
          <a:p>
            <a:pPr eaLnBrk="1" hangingPunct="1">
              <a:lnSpc>
                <a:spcPct val="90000"/>
              </a:lnSpc>
              <a:defRPr/>
            </a:pPr>
            <a:r>
              <a:rPr lang="en-US" sz="2400" smtClean="0"/>
              <a:t>To generate hypotheses that can be further tested quantitatively</a:t>
            </a:r>
          </a:p>
          <a:p>
            <a:pPr eaLnBrk="1" hangingPunct="1">
              <a:lnSpc>
                <a:spcPct val="90000"/>
              </a:lnSpc>
              <a:defRPr/>
            </a:pPr>
            <a:r>
              <a:rPr lang="en-US" sz="2400" smtClean="0"/>
              <a:t>To generate information helpful in structuring questionnaires</a:t>
            </a:r>
          </a:p>
          <a:p>
            <a:pPr eaLnBrk="1" hangingPunct="1">
              <a:lnSpc>
                <a:spcPct val="90000"/>
              </a:lnSpc>
              <a:defRPr/>
            </a:pPr>
            <a:r>
              <a:rPr lang="en-US" sz="2400" smtClean="0"/>
              <a:t>To provide overall background information on a product category</a:t>
            </a:r>
          </a:p>
          <a:p>
            <a:pPr eaLnBrk="1" hangingPunct="1">
              <a:lnSpc>
                <a:spcPct val="90000"/>
              </a:lnSpc>
              <a:defRPr/>
            </a:pPr>
            <a:r>
              <a:rPr lang="en-US" sz="2400" smtClean="0"/>
              <a:t>To get impressions on new product concepts for which there is little information available</a:t>
            </a:r>
          </a:p>
          <a:p>
            <a:pPr eaLnBrk="1" hangingPunct="1">
              <a:lnSpc>
                <a:spcPct val="90000"/>
              </a:lnSpc>
              <a:defRPr/>
            </a:pPr>
            <a:r>
              <a:rPr lang="en-US" sz="2400" smtClean="0"/>
              <a:t>To stimulate new ideas about older products</a:t>
            </a:r>
          </a:p>
          <a:p>
            <a:pPr eaLnBrk="1" hangingPunct="1">
              <a:lnSpc>
                <a:spcPct val="90000"/>
              </a:lnSpc>
              <a:defRPr/>
            </a:pPr>
            <a:r>
              <a:rPr lang="en-US" sz="2400" smtClean="0"/>
              <a:t>To generate ideas for new creative concepts</a:t>
            </a:r>
          </a:p>
          <a:p>
            <a:pPr eaLnBrk="1" hangingPunct="1">
              <a:lnSpc>
                <a:spcPct val="90000"/>
              </a:lnSpc>
              <a:defRPr/>
            </a:pPr>
            <a:r>
              <a:rPr lang="en-US" sz="2400" smtClean="0"/>
              <a:t>To interpret previously obtained quantitative results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pPr eaLnBrk="1" hangingPunct="1">
              <a:defRPr/>
            </a:pPr>
            <a:r>
              <a:rPr lang="en-US" dirty="0" smtClean="0">
                <a:solidFill>
                  <a:schemeClr val="hlink"/>
                </a:solidFill>
              </a:rPr>
              <a:t>Types of Focus Groups</a:t>
            </a:r>
            <a:br>
              <a:rPr lang="en-US" dirty="0" smtClean="0">
                <a:solidFill>
                  <a:schemeClr val="hlink"/>
                </a:solidFill>
              </a:rPr>
            </a:br>
            <a:r>
              <a:rPr lang="en-US" sz="1800" dirty="0" smtClean="0">
                <a:hlinkClick r:id="rId2"/>
              </a:rPr>
              <a:t>http://www.marketingpower.com/webcast347.php</a:t>
            </a:r>
            <a:r>
              <a:rPr lang="en-US" dirty="0" smtClean="0"/>
              <a:t> </a:t>
            </a:r>
          </a:p>
        </p:txBody>
      </p:sp>
      <p:sp>
        <p:nvSpPr>
          <p:cNvPr id="40963" name="Rectangle 3"/>
          <p:cNvSpPr>
            <a:spLocks noGrp="1" noChangeArrowheads="1"/>
          </p:cNvSpPr>
          <p:nvPr>
            <p:ph type="body" idx="1"/>
          </p:nvPr>
        </p:nvSpPr>
        <p:spPr>
          <a:xfrm>
            <a:off x="1066800" y="1981200"/>
            <a:ext cx="7543800" cy="4648200"/>
          </a:xfrm>
        </p:spPr>
        <p:txBody>
          <a:bodyPr/>
          <a:lstStyle/>
          <a:p>
            <a:pPr eaLnBrk="1" hangingPunct="1">
              <a:lnSpc>
                <a:spcPct val="80000"/>
              </a:lnSpc>
              <a:defRPr/>
            </a:pPr>
            <a:r>
              <a:rPr lang="en-US" sz="2000" smtClean="0"/>
              <a:t>Traditional group</a:t>
            </a:r>
          </a:p>
          <a:p>
            <a:pPr eaLnBrk="1" hangingPunct="1">
              <a:lnSpc>
                <a:spcPct val="80000"/>
              </a:lnSpc>
              <a:defRPr/>
            </a:pPr>
            <a:r>
              <a:rPr lang="en-US" sz="2000" smtClean="0"/>
              <a:t>Dual-moderator group: two moderators (traditional or dueling moderators)</a:t>
            </a:r>
          </a:p>
          <a:p>
            <a:pPr eaLnBrk="1" hangingPunct="1">
              <a:lnSpc>
                <a:spcPct val="80000"/>
              </a:lnSpc>
              <a:defRPr/>
            </a:pPr>
            <a:r>
              <a:rPr lang="en-US" sz="2000" smtClean="0"/>
              <a:t>Two-way group: one focus group watches another focus group and discusses what is learned (e.g. a focus group of physicians viewed a focus group of arthritis patients discussing the treatment they desired )</a:t>
            </a:r>
          </a:p>
          <a:p>
            <a:pPr eaLnBrk="1" hangingPunct="1">
              <a:lnSpc>
                <a:spcPct val="80000"/>
              </a:lnSpc>
              <a:defRPr/>
            </a:pPr>
            <a:r>
              <a:rPr lang="en-US" sz="2000" smtClean="0"/>
              <a:t>Client-participant group: one or more client representatives participate in the discussion</a:t>
            </a:r>
          </a:p>
          <a:p>
            <a:pPr eaLnBrk="1" hangingPunct="1">
              <a:lnSpc>
                <a:spcPct val="80000"/>
              </a:lnSpc>
              <a:defRPr/>
            </a:pPr>
            <a:r>
              <a:rPr lang="en-US" sz="2000" smtClean="0"/>
              <a:t>Respondent-moderator group: moderator asks selected participants to play the role of moderator temporarily to improve group[ dynamics</a:t>
            </a:r>
          </a:p>
          <a:p>
            <a:pPr eaLnBrk="1" hangingPunct="1">
              <a:lnSpc>
                <a:spcPct val="80000"/>
              </a:lnSpc>
              <a:defRPr/>
            </a:pPr>
            <a:r>
              <a:rPr lang="en-US" sz="2000" smtClean="0"/>
              <a:t>Mini group</a:t>
            </a:r>
          </a:p>
          <a:p>
            <a:pPr eaLnBrk="1" hangingPunct="1">
              <a:lnSpc>
                <a:spcPct val="80000"/>
              </a:lnSpc>
              <a:defRPr/>
            </a:pPr>
            <a:r>
              <a:rPr lang="en-US" sz="2000" smtClean="0"/>
              <a:t>Videoconference group</a:t>
            </a:r>
          </a:p>
          <a:p>
            <a:pPr eaLnBrk="1" hangingPunct="1">
              <a:lnSpc>
                <a:spcPct val="80000"/>
              </a:lnSpc>
              <a:defRPr/>
            </a:pPr>
            <a:r>
              <a:rPr lang="en-US" sz="2000" smtClean="0"/>
              <a:t>Telesession/telephone group</a:t>
            </a:r>
          </a:p>
          <a:p>
            <a:pPr eaLnBrk="1" hangingPunct="1">
              <a:lnSpc>
                <a:spcPct val="80000"/>
              </a:lnSpc>
              <a:defRPr/>
            </a:pPr>
            <a:r>
              <a:rPr lang="en-US" sz="2000" smtClean="0"/>
              <a:t>Online group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en-US" smtClean="0">
                <a:solidFill>
                  <a:schemeClr val="hlink"/>
                </a:solidFill>
              </a:rPr>
              <a:t>Focus Group Advantages</a:t>
            </a:r>
          </a:p>
        </p:txBody>
      </p:sp>
      <p:sp>
        <p:nvSpPr>
          <p:cNvPr id="48131" name="Rectangle 3"/>
          <p:cNvSpPr>
            <a:spLocks noGrp="1" noChangeArrowheads="1"/>
          </p:cNvSpPr>
          <p:nvPr>
            <p:ph type="body" idx="1"/>
          </p:nvPr>
        </p:nvSpPr>
        <p:spPr>
          <a:xfrm>
            <a:off x="914400" y="1981200"/>
            <a:ext cx="8229600" cy="4724400"/>
          </a:xfrm>
        </p:spPr>
        <p:txBody>
          <a:bodyPr/>
          <a:lstStyle/>
          <a:p>
            <a:pPr eaLnBrk="1" hangingPunct="1">
              <a:lnSpc>
                <a:spcPct val="80000"/>
              </a:lnSpc>
              <a:spcAft>
                <a:spcPct val="25000"/>
              </a:spcAft>
              <a:defRPr/>
            </a:pPr>
            <a:r>
              <a:rPr lang="en-US" sz="1400" b="1" i="1" smtClean="0"/>
              <a:t>Synergism:</a:t>
            </a:r>
            <a:r>
              <a:rPr lang="en-US" sz="1400" smtClean="0"/>
              <a:t>  The combined effect of the group will product a wider range of information, insight, and ideas than if the participants had been interviewed separately.</a:t>
            </a:r>
            <a:endParaRPr lang="en-US" sz="1400" b="1" i="1" smtClean="0"/>
          </a:p>
          <a:p>
            <a:pPr eaLnBrk="1" hangingPunct="1">
              <a:lnSpc>
                <a:spcPct val="80000"/>
              </a:lnSpc>
              <a:spcAft>
                <a:spcPct val="25000"/>
              </a:spcAft>
              <a:defRPr/>
            </a:pPr>
            <a:r>
              <a:rPr lang="en-US" sz="1400" b="1" i="1" smtClean="0"/>
              <a:t>Snowballing:</a:t>
            </a:r>
            <a:r>
              <a:rPr lang="en-US" sz="1400" smtClean="0"/>
              <a:t>  A bandwagon effect often operates in a group interview situation - a comment by one individual often triggers a chain of responses from otherss.</a:t>
            </a:r>
            <a:endParaRPr lang="en-US" sz="1400" b="1" i="1" smtClean="0"/>
          </a:p>
          <a:p>
            <a:pPr eaLnBrk="1" hangingPunct="1">
              <a:lnSpc>
                <a:spcPct val="80000"/>
              </a:lnSpc>
              <a:spcAft>
                <a:spcPct val="25000"/>
              </a:spcAft>
              <a:defRPr/>
            </a:pPr>
            <a:r>
              <a:rPr lang="en-US" sz="1400" b="1" i="1" smtClean="0"/>
              <a:t>Stimulation:</a:t>
            </a:r>
            <a:r>
              <a:rPr lang="en-US" sz="1400" smtClean="0"/>
              <a:t>  Usually after a brief introductory period the respondents get "turned on" in that they want to express their ideas and expose their feelings.</a:t>
            </a:r>
            <a:endParaRPr lang="en-US" sz="1400" b="1" i="1" smtClean="0"/>
          </a:p>
          <a:p>
            <a:pPr eaLnBrk="1" hangingPunct="1">
              <a:lnSpc>
                <a:spcPct val="80000"/>
              </a:lnSpc>
              <a:spcAft>
                <a:spcPct val="25000"/>
              </a:spcAft>
              <a:defRPr/>
            </a:pPr>
            <a:r>
              <a:rPr lang="en-US" sz="1400" b="1" i="1" smtClean="0"/>
              <a:t>Security:</a:t>
            </a:r>
            <a:r>
              <a:rPr lang="en-US" sz="1400" smtClean="0"/>
              <a:t>  The participants can usually find comfort in the group in that their feelings are not greatly different from the other participants.</a:t>
            </a:r>
            <a:endParaRPr lang="en-US" sz="1400" b="1" i="1" smtClean="0"/>
          </a:p>
          <a:p>
            <a:pPr eaLnBrk="1" hangingPunct="1">
              <a:lnSpc>
                <a:spcPct val="80000"/>
              </a:lnSpc>
              <a:spcAft>
                <a:spcPct val="25000"/>
              </a:spcAft>
              <a:defRPr/>
            </a:pPr>
            <a:r>
              <a:rPr lang="en-US" sz="1400" b="1" i="1" smtClean="0"/>
              <a:t>Spontaneity:</a:t>
            </a:r>
            <a:r>
              <a:rPr lang="en-US" sz="1400" smtClean="0"/>
              <a:t>  Since individuals aren't required to answer any given question in a group interview, their responses can be more spontaneous and less conventional, and should provide a more accurate picture of their position on some issues.</a:t>
            </a:r>
            <a:endParaRPr lang="en-US" sz="1400" b="1" i="1" smtClean="0"/>
          </a:p>
          <a:p>
            <a:pPr eaLnBrk="1" hangingPunct="1">
              <a:lnSpc>
                <a:spcPct val="80000"/>
              </a:lnSpc>
              <a:spcAft>
                <a:spcPct val="25000"/>
              </a:spcAft>
              <a:defRPr/>
            </a:pPr>
            <a:r>
              <a:rPr lang="en-US" sz="1400" b="1" i="1" smtClean="0"/>
              <a:t>Serendipity:</a:t>
            </a:r>
            <a:r>
              <a:rPr lang="en-US" sz="1400" smtClean="0"/>
              <a:t>  It is more often the case in a group rather than individual interview that some idea will "drop out of the blue."</a:t>
            </a:r>
            <a:endParaRPr lang="en-US" sz="1400" b="1" i="1" smtClean="0"/>
          </a:p>
          <a:p>
            <a:pPr eaLnBrk="1" hangingPunct="1">
              <a:lnSpc>
                <a:spcPct val="80000"/>
              </a:lnSpc>
              <a:spcAft>
                <a:spcPct val="25000"/>
              </a:spcAft>
              <a:defRPr/>
            </a:pPr>
            <a:r>
              <a:rPr lang="en-US" sz="1400" b="1" i="1" smtClean="0"/>
              <a:t>Specialization:</a:t>
            </a:r>
            <a:r>
              <a:rPr lang="en-US" sz="1400" smtClean="0"/>
              <a:t>  The group interview allows the use of a more highly trained interviewer since a number of individuals are being "interviewed" simultaneously.</a:t>
            </a:r>
            <a:endParaRPr lang="en-US" sz="1400" b="1" i="1" smtClean="0"/>
          </a:p>
          <a:p>
            <a:pPr eaLnBrk="1" hangingPunct="1">
              <a:lnSpc>
                <a:spcPct val="80000"/>
              </a:lnSpc>
              <a:spcAft>
                <a:spcPct val="25000"/>
              </a:spcAft>
              <a:defRPr/>
            </a:pPr>
            <a:r>
              <a:rPr lang="en-US" sz="1400" b="1" i="1" smtClean="0"/>
              <a:t>Scientific scrutiny:</a:t>
            </a:r>
            <a:r>
              <a:rPr lang="en-US" sz="1400" smtClean="0"/>
              <a:t>  The group interview allows several observers to witness the session and it can be recorded for later playback and analysis.</a:t>
            </a:r>
            <a:endParaRPr lang="en-US" sz="1400" b="1" i="1" smtClean="0"/>
          </a:p>
          <a:p>
            <a:pPr eaLnBrk="1" hangingPunct="1">
              <a:lnSpc>
                <a:spcPct val="80000"/>
              </a:lnSpc>
              <a:spcAft>
                <a:spcPct val="25000"/>
              </a:spcAft>
              <a:defRPr/>
            </a:pPr>
            <a:r>
              <a:rPr lang="en-US" sz="1400" b="1" i="1" smtClean="0"/>
              <a:t>Structure:</a:t>
            </a:r>
            <a:r>
              <a:rPr lang="en-US" sz="1400" smtClean="0"/>
              <a:t>  The group interview affords more flexibility than the individual interview with regard to the topics covered and depth with which they are treated.</a:t>
            </a:r>
            <a:endParaRPr lang="en-US" sz="1400" b="1" i="1" smtClean="0"/>
          </a:p>
          <a:p>
            <a:pPr eaLnBrk="1" hangingPunct="1">
              <a:lnSpc>
                <a:spcPct val="80000"/>
              </a:lnSpc>
              <a:spcAft>
                <a:spcPct val="25000"/>
              </a:spcAft>
              <a:defRPr/>
            </a:pPr>
            <a:r>
              <a:rPr lang="en-US" sz="1400" b="1" i="1" smtClean="0"/>
              <a:t>Speed:</a:t>
            </a:r>
            <a:r>
              <a:rPr lang="en-US" sz="1400" smtClean="0"/>
              <a:t>  Since a number of individuals are being interviewed at the same time, the group interview speeds up the data collection and analysis process.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066800" y="304800"/>
            <a:ext cx="8077200" cy="1431925"/>
          </a:xfrm>
        </p:spPr>
        <p:txBody>
          <a:bodyPr/>
          <a:lstStyle/>
          <a:p>
            <a:pPr eaLnBrk="1" hangingPunct="1">
              <a:defRPr/>
            </a:pPr>
            <a:r>
              <a:rPr lang="en-US" smtClean="0">
                <a:solidFill>
                  <a:schemeClr val="hlink"/>
                </a:solidFill>
              </a:rPr>
              <a:t>Focus Group Disadvantages</a:t>
            </a:r>
          </a:p>
        </p:txBody>
      </p:sp>
      <p:sp>
        <p:nvSpPr>
          <p:cNvPr id="49155" name="Rectangle 3"/>
          <p:cNvSpPr>
            <a:spLocks noGrp="1" noChangeArrowheads="1"/>
          </p:cNvSpPr>
          <p:nvPr>
            <p:ph type="body" idx="1"/>
          </p:nvPr>
        </p:nvSpPr>
        <p:spPr>
          <a:xfrm>
            <a:off x="1066800" y="1981200"/>
            <a:ext cx="7543800" cy="4495800"/>
          </a:xfrm>
        </p:spPr>
        <p:txBody>
          <a:bodyPr/>
          <a:lstStyle/>
          <a:p>
            <a:pPr eaLnBrk="1" hangingPunct="1">
              <a:lnSpc>
                <a:spcPct val="80000"/>
              </a:lnSpc>
              <a:spcAft>
                <a:spcPct val="25000"/>
              </a:spcAft>
              <a:defRPr/>
            </a:pPr>
            <a:r>
              <a:rPr lang="en-US" sz="1800" b="1" i="1" smtClean="0"/>
              <a:t>Misuse:</a:t>
            </a:r>
            <a:r>
              <a:rPr lang="en-US" sz="1800" smtClean="0"/>
              <a:t>  Focus groups can be misused and abused by considering the results as conclusive rather than exploratory.</a:t>
            </a:r>
            <a:endParaRPr lang="en-US" sz="1800" b="1" i="1" smtClean="0"/>
          </a:p>
          <a:p>
            <a:pPr eaLnBrk="1" hangingPunct="1">
              <a:lnSpc>
                <a:spcPct val="80000"/>
              </a:lnSpc>
              <a:spcAft>
                <a:spcPct val="25000"/>
              </a:spcAft>
              <a:defRPr/>
            </a:pPr>
            <a:r>
              <a:rPr lang="en-US" sz="1800" b="1" i="1" smtClean="0"/>
              <a:t>Misjudge:</a:t>
            </a:r>
            <a:r>
              <a:rPr lang="en-US" sz="1800" smtClean="0"/>
              <a:t>  Focus group results can be more easily misjudged than the results of other data collection techniques.  Focus groups are particularly susceptible to client and researcher biases.</a:t>
            </a:r>
            <a:endParaRPr lang="en-US" sz="1800" b="1" i="1" smtClean="0"/>
          </a:p>
          <a:p>
            <a:pPr eaLnBrk="1" hangingPunct="1">
              <a:lnSpc>
                <a:spcPct val="80000"/>
              </a:lnSpc>
              <a:spcAft>
                <a:spcPct val="25000"/>
              </a:spcAft>
              <a:defRPr/>
            </a:pPr>
            <a:r>
              <a:rPr lang="en-US" sz="1800" b="1" i="1" smtClean="0"/>
              <a:t>Moderation:</a:t>
            </a:r>
            <a:r>
              <a:rPr lang="en-US" sz="1800" smtClean="0"/>
              <a:t>  Focus groups are difficult to moderate.  Moderators with all of the desirable skills are rare.  The quality of the results depends heavily on the skills of the moderator.</a:t>
            </a:r>
            <a:endParaRPr lang="en-US" sz="1800" b="1" i="1" smtClean="0"/>
          </a:p>
          <a:p>
            <a:pPr eaLnBrk="1" hangingPunct="1">
              <a:lnSpc>
                <a:spcPct val="80000"/>
              </a:lnSpc>
              <a:spcAft>
                <a:spcPct val="25000"/>
              </a:spcAft>
              <a:defRPr/>
            </a:pPr>
            <a:r>
              <a:rPr lang="en-US" sz="1800" b="1" i="1" smtClean="0"/>
              <a:t>Messy:</a:t>
            </a:r>
            <a:r>
              <a:rPr lang="en-US" sz="1800" smtClean="0"/>
              <a:t>  The unstructured nature of the responses makes coding, analysis and interpretation difficult.  Focus group data tend to be messy.</a:t>
            </a:r>
            <a:endParaRPr lang="en-US" sz="1800" b="1" i="1" smtClean="0"/>
          </a:p>
          <a:p>
            <a:pPr eaLnBrk="1" hangingPunct="1">
              <a:lnSpc>
                <a:spcPct val="80000"/>
              </a:lnSpc>
              <a:spcAft>
                <a:spcPct val="25000"/>
              </a:spcAft>
              <a:defRPr/>
            </a:pPr>
            <a:r>
              <a:rPr lang="en-US" sz="1800" b="1" i="1" smtClean="0"/>
              <a:t>Misinterpretation:</a:t>
            </a:r>
            <a:r>
              <a:rPr lang="en-US" sz="1800" smtClean="0"/>
              <a:t>  Focus group results are not necessarily representative of the general population and are not statistically projectable.  Consequently, focus group results should not be the sole basis for decision making.</a:t>
            </a:r>
          </a:p>
          <a:p>
            <a:pPr eaLnBrk="1" hangingPunct="1">
              <a:lnSpc>
                <a:spcPct val="80000"/>
              </a:lnSpc>
              <a:spcAft>
                <a:spcPct val="25000"/>
              </a:spcAft>
              <a:defRPr/>
            </a:pPr>
            <a:r>
              <a:rPr lang="en-US" sz="1800" b="1" smtClean="0"/>
              <a:t>Money</a:t>
            </a:r>
            <a:r>
              <a:rPr lang="en-US" sz="1800" smtClean="0"/>
              <a:t>:  Focus groups can be expensive on a per participant basis</a:t>
            </a:r>
            <a:endParaRPr lang="en-US" sz="1800" b="1"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r>
              <a:rPr lang="en-US" smtClean="0">
                <a:solidFill>
                  <a:schemeClr val="hlink"/>
                </a:solidFill>
              </a:rPr>
              <a:t>The Focus Group Process</a:t>
            </a:r>
          </a:p>
        </p:txBody>
      </p:sp>
      <p:sp>
        <p:nvSpPr>
          <p:cNvPr id="43011" name="Rectangle 3"/>
          <p:cNvSpPr>
            <a:spLocks noGrp="1" noChangeArrowheads="1"/>
          </p:cNvSpPr>
          <p:nvPr>
            <p:ph type="body" idx="1"/>
          </p:nvPr>
        </p:nvSpPr>
        <p:spPr/>
        <p:txBody>
          <a:bodyPr/>
          <a:lstStyle/>
          <a:p>
            <a:pPr eaLnBrk="1" hangingPunct="1">
              <a:lnSpc>
                <a:spcPct val="90000"/>
              </a:lnSpc>
              <a:defRPr/>
            </a:pPr>
            <a:r>
              <a:rPr lang="en-US" sz="2800" smtClean="0"/>
              <a:t>Defining the Parameters – the Planning Phase</a:t>
            </a:r>
          </a:p>
          <a:p>
            <a:pPr lvl="1" eaLnBrk="1" hangingPunct="1">
              <a:lnSpc>
                <a:spcPct val="90000"/>
              </a:lnSpc>
              <a:defRPr/>
            </a:pPr>
            <a:r>
              <a:rPr lang="en-US" sz="2400" smtClean="0"/>
              <a:t>How many groups?  </a:t>
            </a:r>
          </a:p>
          <a:p>
            <a:pPr lvl="1" eaLnBrk="1" hangingPunct="1">
              <a:lnSpc>
                <a:spcPct val="90000"/>
              </a:lnSpc>
              <a:defRPr/>
            </a:pPr>
            <a:r>
              <a:rPr lang="en-US" sz="2400" smtClean="0"/>
              <a:t>How many participants per group?</a:t>
            </a:r>
          </a:p>
          <a:p>
            <a:pPr lvl="1" eaLnBrk="1" hangingPunct="1">
              <a:lnSpc>
                <a:spcPct val="90000"/>
              </a:lnSpc>
              <a:defRPr/>
            </a:pPr>
            <a:r>
              <a:rPr lang="en-US" sz="2400" smtClean="0"/>
              <a:t>Where will/should the groups be held?</a:t>
            </a:r>
          </a:p>
          <a:p>
            <a:pPr lvl="1" eaLnBrk="1" hangingPunct="1">
              <a:lnSpc>
                <a:spcPct val="90000"/>
              </a:lnSpc>
              <a:defRPr/>
            </a:pPr>
            <a:r>
              <a:rPr lang="en-US" sz="2400" smtClean="0"/>
              <a:t>What should be the composition of each group (screening requirements)?</a:t>
            </a:r>
          </a:p>
          <a:p>
            <a:pPr lvl="1" eaLnBrk="1" hangingPunct="1">
              <a:lnSpc>
                <a:spcPct val="90000"/>
              </a:lnSpc>
              <a:defRPr/>
            </a:pPr>
            <a:r>
              <a:rPr lang="en-US" sz="2400" smtClean="0"/>
              <a:t>What stimuli (if any) should be used to elicit responses?  </a:t>
            </a:r>
          </a:p>
          <a:p>
            <a:pPr lvl="1" eaLnBrk="1" hangingPunct="1">
              <a:lnSpc>
                <a:spcPct val="90000"/>
              </a:lnSpc>
              <a:defRPr/>
            </a:pPr>
            <a:r>
              <a:rPr lang="en-US" sz="2400" smtClean="0"/>
              <a:t>What incentives should be offered?</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r>
              <a:rPr lang="en-US" smtClean="0">
                <a:solidFill>
                  <a:schemeClr val="hlink"/>
                </a:solidFill>
              </a:rPr>
              <a:t>The Focus Group Process</a:t>
            </a:r>
          </a:p>
        </p:txBody>
      </p:sp>
      <p:sp>
        <p:nvSpPr>
          <p:cNvPr id="44035" name="Rectangle 3"/>
          <p:cNvSpPr>
            <a:spLocks noGrp="1" noChangeArrowheads="1"/>
          </p:cNvSpPr>
          <p:nvPr>
            <p:ph type="body" idx="1"/>
          </p:nvPr>
        </p:nvSpPr>
        <p:spPr>
          <a:xfrm>
            <a:off x="1066800" y="1981200"/>
            <a:ext cx="7543800" cy="4876800"/>
          </a:xfrm>
        </p:spPr>
        <p:txBody>
          <a:bodyPr/>
          <a:lstStyle/>
          <a:p>
            <a:pPr eaLnBrk="1" hangingPunct="1">
              <a:lnSpc>
                <a:spcPct val="90000"/>
              </a:lnSpc>
              <a:defRPr/>
            </a:pPr>
            <a:r>
              <a:rPr lang="en-US" smtClean="0"/>
              <a:t>Conducting the Focus Groups</a:t>
            </a:r>
          </a:p>
          <a:p>
            <a:pPr lvl="1" eaLnBrk="1" hangingPunct="1">
              <a:lnSpc>
                <a:spcPct val="90000"/>
              </a:lnSpc>
              <a:defRPr/>
            </a:pPr>
            <a:r>
              <a:rPr lang="en-US" smtClean="0"/>
              <a:t>The moderator is key</a:t>
            </a:r>
          </a:p>
          <a:p>
            <a:pPr lvl="1" eaLnBrk="1" hangingPunct="1">
              <a:lnSpc>
                <a:spcPct val="90000"/>
              </a:lnSpc>
              <a:defRPr/>
            </a:pPr>
            <a:r>
              <a:rPr lang="en-US" smtClean="0"/>
              <a:t>The moderator’s guide that outlines the topics, questions and prompts must be developed</a:t>
            </a:r>
          </a:p>
          <a:p>
            <a:pPr lvl="1" eaLnBrk="1" hangingPunct="1">
              <a:lnSpc>
                <a:spcPct val="90000"/>
              </a:lnSpc>
              <a:defRPr/>
            </a:pPr>
            <a:r>
              <a:rPr lang="en-US" smtClean="0"/>
              <a:t>The session itself</a:t>
            </a:r>
          </a:p>
          <a:p>
            <a:pPr lvl="2" eaLnBrk="1" hangingPunct="1">
              <a:lnSpc>
                <a:spcPct val="90000"/>
              </a:lnSpc>
              <a:defRPr/>
            </a:pPr>
            <a:r>
              <a:rPr lang="en-US" smtClean="0"/>
              <a:t>Warm-Uo</a:t>
            </a:r>
          </a:p>
          <a:p>
            <a:pPr lvl="2" eaLnBrk="1" hangingPunct="1">
              <a:lnSpc>
                <a:spcPct val="90000"/>
              </a:lnSpc>
              <a:defRPr/>
            </a:pPr>
            <a:r>
              <a:rPr lang="en-US" smtClean="0"/>
              <a:t>Main Topics</a:t>
            </a:r>
          </a:p>
          <a:p>
            <a:pPr lvl="2" eaLnBrk="1" hangingPunct="1">
              <a:lnSpc>
                <a:spcPct val="90000"/>
              </a:lnSpc>
              <a:defRPr/>
            </a:pPr>
            <a:r>
              <a:rPr lang="en-US" smtClean="0"/>
              <a:t>Close</a:t>
            </a:r>
          </a:p>
          <a:p>
            <a:pPr lvl="2" eaLnBrk="1" hangingPunct="1">
              <a:lnSpc>
                <a:spcPct val="90000"/>
              </a:lnSpc>
              <a:defRPr/>
            </a:pPr>
            <a:r>
              <a:rPr lang="en-US" smtClean="0"/>
              <a:t>Behind the Mirror</a:t>
            </a:r>
          </a:p>
          <a:p>
            <a:pPr lvl="2" eaLnBrk="1" hangingPunct="1">
              <a:lnSpc>
                <a:spcPct val="90000"/>
              </a:lnSpc>
              <a:defRPr/>
            </a:pPr>
            <a:r>
              <a:rPr lang="en-US" smtClean="0"/>
              <a:t>Issues During the Group</a:t>
            </a:r>
          </a:p>
          <a:p>
            <a:pPr lvl="2" eaLnBrk="1" hangingPunct="1">
              <a:lnSpc>
                <a:spcPct val="90000"/>
              </a:lnSpc>
              <a:defRPr/>
            </a:pPr>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defRPr/>
            </a:pPr>
            <a:r>
              <a:rPr lang="en-US" smtClean="0">
                <a:solidFill>
                  <a:schemeClr val="hlink"/>
                </a:solidFill>
              </a:rPr>
              <a:t>The Moderator’s Role</a:t>
            </a:r>
          </a:p>
        </p:txBody>
      </p:sp>
      <p:sp>
        <p:nvSpPr>
          <p:cNvPr id="46083" name="Rectangle 3"/>
          <p:cNvSpPr>
            <a:spLocks noGrp="1" noChangeArrowheads="1"/>
          </p:cNvSpPr>
          <p:nvPr>
            <p:ph type="body" idx="1"/>
          </p:nvPr>
        </p:nvSpPr>
        <p:spPr/>
        <p:txBody>
          <a:bodyPr/>
          <a:lstStyle/>
          <a:p>
            <a:pPr eaLnBrk="1" hangingPunct="1">
              <a:lnSpc>
                <a:spcPct val="90000"/>
              </a:lnSpc>
              <a:defRPr/>
            </a:pPr>
            <a:r>
              <a:rPr lang="en-US" sz="2800" smtClean="0"/>
              <a:t>To "elicit" inputs</a:t>
            </a:r>
          </a:p>
          <a:p>
            <a:pPr eaLnBrk="1" hangingPunct="1">
              <a:lnSpc>
                <a:spcPct val="90000"/>
              </a:lnSpc>
              <a:defRPr/>
            </a:pPr>
            <a:r>
              <a:rPr lang="en-US" sz="2800" smtClean="0"/>
              <a:t>To work with the "assembled group"</a:t>
            </a:r>
          </a:p>
          <a:p>
            <a:pPr eaLnBrk="1" hangingPunct="1">
              <a:lnSpc>
                <a:spcPct val="90000"/>
              </a:lnSpc>
              <a:defRPr/>
            </a:pPr>
            <a:r>
              <a:rPr lang="en-US" sz="2800" smtClean="0"/>
              <a:t>To "achieve the objectives of the client"</a:t>
            </a:r>
          </a:p>
          <a:p>
            <a:pPr eaLnBrk="1" hangingPunct="1">
              <a:lnSpc>
                <a:spcPct val="90000"/>
              </a:lnSpc>
              <a:defRPr/>
            </a:pPr>
            <a:r>
              <a:rPr lang="en-US" sz="2800" smtClean="0"/>
              <a:t>To keep the session "on track"</a:t>
            </a:r>
          </a:p>
          <a:p>
            <a:pPr eaLnBrk="1" hangingPunct="1">
              <a:lnSpc>
                <a:spcPct val="90000"/>
              </a:lnSpc>
              <a:defRPr/>
            </a:pPr>
            <a:r>
              <a:rPr lang="en-US" sz="2800" smtClean="0"/>
              <a:t>To handle situations where participants are only giving "yes" "no" responses</a:t>
            </a:r>
          </a:p>
          <a:p>
            <a:pPr eaLnBrk="1" hangingPunct="1">
              <a:lnSpc>
                <a:spcPct val="90000"/>
              </a:lnSpc>
              <a:defRPr/>
            </a:pPr>
            <a:r>
              <a:rPr lang="en-US" sz="2800" smtClean="0"/>
              <a:t>To change directions when the subject is "dead"</a:t>
            </a:r>
          </a:p>
          <a:p>
            <a:pPr eaLnBrk="1" hangingPunct="1">
              <a:lnSpc>
                <a:spcPct val="90000"/>
              </a:lnSpc>
              <a:defRPr/>
            </a:pPr>
            <a:r>
              <a:rPr lang="en-US" sz="2800" smtClean="0"/>
              <a:t>To wrap-up effectively</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en-US" smtClean="0">
                <a:solidFill>
                  <a:schemeClr val="hlink"/>
                </a:solidFill>
              </a:rPr>
              <a:t>Moderator Qualifications</a:t>
            </a:r>
          </a:p>
        </p:txBody>
      </p:sp>
      <p:sp>
        <p:nvSpPr>
          <p:cNvPr id="47107" name="Rectangle 3"/>
          <p:cNvSpPr>
            <a:spLocks noGrp="1" noChangeArrowheads="1"/>
          </p:cNvSpPr>
          <p:nvPr>
            <p:ph type="body" idx="1"/>
          </p:nvPr>
        </p:nvSpPr>
        <p:spPr>
          <a:xfrm>
            <a:off x="1066800" y="1981200"/>
            <a:ext cx="8077200" cy="4572000"/>
          </a:xfrm>
        </p:spPr>
        <p:txBody>
          <a:bodyPr/>
          <a:lstStyle/>
          <a:p>
            <a:pPr eaLnBrk="1" hangingPunct="1">
              <a:lnSpc>
                <a:spcPct val="80000"/>
              </a:lnSpc>
              <a:defRPr/>
            </a:pPr>
            <a:r>
              <a:rPr lang="en-US" sz="1200" b="1" smtClean="0"/>
              <a:t>Kindness with firmness</a:t>
            </a:r>
            <a:r>
              <a:rPr lang="en-US" sz="1200" smtClean="0"/>
              <a:t>:  In order to elicit the necessary interaction, the moderator must combine a disciplined detachment with an empathic understanding.</a:t>
            </a:r>
            <a:br>
              <a:rPr lang="en-US" sz="1200" smtClean="0"/>
            </a:br>
            <a:r>
              <a:rPr lang="en-US" sz="1200" smtClean="0"/>
              <a:t/>
            </a:r>
            <a:br>
              <a:rPr lang="en-US" sz="1200" smtClean="0"/>
            </a:br>
            <a:endParaRPr lang="en-US" sz="1200" b="1" smtClean="0"/>
          </a:p>
          <a:p>
            <a:pPr eaLnBrk="1" hangingPunct="1">
              <a:lnSpc>
                <a:spcPct val="80000"/>
              </a:lnSpc>
              <a:defRPr/>
            </a:pPr>
            <a:r>
              <a:rPr lang="en-US" sz="1200" b="1" smtClean="0"/>
              <a:t>Permissiveness</a:t>
            </a:r>
            <a:r>
              <a:rPr lang="en-US" sz="1200" smtClean="0"/>
              <a:t>:  While an atmosphere of permissiveness is desirable, the moderator must be at all times alert to indications that the group atmosphere of cordiality is disintegrating.</a:t>
            </a:r>
            <a:br>
              <a:rPr lang="en-US" sz="1200" smtClean="0"/>
            </a:br>
            <a:r>
              <a:rPr lang="en-US" sz="1200" smtClean="0"/>
              <a:t/>
            </a:r>
            <a:br>
              <a:rPr lang="en-US" sz="1200" smtClean="0"/>
            </a:br>
            <a:endParaRPr lang="en-US" sz="1200" b="1" smtClean="0"/>
          </a:p>
          <a:p>
            <a:pPr eaLnBrk="1" hangingPunct="1">
              <a:lnSpc>
                <a:spcPct val="80000"/>
              </a:lnSpc>
              <a:defRPr/>
            </a:pPr>
            <a:r>
              <a:rPr lang="en-US" sz="1200" b="1" smtClean="0"/>
              <a:t>Involvement</a:t>
            </a:r>
            <a:r>
              <a:rPr lang="en-US" sz="1200" smtClean="0"/>
              <a:t>:  Since a principal reason for the group interview is to expose feelings and to obtain reactions indicative of deeper feelings, the moderator must encourage and stimulate intensive personal involvement.</a:t>
            </a:r>
            <a:br>
              <a:rPr lang="en-US" sz="1200" smtClean="0"/>
            </a:br>
            <a:r>
              <a:rPr lang="en-US" sz="1200" smtClean="0"/>
              <a:t/>
            </a:r>
            <a:br>
              <a:rPr lang="en-US" sz="1200" smtClean="0"/>
            </a:br>
            <a:endParaRPr lang="en-US" sz="1200" b="1" smtClean="0"/>
          </a:p>
          <a:p>
            <a:pPr eaLnBrk="1" hangingPunct="1">
              <a:lnSpc>
                <a:spcPct val="80000"/>
              </a:lnSpc>
              <a:defRPr/>
            </a:pPr>
            <a:r>
              <a:rPr lang="en-US" sz="1200" b="1" smtClean="0"/>
              <a:t>Incomplete Understanding</a:t>
            </a:r>
            <a:r>
              <a:rPr lang="en-US" sz="1200" smtClean="0"/>
              <a:t>:  A most useful skill of the moderator is his or her ability to convey a lack of complete understanding of the information being presented.</a:t>
            </a:r>
            <a:br>
              <a:rPr lang="en-US" sz="1200" smtClean="0"/>
            </a:br>
            <a:r>
              <a:rPr lang="en-US" sz="1200" smtClean="0"/>
              <a:t/>
            </a:r>
            <a:br>
              <a:rPr lang="en-US" sz="1200" smtClean="0"/>
            </a:br>
            <a:endParaRPr lang="en-US" sz="1200" b="1" smtClean="0"/>
          </a:p>
          <a:p>
            <a:pPr eaLnBrk="1" hangingPunct="1">
              <a:lnSpc>
                <a:spcPct val="80000"/>
              </a:lnSpc>
              <a:defRPr/>
            </a:pPr>
            <a:r>
              <a:rPr lang="en-US" sz="1200" b="1" smtClean="0"/>
              <a:t>Encouragement</a:t>
            </a:r>
            <a:r>
              <a:rPr lang="en-US" sz="1200" smtClean="0"/>
              <a:t>:  Although the dynamics of the group situation facilitate the participation of all members in the interaction, there may be individuals who resist contributing.</a:t>
            </a:r>
            <a:br>
              <a:rPr lang="en-US" sz="1200" smtClean="0"/>
            </a:br>
            <a:r>
              <a:rPr lang="en-US" sz="1200" smtClean="0"/>
              <a:t/>
            </a:r>
            <a:br>
              <a:rPr lang="en-US" sz="1200" smtClean="0"/>
            </a:br>
            <a:endParaRPr lang="en-US" sz="1200" b="1" smtClean="0"/>
          </a:p>
          <a:p>
            <a:pPr eaLnBrk="1" hangingPunct="1">
              <a:lnSpc>
                <a:spcPct val="80000"/>
              </a:lnSpc>
              <a:defRPr/>
            </a:pPr>
            <a:r>
              <a:rPr lang="en-US" sz="1200" b="1" smtClean="0"/>
              <a:t>Flexibility</a:t>
            </a:r>
            <a:r>
              <a:rPr lang="en-US" sz="1200" smtClean="0"/>
              <a:t>:  The moderator should be equipped, prior to the session, with a topic outline of the subject matter to be covered.  By committing the topics to memory before the interview, the moderator may use the outline only as a reminder of content areas omitted or covered incompletely.</a:t>
            </a:r>
            <a:br>
              <a:rPr lang="en-US" sz="1200" smtClean="0"/>
            </a:br>
            <a:r>
              <a:rPr lang="en-US" sz="1200" smtClean="0"/>
              <a:t/>
            </a:r>
            <a:br>
              <a:rPr lang="en-US" sz="1200" smtClean="0"/>
            </a:br>
            <a:endParaRPr lang="en-US" sz="1200" b="1" smtClean="0"/>
          </a:p>
          <a:p>
            <a:pPr eaLnBrk="1" hangingPunct="1">
              <a:lnSpc>
                <a:spcPct val="80000"/>
              </a:lnSpc>
              <a:defRPr/>
            </a:pPr>
            <a:r>
              <a:rPr lang="en-US" sz="1200" b="1" smtClean="0"/>
              <a:t>Sensitivity</a:t>
            </a:r>
            <a:r>
              <a:rPr lang="en-US" sz="1200" smtClean="0"/>
              <a:t>:  The moderator must be able to identify, as the group interview progresses, the information level on which it is being conducted, and determine if it is appropriate for the subject under discussion.   Sensitive areas will frequently produce superficial rather than depth responses.   Indication of depth are provided when participants begin to indicate how they feel about the subject, rather than what they think about it.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smtClean="0">
                <a:solidFill>
                  <a:schemeClr val="hlink"/>
                </a:solidFill>
              </a:rPr>
              <a:t>Moderator Problems</a:t>
            </a:r>
          </a:p>
        </p:txBody>
      </p:sp>
      <p:sp>
        <p:nvSpPr>
          <p:cNvPr id="51203" name="Rectangle 3"/>
          <p:cNvSpPr>
            <a:spLocks noGrp="1" noChangeArrowheads="1"/>
          </p:cNvSpPr>
          <p:nvPr>
            <p:ph type="body" idx="1"/>
          </p:nvPr>
        </p:nvSpPr>
        <p:spPr/>
        <p:txBody>
          <a:bodyPr/>
          <a:lstStyle/>
          <a:p>
            <a:pPr eaLnBrk="1" hangingPunct="1">
              <a:lnSpc>
                <a:spcPct val="80000"/>
              </a:lnSpc>
              <a:defRPr/>
            </a:pPr>
            <a:r>
              <a:rPr lang="en-US" sz="2400" smtClean="0"/>
              <a:t>Leading rather than guiding</a:t>
            </a:r>
          </a:p>
          <a:p>
            <a:pPr eaLnBrk="1" hangingPunct="1">
              <a:lnSpc>
                <a:spcPct val="80000"/>
              </a:lnSpc>
              <a:defRPr/>
            </a:pPr>
            <a:r>
              <a:rPr lang="en-US" sz="2400" smtClean="0"/>
              <a:t>Being too knowledgeable</a:t>
            </a:r>
          </a:p>
          <a:p>
            <a:pPr eaLnBrk="1" hangingPunct="1">
              <a:lnSpc>
                <a:spcPct val="80000"/>
              </a:lnSpc>
              <a:defRPr/>
            </a:pPr>
            <a:r>
              <a:rPr lang="en-US" sz="2400" smtClean="0"/>
              <a:t>Trying to be a comedian/becoming the focus of the group</a:t>
            </a:r>
          </a:p>
          <a:p>
            <a:pPr eaLnBrk="1" hangingPunct="1">
              <a:lnSpc>
                <a:spcPct val="80000"/>
              </a:lnSpc>
              <a:defRPr/>
            </a:pPr>
            <a:r>
              <a:rPr lang="en-US" sz="2400" smtClean="0"/>
              <a:t>Being a poor listener</a:t>
            </a:r>
          </a:p>
          <a:p>
            <a:pPr eaLnBrk="1" hangingPunct="1">
              <a:lnSpc>
                <a:spcPct val="80000"/>
              </a:lnSpc>
              <a:defRPr/>
            </a:pPr>
            <a:r>
              <a:rPr lang="en-US" sz="2400" smtClean="0"/>
              <a:t>Being too rigid with the moderator guide</a:t>
            </a:r>
          </a:p>
          <a:p>
            <a:pPr eaLnBrk="1" hangingPunct="1">
              <a:lnSpc>
                <a:spcPct val="80000"/>
              </a:lnSpc>
              <a:defRPr/>
            </a:pPr>
            <a:r>
              <a:rPr lang="en-US" sz="2400" smtClean="0"/>
              <a:t>Not relating well to the people in the group</a:t>
            </a:r>
          </a:p>
          <a:p>
            <a:pPr eaLnBrk="1" hangingPunct="1">
              <a:lnSpc>
                <a:spcPct val="80000"/>
              </a:lnSpc>
              <a:defRPr/>
            </a:pPr>
            <a:r>
              <a:rPr lang="en-US" sz="2400" smtClean="0"/>
              <a:t>Being too naive about the subject of the focus group</a:t>
            </a:r>
          </a:p>
          <a:p>
            <a:pPr eaLnBrk="1" hangingPunct="1">
              <a:lnSpc>
                <a:spcPct val="80000"/>
              </a:lnSpc>
              <a:defRPr/>
            </a:pPr>
            <a:r>
              <a:rPr lang="en-US" sz="2400" smtClean="0"/>
              <a:t>Focusing on individuals rather than the group</a:t>
            </a:r>
          </a:p>
          <a:p>
            <a:pPr eaLnBrk="1" hangingPunct="1">
              <a:lnSpc>
                <a:spcPct val="80000"/>
              </a:lnSpc>
              <a:defRPr/>
            </a:pPr>
            <a:r>
              <a:rPr lang="en-US" sz="2400" smtClean="0"/>
              <a:t>Alienating a group member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US" smtClean="0">
                <a:solidFill>
                  <a:schemeClr val="hlink"/>
                </a:solidFill>
              </a:rPr>
              <a:t>The Moderator’s Guide</a:t>
            </a:r>
          </a:p>
        </p:txBody>
      </p:sp>
      <p:sp>
        <p:nvSpPr>
          <p:cNvPr id="50179" name="Rectangle 3"/>
          <p:cNvSpPr>
            <a:spLocks noGrp="1" noChangeArrowheads="1"/>
          </p:cNvSpPr>
          <p:nvPr>
            <p:ph type="body" idx="1"/>
          </p:nvPr>
        </p:nvSpPr>
        <p:spPr/>
        <p:txBody>
          <a:bodyPr/>
          <a:lstStyle/>
          <a:p>
            <a:pPr eaLnBrk="1" hangingPunct="1">
              <a:lnSpc>
                <a:spcPct val="90000"/>
              </a:lnSpc>
              <a:defRPr/>
            </a:pPr>
            <a:r>
              <a:rPr lang="en-US" sz="2800" smtClean="0"/>
              <a:t>Importance of the Moderator’s Guide</a:t>
            </a:r>
          </a:p>
          <a:p>
            <a:pPr lvl="1" eaLnBrk="1" hangingPunct="1">
              <a:lnSpc>
                <a:spcPct val="90000"/>
              </a:lnSpc>
              <a:defRPr/>
            </a:pPr>
            <a:r>
              <a:rPr lang="en-US" sz="2400" smtClean="0"/>
              <a:t>Allows moderator &amp; client to agree on the content of the focus groups</a:t>
            </a:r>
          </a:p>
          <a:p>
            <a:pPr lvl="1" eaLnBrk="1" hangingPunct="1">
              <a:lnSpc>
                <a:spcPct val="90000"/>
              </a:lnSpc>
              <a:defRPr/>
            </a:pPr>
            <a:r>
              <a:rPr lang="en-US" sz="2400" smtClean="0"/>
              <a:t>Specifies what data will be collected</a:t>
            </a:r>
          </a:p>
          <a:p>
            <a:pPr lvl="1" eaLnBrk="1" hangingPunct="1">
              <a:lnSpc>
                <a:spcPct val="90000"/>
              </a:lnSpc>
              <a:defRPr/>
            </a:pPr>
            <a:r>
              <a:rPr lang="en-US" sz="2400" smtClean="0"/>
              <a:t>Provides an outline of the report</a:t>
            </a:r>
          </a:p>
          <a:p>
            <a:pPr lvl="1" eaLnBrk="1" hangingPunct="1">
              <a:lnSpc>
                <a:spcPct val="90000"/>
              </a:lnSpc>
              <a:defRPr/>
            </a:pPr>
            <a:endParaRPr lang="en-US" sz="2400" smtClean="0"/>
          </a:p>
          <a:p>
            <a:pPr eaLnBrk="1" hangingPunct="1">
              <a:lnSpc>
                <a:spcPct val="90000"/>
              </a:lnSpc>
              <a:defRPr/>
            </a:pPr>
            <a:r>
              <a:rPr lang="en-US" sz="2800" smtClean="0"/>
              <a:t>Length &amp; Content</a:t>
            </a:r>
          </a:p>
          <a:p>
            <a:pPr lvl="1" eaLnBrk="1" hangingPunct="1">
              <a:lnSpc>
                <a:spcPct val="90000"/>
              </a:lnSpc>
              <a:defRPr/>
            </a:pPr>
            <a:r>
              <a:rPr lang="en-US" sz="2400" smtClean="0"/>
              <a:t>Typically 3-5 pages</a:t>
            </a:r>
          </a:p>
          <a:p>
            <a:pPr lvl="1" eaLnBrk="1" hangingPunct="1">
              <a:lnSpc>
                <a:spcPct val="90000"/>
              </a:lnSpc>
              <a:defRPr/>
            </a:pPr>
            <a:r>
              <a:rPr lang="en-US" sz="2400" smtClean="0"/>
              <a:t>Outline of introductory remarks</a:t>
            </a:r>
          </a:p>
          <a:p>
            <a:pPr lvl="1" eaLnBrk="1" hangingPunct="1">
              <a:lnSpc>
                <a:spcPct val="90000"/>
              </a:lnSpc>
              <a:defRPr/>
            </a:pPr>
            <a:r>
              <a:rPr lang="en-US" sz="2400" smtClean="0"/>
              <a:t>Outline of questions and probes</a:t>
            </a:r>
          </a:p>
          <a:p>
            <a:pPr lvl="1" eaLnBrk="1" hangingPunct="1">
              <a:lnSpc>
                <a:spcPct val="90000"/>
              </a:lnSpc>
              <a:defRPr/>
            </a:pPr>
            <a:endParaRPr lang="en-US" sz="240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en-US" smtClean="0">
                <a:solidFill>
                  <a:schemeClr val="hlink"/>
                </a:solidFill>
              </a:rPr>
              <a:t>Issues During the Groups</a:t>
            </a:r>
          </a:p>
        </p:txBody>
      </p:sp>
      <p:sp>
        <p:nvSpPr>
          <p:cNvPr id="52227" name="Rectangle 3"/>
          <p:cNvSpPr>
            <a:spLocks noGrp="1" noChangeArrowheads="1"/>
          </p:cNvSpPr>
          <p:nvPr>
            <p:ph type="body" idx="1"/>
          </p:nvPr>
        </p:nvSpPr>
        <p:spPr>
          <a:xfrm>
            <a:off x="1066800" y="1981200"/>
            <a:ext cx="7543800" cy="4876800"/>
          </a:xfrm>
        </p:spPr>
        <p:txBody>
          <a:bodyPr/>
          <a:lstStyle/>
          <a:p>
            <a:pPr eaLnBrk="1" hangingPunct="1">
              <a:lnSpc>
                <a:spcPct val="80000"/>
              </a:lnSpc>
              <a:defRPr/>
            </a:pPr>
            <a:r>
              <a:rPr lang="en-US" sz="1800" b="1" smtClean="0"/>
              <a:t>Facility Problems</a:t>
            </a:r>
            <a:endParaRPr lang="en-US" sz="1800" smtClean="0"/>
          </a:p>
          <a:p>
            <a:pPr lvl="1" eaLnBrk="1" hangingPunct="1">
              <a:lnSpc>
                <a:spcPct val="80000"/>
              </a:lnSpc>
              <a:defRPr/>
            </a:pPr>
            <a:r>
              <a:rPr lang="en-US" sz="1600" smtClean="0"/>
              <a:t>Noise</a:t>
            </a:r>
          </a:p>
          <a:p>
            <a:pPr lvl="1" eaLnBrk="1" hangingPunct="1">
              <a:lnSpc>
                <a:spcPct val="80000"/>
              </a:lnSpc>
              <a:defRPr/>
            </a:pPr>
            <a:r>
              <a:rPr lang="en-US" sz="1600" smtClean="0"/>
              <a:t>Audio/Video recording</a:t>
            </a:r>
            <a:br>
              <a:rPr lang="en-US" sz="1600" smtClean="0"/>
            </a:br>
            <a:endParaRPr lang="en-US" sz="1600" b="1" smtClean="0"/>
          </a:p>
          <a:p>
            <a:pPr eaLnBrk="1" hangingPunct="1">
              <a:lnSpc>
                <a:spcPct val="80000"/>
              </a:lnSpc>
              <a:defRPr/>
            </a:pPr>
            <a:r>
              <a:rPr lang="en-US" sz="1800" b="1" smtClean="0"/>
              <a:t>Content Problems</a:t>
            </a:r>
            <a:endParaRPr lang="en-US" sz="1800" smtClean="0"/>
          </a:p>
          <a:p>
            <a:pPr lvl="1" eaLnBrk="1" hangingPunct="1">
              <a:lnSpc>
                <a:spcPct val="80000"/>
              </a:lnSpc>
              <a:defRPr/>
            </a:pPr>
            <a:r>
              <a:rPr lang="en-US" sz="1600" smtClean="0"/>
              <a:t>Confusing concept</a:t>
            </a:r>
          </a:p>
          <a:p>
            <a:pPr lvl="1" eaLnBrk="1" hangingPunct="1">
              <a:lnSpc>
                <a:spcPct val="80000"/>
              </a:lnSpc>
              <a:defRPr/>
            </a:pPr>
            <a:r>
              <a:rPr lang="en-US" sz="1600" smtClean="0"/>
              <a:t>Dead subject</a:t>
            </a:r>
          </a:p>
          <a:p>
            <a:pPr lvl="1" eaLnBrk="1" hangingPunct="1">
              <a:lnSpc>
                <a:spcPct val="80000"/>
              </a:lnSpc>
              <a:defRPr/>
            </a:pPr>
            <a:r>
              <a:rPr lang="en-US" sz="1600" smtClean="0"/>
              <a:t>Lively subject</a:t>
            </a:r>
            <a:br>
              <a:rPr lang="en-US" sz="1600" smtClean="0"/>
            </a:br>
            <a:endParaRPr lang="en-US" sz="1600" b="1" smtClean="0"/>
          </a:p>
          <a:p>
            <a:pPr eaLnBrk="1" hangingPunct="1">
              <a:lnSpc>
                <a:spcPct val="80000"/>
              </a:lnSpc>
              <a:defRPr/>
            </a:pPr>
            <a:r>
              <a:rPr lang="en-US" sz="1800" b="1" smtClean="0"/>
              <a:t>Participant Problems</a:t>
            </a:r>
            <a:endParaRPr lang="en-US" sz="1800" smtClean="0"/>
          </a:p>
          <a:p>
            <a:pPr lvl="1" eaLnBrk="1" hangingPunct="1">
              <a:lnSpc>
                <a:spcPct val="80000"/>
              </a:lnSpc>
              <a:defRPr/>
            </a:pPr>
            <a:r>
              <a:rPr lang="en-US" sz="1600" smtClean="0"/>
              <a:t>Talkative participant</a:t>
            </a:r>
          </a:p>
          <a:p>
            <a:pPr lvl="1" eaLnBrk="1" hangingPunct="1">
              <a:lnSpc>
                <a:spcPct val="80000"/>
              </a:lnSpc>
              <a:defRPr/>
            </a:pPr>
            <a:r>
              <a:rPr lang="en-US" sz="1600" smtClean="0"/>
              <a:t>Opinionated member</a:t>
            </a:r>
          </a:p>
          <a:p>
            <a:pPr lvl="1" eaLnBrk="1" hangingPunct="1">
              <a:lnSpc>
                <a:spcPct val="80000"/>
              </a:lnSpc>
              <a:defRPr/>
            </a:pPr>
            <a:r>
              <a:rPr lang="en-US" sz="1600" smtClean="0"/>
              <a:t>Silent member</a:t>
            </a:r>
          </a:p>
          <a:p>
            <a:pPr lvl="1" eaLnBrk="1" hangingPunct="1">
              <a:lnSpc>
                <a:spcPct val="80000"/>
              </a:lnSpc>
              <a:defRPr/>
            </a:pPr>
            <a:r>
              <a:rPr lang="en-US" sz="1600" smtClean="0"/>
              <a:t>Improperly screened participant</a:t>
            </a:r>
            <a:br>
              <a:rPr lang="en-US" sz="1600" smtClean="0"/>
            </a:br>
            <a:endParaRPr lang="en-US" sz="1600" b="1" smtClean="0"/>
          </a:p>
          <a:p>
            <a:pPr eaLnBrk="1" hangingPunct="1">
              <a:lnSpc>
                <a:spcPct val="80000"/>
              </a:lnSpc>
              <a:defRPr/>
            </a:pPr>
            <a:r>
              <a:rPr lang="en-US" sz="1800" b="1" smtClean="0"/>
              <a:t>Problems with Group Dynamics</a:t>
            </a:r>
            <a:endParaRPr lang="en-US" sz="1800" smtClean="0"/>
          </a:p>
          <a:p>
            <a:pPr lvl="1" eaLnBrk="1" hangingPunct="1">
              <a:lnSpc>
                <a:spcPct val="80000"/>
              </a:lnSpc>
              <a:defRPr/>
            </a:pPr>
            <a:r>
              <a:rPr lang="en-US" sz="1600" smtClean="0"/>
              <a:t>Perceived experts</a:t>
            </a:r>
          </a:p>
          <a:p>
            <a:pPr lvl="1" eaLnBrk="1" hangingPunct="1">
              <a:lnSpc>
                <a:spcPct val="80000"/>
              </a:lnSpc>
              <a:defRPr/>
            </a:pPr>
            <a:r>
              <a:rPr lang="en-US" sz="1600" smtClean="0"/>
              <a:t>Having only one participant with a specific point of view</a:t>
            </a:r>
          </a:p>
          <a:p>
            <a:pPr lvl="1" eaLnBrk="1" hangingPunct="1">
              <a:lnSpc>
                <a:spcPct val="80000"/>
              </a:lnSpc>
              <a:defRPr/>
            </a:pPr>
            <a:r>
              <a:rPr lang="en-US" sz="1600" smtClean="0"/>
              <a:t>Offering negative as well as positive feedback</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defRPr/>
            </a:pPr>
            <a:r>
              <a:rPr lang="en-US" smtClean="0">
                <a:solidFill>
                  <a:schemeClr val="hlink"/>
                </a:solidFill>
              </a:rPr>
              <a:t>The Focus Group Process</a:t>
            </a:r>
          </a:p>
        </p:txBody>
      </p:sp>
      <p:sp>
        <p:nvSpPr>
          <p:cNvPr id="45059" name="Rectangle 3"/>
          <p:cNvSpPr>
            <a:spLocks noGrp="1" noChangeArrowheads="1"/>
          </p:cNvSpPr>
          <p:nvPr>
            <p:ph type="body" idx="1"/>
          </p:nvPr>
        </p:nvSpPr>
        <p:spPr/>
        <p:txBody>
          <a:bodyPr/>
          <a:lstStyle/>
          <a:p>
            <a:pPr eaLnBrk="1" hangingPunct="1">
              <a:defRPr/>
            </a:pPr>
            <a:r>
              <a:rPr lang="en-US" smtClean="0"/>
              <a:t>Analyzing and Reporting the Results</a:t>
            </a:r>
          </a:p>
          <a:p>
            <a:pPr eaLnBrk="1" hangingPunct="1">
              <a:defRPr/>
            </a:pPr>
            <a:endParaRPr lang="en-US" smtClean="0"/>
          </a:p>
          <a:p>
            <a:pPr lvl="1" eaLnBrk="1" hangingPunct="1">
              <a:defRPr/>
            </a:pPr>
            <a:r>
              <a:rPr lang="en-US" smtClean="0"/>
              <a:t>The debriefing session</a:t>
            </a:r>
          </a:p>
          <a:p>
            <a:pPr lvl="1" eaLnBrk="1" hangingPunct="1">
              <a:defRPr/>
            </a:pPr>
            <a:r>
              <a:rPr lang="en-US" smtClean="0"/>
              <a:t>Transcripts</a:t>
            </a:r>
          </a:p>
          <a:p>
            <a:pPr lvl="1" eaLnBrk="1" hangingPunct="1">
              <a:defRPr/>
            </a:pPr>
            <a:r>
              <a:rPr lang="en-US" smtClean="0"/>
              <a:t>Review of video recordings</a:t>
            </a:r>
          </a:p>
          <a:p>
            <a:pPr lvl="1" eaLnBrk="1" hangingPunct="1">
              <a:defRPr/>
            </a:pPr>
            <a:r>
              <a:rPr lang="en-US" smtClean="0"/>
              <a:t>Analyzing the patterns</a:t>
            </a:r>
          </a:p>
          <a:p>
            <a:pPr lvl="1" eaLnBrk="1" hangingPunct="1">
              <a:defRPr/>
            </a:pPr>
            <a:r>
              <a:rPr lang="en-US" smtClean="0"/>
              <a:t>Writing the report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smtClean="0">
                <a:solidFill>
                  <a:schemeClr val="hlink"/>
                </a:solidFill>
              </a:rPr>
              <a:t>Final Thoughts: Focus Groups</a:t>
            </a:r>
          </a:p>
        </p:txBody>
      </p:sp>
      <p:sp>
        <p:nvSpPr>
          <p:cNvPr id="54275" name="Rectangle 3"/>
          <p:cNvSpPr>
            <a:spLocks noGrp="1" noChangeArrowheads="1"/>
          </p:cNvSpPr>
          <p:nvPr>
            <p:ph type="body" idx="1"/>
          </p:nvPr>
        </p:nvSpPr>
        <p:spPr>
          <a:xfrm>
            <a:off x="1066800" y="1981200"/>
            <a:ext cx="7543800" cy="4572000"/>
          </a:xfrm>
        </p:spPr>
        <p:txBody>
          <a:bodyPr/>
          <a:lstStyle/>
          <a:p>
            <a:pPr marL="609600" indent="-609600" eaLnBrk="1" hangingPunct="1">
              <a:lnSpc>
                <a:spcPct val="80000"/>
              </a:lnSpc>
              <a:spcAft>
                <a:spcPct val="20000"/>
              </a:spcAft>
              <a:defRPr/>
            </a:pPr>
            <a:r>
              <a:rPr lang="en-US" sz="1800" smtClean="0"/>
              <a:t>Focus groups can be one valuable part of a research program when used correctly</a:t>
            </a:r>
          </a:p>
          <a:p>
            <a:pPr marL="609600" indent="-609600" eaLnBrk="1" hangingPunct="1">
              <a:lnSpc>
                <a:spcPct val="80000"/>
              </a:lnSpc>
              <a:spcAft>
                <a:spcPct val="20000"/>
              </a:spcAft>
              <a:defRPr/>
            </a:pPr>
            <a:r>
              <a:rPr lang="en-US" sz="1800" smtClean="0"/>
              <a:t>Focus groups are often used inappropriately</a:t>
            </a:r>
          </a:p>
          <a:p>
            <a:pPr marL="609600" indent="-609600" eaLnBrk="1" hangingPunct="1">
              <a:lnSpc>
                <a:spcPct val="80000"/>
              </a:lnSpc>
              <a:spcAft>
                <a:spcPct val="20000"/>
              </a:spcAft>
              <a:defRPr/>
            </a:pPr>
            <a:r>
              <a:rPr lang="en-US" sz="1800" smtClean="0"/>
              <a:t>Focus groups should not be used to make major decisions but only as one step in the process</a:t>
            </a:r>
          </a:p>
          <a:p>
            <a:pPr marL="609600" indent="-609600" eaLnBrk="1" hangingPunct="1">
              <a:lnSpc>
                <a:spcPct val="80000"/>
              </a:lnSpc>
              <a:spcAft>
                <a:spcPct val="20000"/>
              </a:spcAft>
              <a:defRPr/>
            </a:pPr>
            <a:r>
              <a:rPr lang="en-US" sz="1800" smtClean="0"/>
              <a:t>Focus groups are not an inexpensive way to answer research questions</a:t>
            </a:r>
          </a:p>
          <a:p>
            <a:pPr marL="609600" indent="-609600" eaLnBrk="1" hangingPunct="1">
              <a:lnSpc>
                <a:spcPct val="80000"/>
              </a:lnSpc>
              <a:spcAft>
                <a:spcPct val="20000"/>
              </a:spcAft>
              <a:defRPr/>
            </a:pPr>
            <a:r>
              <a:rPr lang="en-US" sz="1800" smtClean="0"/>
              <a:t>Clients must prepare for focus groups to obtain valuable results</a:t>
            </a:r>
          </a:p>
          <a:p>
            <a:pPr marL="609600" indent="-609600" eaLnBrk="1" hangingPunct="1">
              <a:lnSpc>
                <a:spcPct val="80000"/>
              </a:lnSpc>
              <a:spcAft>
                <a:spcPct val="20000"/>
              </a:spcAft>
              <a:defRPr/>
            </a:pPr>
            <a:r>
              <a:rPr lang="en-US" sz="1800" smtClean="0"/>
              <a:t>The moderator is the most important element in gathering good useful data</a:t>
            </a:r>
          </a:p>
          <a:p>
            <a:pPr marL="609600" indent="-609600" eaLnBrk="1" hangingPunct="1">
              <a:lnSpc>
                <a:spcPct val="80000"/>
              </a:lnSpc>
              <a:spcAft>
                <a:spcPct val="20000"/>
              </a:spcAft>
              <a:defRPr/>
            </a:pPr>
            <a:r>
              <a:rPr lang="en-US" sz="1800" smtClean="0"/>
              <a:t>There is no substitute for client attendance at focus group sessions</a:t>
            </a:r>
          </a:p>
          <a:p>
            <a:pPr marL="609600" indent="-609600" eaLnBrk="1" hangingPunct="1">
              <a:lnSpc>
                <a:spcPct val="80000"/>
              </a:lnSpc>
              <a:spcAft>
                <a:spcPct val="20000"/>
              </a:spcAft>
              <a:defRPr/>
            </a:pPr>
            <a:r>
              <a:rPr lang="en-US" sz="1800" smtClean="0"/>
              <a:t>Focus groups with children require different moderator skills</a:t>
            </a:r>
          </a:p>
          <a:p>
            <a:pPr marL="609600" indent="-609600" eaLnBrk="1" hangingPunct="1">
              <a:lnSpc>
                <a:spcPct val="80000"/>
              </a:lnSpc>
              <a:spcAft>
                <a:spcPct val="20000"/>
              </a:spcAft>
              <a:defRPr/>
            </a:pPr>
            <a:r>
              <a:rPr lang="en-US" sz="1800" smtClean="0"/>
              <a:t>The demand for focus groups is increasing and the quality of focus groups is improving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2113</Words>
  <Application>Microsoft Office PowerPoint</Application>
  <PresentationFormat>On-screen Show (4:3)</PresentationFormat>
  <Paragraphs>304</Paragraphs>
  <Slides>36</Slides>
  <Notes>0</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36</vt:i4>
      </vt:variant>
    </vt:vector>
  </HeadingPairs>
  <TitlesOfParts>
    <vt:vector size="37" baseType="lpstr">
      <vt:lpstr>Office Theme</vt:lpstr>
      <vt:lpstr>Lecture 28 Exploratory Design and Techniques</vt:lpstr>
      <vt:lpstr>Learning Objectives</vt:lpstr>
      <vt:lpstr>Exploratory Research</vt:lpstr>
      <vt:lpstr>Types of Exploratory Research</vt:lpstr>
      <vt:lpstr>An Exploratory Research Tool: Projective Techniques</vt:lpstr>
      <vt:lpstr>Types of Projective Techniques</vt:lpstr>
      <vt:lpstr>Types of Projective Techniques</vt:lpstr>
      <vt:lpstr>Types of Projective Techniques</vt:lpstr>
      <vt:lpstr>Types of Projective Techniques</vt:lpstr>
      <vt:lpstr>Types of Projective Techniques</vt:lpstr>
      <vt:lpstr>Types of Projective Techniques</vt:lpstr>
      <vt:lpstr>Slide 12</vt:lpstr>
      <vt:lpstr>Types of Projective Techniques</vt:lpstr>
      <vt:lpstr>Types of Projective Techniques</vt:lpstr>
      <vt:lpstr>Types of Projective Techniques</vt:lpstr>
      <vt:lpstr>Projective Techniques</vt:lpstr>
      <vt:lpstr>In-Depth Interviews (IDIs)</vt:lpstr>
      <vt:lpstr>IDIs</vt:lpstr>
      <vt:lpstr>IDIs</vt:lpstr>
      <vt:lpstr>IDIs</vt:lpstr>
      <vt:lpstr>Another Laddering Example</vt:lpstr>
      <vt:lpstr>IDI’s</vt:lpstr>
      <vt:lpstr>Focus Groups</vt:lpstr>
      <vt:lpstr>Uses of Focus Groups</vt:lpstr>
      <vt:lpstr>Types of Focus Groups http://www.marketingpower.com/webcast347.php </vt:lpstr>
      <vt:lpstr>Focus Group Advantages</vt:lpstr>
      <vt:lpstr>Focus Group Disadvantages</vt:lpstr>
      <vt:lpstr>The Focus Group Process</vt:lpstr>
      <vt:lpstr>The Focus Group Process</vt:lpstr>
      <vt:lpstr>The Moderator’s Role</vt:lpstr>
      <vt:lpstr>Moderator Qualifications</vt:lpstr>
      <vt:lpstr>Moderator Problems</vt:lpstr>
      <vt:lpstr>The Moderator’s Guide</vt:lpstr>
      <vt:lpstr>Issues During the Groups</vt:lpstr>
      <vt:lpstr>The Focus Group Process</vt:lpstr>
      <vt:lpstr>Final Thoughts: Focus Groups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28</dc:title>
  <dc:creator>vcomsats</dc:creator>
  <cp:lastModifiedBy>vcomsats</cp:lastModifiedBy>
  <cp:revision>3</cp:revision>
  <dcterms:created xsi:type="dcterms:W3CDTF">2012-12-29T08:40:10Z</dcterms:created>
  <dcterms:modified xsi:type="dcterms:W3CDTF">2012-12-29T10:01:00Z</dcterms:modified>
</cp:coreProperties>
</file>