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3794663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3320694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2431886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3343736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2873542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4187377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3988586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2239560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2687161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4004576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FA6363-B1BB-4F5D-AE2D-73715E9699FD}"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794632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64770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514600" y="1981200"/>
            <a:ext cx="6400800" cy="4114800"/>
          </a:xfrm>
        </p:spPr>
        <p:txBody>
          <a:bodyPr/>
          <a:lstStyle/>
          <a:p>
            <a:pPr lvl="0"/>
            <a:endParaRPr lang="en-US" noProof="0" smtClean="0"/>
          </a:p>
        </p:txBody>
      </p:sp>
      <p:sp>
        <p:nvSpPr>
          <p:cNvPr id="4" name="Rectangle 5"/>
          <p:cNvSpPr>
            <a:spLocks noGrp="1" noChangeArrowheads="1"/>
          </p:cNvSpPr>
          <p:nvPr>
            <p:ph type="dt" sz="half" idx="10"/>
          </p:nvPr>
        </p:nvSpPr>
        <p:spPr>
          <a:ln/>
        </p:spPr>
        <p:txBody>
          <a:bodyPr/>
          <a:lstStyle>
            <a:lvl1pPr>
              <a:defRPr/>
            </a:lvl1pPr>
          </a:lstStyle>
          <a:p>
            <a:pPr>
              <a:defRPr/>
            </a:pPr>
            <a:fld id="{CAE5CD72-140B-41B4-BC78-E9EDEB31A00B}" type="datetime1">
              <a:rPr lang="en-US"/>
              <a:pPr>
                <a:defRPr/>
              </a:pPr>
              <a:t>12/28/2012</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F28B723-7987-4427-BA2D-B14BAAE772E8}" type="slidenum">
              <a:rPr lang="en-US"/>
              <a:pPr>
                <a:defRPr/>
              </a:pPr>
              <a:t>‹#›</a:t>
            </a:fld>
            <a:endParaRPr lang="en-US"/>
          </a:p>
        </p:txBody>
      </p:sp>
    </p:spTree>
    <p:extLst>
      <p:ext uri="{BB962C8B-B14F-4D97-AF65-F5344CB8AC3E}">
        <p14:creationId xmlns:p14="http://schemas.microsoft.com/office/powerpoint/2010/main" xmlns="" val="841762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FA6363-B1BB-4F5D-AE2D-73715E9699FD}" type="datetimeFigureOut">
              <a:rPr lang="en-US" smtClean="0"/>
              <a:pPr/>
              <a:t>12/28/2012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E5948-0C8D-488B-8319-701EBDA3F56B}" type="slidenum">
              <a:rPr lang="en-US" smtClean="0"/>
              <a:pPr/>
              <a:t>‹#›</a:t>
            </a:fld>
            <a:endParaRPr lang="en-US"/>
          </a:p>
        </p:txBody>
      </p:sp>
    </p:spTree>
    <p:extLst>
      <p:ext uri="{BB962C8B-B14F-4D97-AF65-F5344CB8AC3E}">
        <p14:creationId xmlns:p14="http://schemas.microsoft.com/office/powerpoint/2010/main" xmlns="" val="2147682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Lecture 26</a:t>
            </a:r>
            <a:br>
              <a:rPr lang="en-US" dirty="0" smtClean="0"/>
            </a:br>
            <a:r>
              <a:rPr lang="en-US" dirty="0" smtClean="0"/>
              <a:t>Operational Definition, measurement and attitude scale</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36565418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Define operational definition</a:t>
            </a:r>
          </a:p>
          <a:p>
            <a:r>
              <a:rPr lang="en-US" dirty="0" smtClean="0"/>
              <a:t>Types of scales and degree of validity in it</a:t>
            </a:r>
          </a:p>
          <a:p>
            <a:r>
              <a:rPr lang="en-US" dirty="0" smtClean="0"/>
              <a:t>Validity and ways to check validity in a testing instrument</a:t>
            </a:r>
          </a:p>
          <a:p>
            <a:r>
              <a:rPr lang="en-US" dirty="0" smtClean="0"/>
              <a:t>Reliability and ways to check reliability in instrument</a:t>
            </a:r>
            <a:endParaRPr lang="en-US" dirty="0"/>
          </a:p>
        </p:txBody>
      </p:sp>
    </p:spTree>
    <p:extLst>
      <p:ext uri="{BB962C8B-B14F-4D97-AF65-F5344CB8AC3E}">
        <p14:creationId xmlns:p14="http://schemas.microsoft.com/office/powerpoint/2010/main" xmlns="" val="2398269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smtClean="0"/>
          </a:p>
        </p:txBody>
      </p:sp>
      <p:sp>
        <p:nvSpPr>
          <p:cNvPr id="4099"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1C6F4E-5AD8-45D2-BFD8-94EE2D42E797}" type="datetime1">
              <a:rPr lang="en-US" sz="1400" smtClean="0">
                <a:latin typeface="Arial" charset="0"/>
              </a:rPr>
              <a:pPr eaLnBrk="1" hangingPunct="1"/>
              <a:t>12/28/2012</a:t>
            </a:fld>
            <a:endParaRPr lang="en-US" sz="1400" smtClean="0">
              <a:latin typeface="Arial" charset="0"/>
            </a:endParaRPr>
          </a:p>
        </p:txBody>
      </p:sp>
      <p:sp>
        <p:nvSpPr>
          <p:cNvPr id="4100"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320C0CB-5D4B-4F98-8A38-AE9B78CEEC61}" type="slidenum">
              <a:rPr lang="en-US" sz="1400" smtClean="0">
                <a:latin typeface="Arial" charset="0"/>
              </a:rPr>
              <a:pPr eaLnBrk="1" hangingPunct="1"/>
              <a:t>3</a:t>
            </a:fld>
            <a:endParaRPr lang="en-US" sz="1400" smtClean="0">
              <a:latin typeface="Arial" charset="0"/>
            </a:endParaRPr>
          </a:p>
        </p:txBody>
      </p:sp>
      <p:pic>
        <p:nvPicPr>
          <p:cNvPr id="4101" name="Picture 4" descr="&#10;68-001.tif                                                     00004370&#10;CS1-Vol.04                     B95464D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2514600" y="2376488"/>
            <a:ext cx="6400800" cy="3324225"/>
          </a:xfrm>
          <a:noFill/>
        </p:spPr>
      </p:pic>
    </p:spTree>
    <p:extLst>
      <p:ext uri="{BB962C8B-B14F-4D97-AF65-F5344CB8AC3E}">
        <p14:creationId xmlns:p14="http://schemas.microsoft.com/office/powerpoint/2010/main" xmlns="" val="3176142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US" smtClean="0"/>
          </a:p>
        </p:txBody>
      </p:sp>
      <p:sp>
        <p:nvSpPr>
          <p:cNvPr id="5123"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7D78B4B-FC50-41A4-BFB7-0050A00F3924}" type="datetime1">
              <a:rPr lang="en-US" sz="1400" smtClean="0">
                <a:latin typeface="Arial" charset="0"/>
              </a:rPr>
              <a:pPr eaLnBrk="1" hangingPunct="1"/>
              <a:t>12/28/2012</a:t>
            </a:fld>
            <a:endParaRPr lang="en-US" sz="1400" smtClean="0">
              <a:latin typeface="Arial" charset="0"/>
            </a:endParaRPr>
          </a:p>
        </p:txBody>
      </p:sp>
      <p:sp>
        <p:nvSpPr>
          <p:cNvPr id="5124"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7BE2604-E1B3-415D-9EB6-50B05FB9066C}" type="slidenum">
              <a:rPr lang="en-US" sz="1400" smtClean="0">
                <a:latin typeface="Arial" charset="0"/>
              </a:rPr>
              <a:pPr eaLnBrk="1" hangingPunct="1"/>
              <a:t>4</a:t>
            </a:fld>
            <a:endParaRPr lang="en-US" sz="1400" smtClean="0">
              <a:latin typeface="Arial" charset="0"/>
            </a:endParaRPr>
          </a:p>
        </p:txBody>
      </p:sp>
      <p:pic>
        <p:nvPicPr>
          <p:cNvPr id="5125" name="Picture 4" descr="&#10;70-001.tif                                                     00004370&#10;CS1-Vol.04                     B95464D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2514600" y="2411413"/>
            <a:ext cx="6400800" cy="3254375"/>
          </a:xfrm>
          <a:noFill/>
        </p:spPr>
      </p:pic>
    </p:spTree>
    <p:extLst>
      <p:ext uri="{BB962C8B-B14F-4D97-AF65-F5344CB8AC3E}">
        <p14:creationId xmlns:p14="http://schemas.microsoft.com/office/powerpoint/2010/main" xmlns="" val="35729785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US" smtClean="0"/>
          </a:p>
        </p:txBody>
      </p:sp>
      <p:sp>
        <p:nvSpPr>
          <p:cNvPr id="6147" name="Content Placeholder 2"/>
          <p:cNvSpPr>
            <a:spLocks noGrp="1"/>
          </p:cNvSpPr>
          <p:nvPr>
            <p:ph idx="1"/>
          </p:nvPr>
        </p:nvSpPr>
        <p:spPr/>
        <p:txBody>
          <a:bodyPr/>
          <a:lstStyle/>
          <a:p>
            <a:r>
              <a:rPr lang="en-US" smtClean="0"/>
              <a:t>Difference between Factors and Operationalzed variables </a:t>
            </a:r>
          </a:p>
          <a:p>
            <a:endParaRPr lang="en-US" smtClean="0"/>
          </a:p>
        </p:txBody>
      </p:sp>
      <p:sp>
        <p:nvSpPr>
          <p:cNvPr id="6148"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4823F4-38D4-4A2B-BB5B-96143E318A99}" type="datetime1">
              <a:rPr lang="en-US" sz="1400" smtClean="0">
                <a:latin typeface="Arial" charset="0"/>
              </a:rPr>
              <a:pPr eaLnBrk="1" hangingPunct="1"/>
              <a:t>12/28/2012</a:t>
            </a:fld>
            <a:endParaRPr lang="en-US" sz="1400" smtClean="0">
              <a:latin typeface="Arial" charset="0"/>
            </a:endParaRPr>
          </a:p>
        </p:txBody>
      </p:sp>
      <p:sp>
        <p:nvSpPr>
          <p:cNvPr id="6149"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9500B2C-466C-4B34-947C-A44C1774A934}" type="slidenum">
              <a:rPr lang="en-US" sz="1400" smtClean="0">
                <a:latin typeface="Arial" charset="0"/>
              </a:rPr>
              <a:pPr eaLnBrk="1" hangingPunct="1"/>
              <a:t>5</a:t>
            </a:fld>
            <a:endParaRPr lang="en-US" sz="1400" smtClean="0">
              <a:latin typeface="Arial" charset="0"/>
            </a:endParaRPr>
          </a:p>
        </p:txBody>
      </p:sp>
    </p:spTree>
    <p:extLst>
      <p:ext uri="{BB962C8B-B14F-4D97-AF65-F5344CB8AC3E}">
        <p14:creationId xmlns:p14="http://schemas.microsoft.com/office/powerpoint/2010/main" xmlns="" val="3673352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93BC8E9-DE85-4B7A-B7D7-2E9D38D940C1}" type="datetime1">
              <a:rPr lang="en-US" sz="1400" smtClean="0">
                <a:latin typeface="Arial" charset="0"/>
              </a:rPr>
              <a:pPr eaLnBrk="1" hangingPunct="1"/>
              <a:t>12/28/2012</a:t>
            </a:fld>
            <a:endParaRPr lang="en-US" sz="1400" smtClean="0">
              <a:latin typeface="Arial" charset="0"/>
            </a:endParaRPr>
          </a:p>
        </p:txBody>
      </p:sp>
      <p:sp>
        <p:nvSpPr>
          <p:cNvPr id="717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3B9AEDC-FDEB-4895-984C-DBD179E39C7E}" type="slidenum">
              <a:rPr lang="en-US" sz="1400" smtClean="0">
                <a:latin typeface="Arial" charset="0"/>
              </a:rPr>
              <a:pPr eaLnBrk="1" hangingPunct="1"/>
              <a:t>6</a:t>
            </a:fld>
            <a:endParaRPr lang="en-US" sz="1400" smtClean="0">
              <a:latin typeface="Arial" charset="0"/>
            </a:endParaRPr>
          </a:p>
        </p:txBody>
      </p:sp>
      <p:sp>
        <p:nvSpPr>
          <p:cNvPr id="7172" name="Rectangle 2"/>
          <p:cNvSpPr>
            <a:spLocks noGrp="1" noChangeArrowheads="1"/>
          </p:cNvSpPr>
          <p:nvPr>
            <p:ph type="title"/>
          </p:nvPr>
        </p:nvSpPr>
        <p:spPr/>
        <p:txBody>
          <a:bodyPr/>
          <a:lstStyle/>
          <a:p>
            <a:pPr eaLnBrk="1" hangingPunct="1"/>
            <a:r>
              <a:rPr lang="en-US" smtClean="0"/>
              <a:t>Measurement</a:t>
            </a:r>
          </a:p>
        </p:txBody>
      </p:sp>
      <p:sp>
        <p:nvSpPr>
          <p:cNvPr id="7173" name="Rectangle 3"/>
          <p:cNvSpPr>
            <a:spLocks noGrp="1" noChangeArrowheads="1"/>
          </p:cNvSpPr>
          <p:nvPr>
            <p:ph type="body" idx="1"/>
          </p:nvPr>
        </p:nvSpPr>
        <p:spPr>
          <a:xfrm>
            <a:off x="1447800" y="1600200"/>
            <a:ext cx="7391400" cy="4114800"/>
          </a:xfrm>
        </p:spPr>
        <p:txBody>
          <a:bodyPr>
            <a:normAutofit fontScale="85000" lnSpcReduction="10000"/>
          </a:bodyPr>
          <a:lstStyle/>
          <a:p>
            <a:pPr eaLnBrk="1" hangingPunct="1">
              <a:lnSpc>
                <a:spcPct val="90000"/>
              </a:lnSpc>
            </a:pPr>
            <a:r>
              <a:rPr lang="en-US" smtClean="0"/>
              <a:t>Is the process of assigning numbers or labels to objects, persons, states of nature, or events.</a:t>
            </a:r>
          </a:p>
          <a:p>
            <a:pPr eaLnBrk="1" hangingPunct="1">
              <a:lnSpc>
                <a:spcPct val="90000"/>
              </a:lnSpc>
            </a:pPr>
            <a:r>
              <a:rPr lang="en-US" smtClean="0"/>
              <a:t>Done according to set of rules that reflect qualities or quantities of what is being measured.</a:t>
            </a:r>
          </a:p>
          <a:p>
            <a:pPr eaLnBrk="1" hangingPunct="1">
              <a:lnSpc>
                <a:spcPct val="90000"/>
              </a:lnSpc>
            </a:pPr>
            <a:r>
              <a:rPr lang="en-US" smtClean="0"/>
              <a:t>Measurement means that scales are used.  Scales are a set of symbols or numbers, assigned by rule to individuals, their behaviors, or attributes associated with them.</a:t>
            </a:r>
          </a:p>
          <a:p>
            <a:pPr eaLnBrk="1" hangingPunct="1">
              <a:lnSpc>
                <a:spcPct val="90000"/>
              </a:lnSpc>
            </a:pPr>
            <a:r>
              <a:rPr lang="en-US" smtClean="0"/>
              <a:t>Four types of scales are used in research, each with specific applications and properties.  The scales are nominal, ordinal, interval, and ratio.</a:t>
            </a:r>
          </a:p>
          <a:p>
            <a:pPr eaLnBrk="1" hangingPunct="1">
              <a:lnSpc>
                <a:spcPct val="90000"/>
              </a:lnSpc>
            </a:pPr>
            <a:endParaRPr lang="en-US" smtClean="0"/>
          </a:p>
          <a:p>
            <a:pPr eaLnBrk="1" hangingPunct="1">
              <a:lnSpc>
                <a:spcPct val="90000"/>
              </a:lnSpc>
              <a:buFont typeface="Wingdings" pitchFamily="2" charset="2"/>
              <a:buNone/>
            </a:pPr>
            <a:endParaRPr lang="en-US" smtClean="0"/>
          </a:p>
        </p:txBody>
      </p:sp>
    </p:spTree>
    <p:extLst>
      <p:ext uri="{BB962C8B-B14F-4D97-AF65-F5344CB8AC3E}">
        <p14:creationId xmlns:p14="http://schemas.microsoft.com/office/powerpoint/2010/main" xmlns="" val="3644550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9EE46CF-F6D8-4D7A-886C-B89A91EC6441}" type="datetime1">
              <a:rPr lang="en-US" sz="1400" smtClean="0">
                <a:latin typeface="Arial" charset="0"/>
              </a:rPr>
              <a:pPr eaLnBrk="1" hangingPunct="1"/>
              <a:t>12/28/2012</a:t>
            </a:fld>
            <a:endParaRPr lang="en-US" sz="1400" smtClean="0">
              <a:latin typeface="Arial" charset="0"/>
            </a:endParaRPr>
          </a:p>
        </p:txBody>
      </p:sp>
      <p:sp>
        <p:nvSpPr>
          <p:cNvPr id="819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D7C1067-EEAF-4311-92EC-26C655E3410B}" type="slidenum">
              <a:rPr lang="en-US" sz="1400" smtClean="0">
                <a:latin typeface="Arial" charset="0"/>
              </a:rPr>
              <a:pPr eaLnBrk="1" hangingPunct="1"/>
              <a:t>7</a:t>
            </a:fld>
            <a:endParaRPr lang="en-US" sz="1400" smtClean="0">
              <a:latin typeface="Arial" charset="0"/>
            </a:endParaRPr>
          </a:p>
        </p:txBody>
      </p:sp>
      <p:sp>
        <p:nvSpPr>
          <p:cNvPr id="8196" name="Rectangle 2"/>
          <p:cNvSpPr>
            <a:spLocks noGrp="1" noChangeArrowheads="1"/>
          </p:cNvSpPr>
          <p:nvPr>
            <p:ph type="title"/>
          </p:nvPr>
        </p:nvSpPr>
        <p:spPr/>
        <p:txBody>
          <a:bodyPr/>
          <a:lstStyle/>
          <a:p>
            <a:pPr eaLnBrk="1" hangingPunct="1"/>
            <a:r>
              <a:rPr lang="en-US" smtClean="0"/>
              <a:t>Scales</a:t>
            </a:r>
          </a:p>
        </p:txBody>
      </p:sp>
      <p:sp>
        <p:nvSpPr>
          <p:cNvPr id="8197" name="Rectangle 3"/>
          <p:cNvSpPr>
            <a:spLocks noGrp="1" noChangeArrowheads="1"/>
          </p:cNvSpPr>
          <p:nvPr>
            <p:ph type="body" idx="1"/>
          </p:nvPr>
        </p:nvSpPr>
        <p:spPr/>
        <p:txBody>
          <a:bodyPr/>
          <a:lstStyle/>
          <a:p>
            <a:pPr eaLnBrk="1" hangingPunct="1">
              <a:lnSpc>
                <a:spcPct val="80000"/>
              </a:lnSpc>
            </a:pPr>
            <a:r>
              <a:rPr lang="en-US" sz="2000" smtClean="0"/>
              <a:t>Simply the Nominal scale is count of the objects belonging to different catageories.</a:t>
            </a:r>
          </a:p>
          <a:p>
            <a:pPr eaLnBrk="1" hangingPunct="1">
              <a:lnSpc>
                <a:spcPct val="80000"/>
              </a:lnSpc>
            </a:pPr>
            <a:r>
              <a:rPr lang="en-US" sz="2000" smtClean="0"/>
              <a:t>The ordinal scale positions objects in some order( such as it indicates that pinapples are jucies then apples and oranges are even more jucies than pinapples) The problem is it does not gies us information as to what extent one is jucier than the other. How much better is the pineapple than the apple and orange is better than the pine apple.Is pine apple onely marinally better than the apple .</a:t>
            </a:r>
          </a:p>
          <a:p>
            <a:pPr eaLnBrk="1" hangingPunct="1">
              <a:lnSpc>
                <a:spcPct val="80000"/>
              </a:lnSpc>
            </a:pPr>
            <a:r>
              <a:rPr lang="en-US" sz="2000" smtClean="0"/>
              <a:t>The interval scale indicates the distance between objects since it measured in units of equal interval.( the difference between temprature  of 20degree and 25 degree is the same as the difference between 40 and 45 degree. </a:t>
            </a:r>
          </a:p>
        </p:txBody>
      </p:sp>
    </p:spTree>
    <p:extLst>
      <p:ext uri="{BB962C8B-B14F-4D97-AF65-F5344CB8AC3E}">
        <p14:creationId xmlns:p14="http://schemas.microsoft.com/office/powerpoint/2010/main" xmlns="" val="4191195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A744B32-A31D-40BF-89DA-C504B417CD48}" type="datetime1">
              <a:rPr lang="en-US" sz="1400" smtClean="0">
                <a:latin typeface="Arial" charset="0"/>
              </a:rPr>
              <a:pPr eaLnBrk="1" hangingPunct="1"/>
              <a:t>12/28/2012</a:t>
            </a:fld>
            <a:endParaRPr lang="en-US" sz="1400" smtClean="0">
              <a:latin typeface="Arial" charset="0"/>
            </a:endParaRPr>
          </a:p>
        </p:txBody>
      </p:sp>
      <p:sp>
        <p:nvSpPr>
          <p:cNvPr id="9219"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41A7ACD-BCC6-49E0-80D5-AD75C6A1905E}" type="slidenum">
              <a:rPr lang="en-US" sz="1400" smtClean="0">
                <a:latin typeface="Arial" charset="0"/>
              </a:rPr>
              <a:pPr eaLnBrk="1" hangingPunct="1"/>
              <a:t>8</a:t>
            </a:fld>
            <a:endParaRPr lang="en-US" sz="1400" smtClean="0">
              <a:latin typeface="Arial" charset="0"/>
            </a:endParaRPr>
          </a:p>
        </p:txBody>
      </p:sp>
      <p:sp>
        <p:nvSpPr>
          <p:cNvPr id="9220" name="Rectangle 2"/>
          <p:cNvSpPr>
            <a:spLocks noGrp="1" noChangeArrowheads="1"/>
          </p:cNvSpPr>
          <p:nvPr>
            <p:ph type="title"/>
          </p:nvPr>
        </p:nvSpPr>
        <p:spPr/>
        <p:txBody>
          <a:bodyPr/>
          <a:lstStyle/>
          <a:p>
            <a:pPr eaLnBrk="1" hangingPunct="1"/>
            <a:r>
              <a:rPr lang="en-US" smtClean="0"/>
              <a:t>Nominal Scales</a:t>
            </a:r>
          </a:p>
        </p:txBody>
      </p:sp>
      <p:sp>
        <p:nvSpPr>
          <p:cNvPr id="9221" name="Rectangle 3"/>
          <p:cNvSpPr>
            <a:spLocks noGrp="1" noChangeArrowheads="1"/>
          </p:cNvSpPr>
          <p:nvPr>
            <p:ph type="body" idx="1"/>
          </p:nvPr>
        </p:nvSpPr>
        <p:spPr>
          <a:xfrm>
            <a:off x="1676400" y="1371600"/>
            <a:ext cx="7239000" cy="4953000"/>
          </a:xfrm>
        </p:spPr>
        <p:txBody>
          <a:bodyPr>
            <a:normAutofit fontScale="92500" lnSpcReduction="20000"/>
          </a:bodyPr>
          <a:lstStyle/>
          <a:p>
            <a:pPr eaLnBrk="1" hangingPunct="1">
              <a:lnSpc>
                <a:spcPct val="90000"/>
              </a:lnSpc>
            </a:pPr>
            <a:r>
              <a:rPr lang="en-US" smtClean="0"/>
              <a:t>Nominal scales are used to classify objects, individuals, groups, or even phenomena.</a:t>
            </a:r>
          </a:p>
          <a:p>
            <a:pPr eaLnBrk="1" hangingPunct="1">
              <a:lnSpc>
                <a:spcPct val="90000"/>
              </a:lnSpc>
            </a:pPr>
            <a:r>
              <a:rPr lang="en-US" smtClean="0"/>
              <a:t>Examples of nominal variables:</a:t>
            </a:r>
          </a:p>
          <a:p>
            <a:pPr lvl="1" eaLnBrk="1" hangingPunct="1">
              <a:lnSpc>
                <a:spcPct val="90000"/>
              </a:lnSpc>
            </a:pPr>
            <a:r>
              <a:rPr lang="en-US" smtClean="0"/>
              <a:t>Gender</a:t>
            </a:r>
          </a:p>
          <a:p>
            <a:pPr lvl="1" eaLnBrk="1" hangingPunct="1">
              <a:lnSpc>
                <a:spcPct val="90000"/>
              </a:lnSpc>
            </a:pPr>
            <a:r>
              <a:rPr lang="en-US" smtClean="0"/>
              <a:t>State of residence</a:t>
            </a:r>
          </a:p>
          <a:p>
            <a:pPr lvl="1" eaLnBrk="1" hangingPunct="1">
              <a:lnSpc>
                <a:spcPct val="90000"/>
              </a:lnSpc>
            </a:pPr>
            <a:r>
              <a:rPr lang="en-US" smtClean="0"/>
              <a:t>Country </a:t>
            </a:r>
          </a:p>
          <a:p>
            <a:pPr lvl="1" eaLnBrk="1" hangingPunct="1">
              <a:lnSpc>
                <a:spcPct val="90000"/>
              </a:lnSpc>
            </a:pPr>
            <a:r>
              <a:rPr lang="en-US" smtClean="0"/>
              <a:t>Ethnicity</a:t>
            </a:r>
          </a:p>
          <a:p>
            <a:pPr eaLnBrk="1" hangingPunct="1">
              <a:lnSpc>
                <a:spcPct val="90000"/>
              </a:lnSpc>
            </a:pPr>
            <a:r>
              <a:rPr lang="en-US" smtClean="0"/>
              <a:t>Nominal scales are mutually exclusive (meaning that those items being classified will fit into one classification).</a:t>
            </a:r>
          </a:p>
          <a:p>
            <a:pPr eaLnBrk="1" hangingPunct="1">
              <a:lnSpc>
                <a:spcPct val="90000"/>
              </a:lnSpc>
            </a:pPr>
            <a:r>
              <a:rPr lang="en-US" smtClean="0"/>
              <a:t>These scales are also collectively exhaustive, meaning that every element being classified can fit into the scale.</a:t>
            </a:r>
          </a:p>
        </p:txBody>
      </p:sp>
    </p:spTree>
    <p:extLst>
      <p:ext uri="{BB962C8B-B14F-4D97-AF65-F5344CB8AC3E}">
        <p14:creationId xmlns:p14="http://schemas.microsoft.com/office/powerpoint/2010/main" xmlns="" val="33599629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A404639-FA83-4D4D-BF20-5BDF51A14F5D}" type="datetime1">
              <a:rPr lang="en-US" sz="1400" smtClean="0">
                <a:latin typeface="Arial" charset="0"/>
              </a:rPr>
              <a:pPr eaLnBrk="1" hangingPunct="1"/>
              <a:t>12/28/2012</a:t>
            </a:fld>
            <a:endParaRPr lang="en-US" sz="1400" smtClean="0">
              <a:latin typeface="Arial" charset="0"/>
            </a:endParaRPr>
          </a:p>
        </p:txBody>
      </p:sp>
      <p:sp>
        <p:nvSpPr>
          <p:cNvPr id="1024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9BB3D5-FE2D-4057-B620-D2F25A1F43F1}" type="slidenum">
              <a:rPr lang="en-US" sz="1400" smtClean="0">
                <a:latin typeface="Arial" charset="0"/>
              </a:rPr>
              <a:pPr eaLnBrk="1" hangingPunct="1"/>
              <a:t>9</a:t>
            </a:fld>
            <a:endParaRPr lang="en-US" sz="1400" smtClean="0">
              <a:latin typeface="Arial" charset="0"/>
            </a:endParaRPr>
          </a:p>
        </p:txBody>
      </p:sp>
      <p:sp>
        <p:nvSpPr>
          <p:cNvPr id="10244" name="Rectangle 2"/>
          <p:cNvSpPr>
            <a:spLocks noGrp="1" noChangeArrowheads="1"/>
          </p:cNvSpPr>
          <p:nvPr>
            <p:ph type="title"/>
          </p:nvPr>
        </p:nvSpPr>
        <p:spPr/>
        <p:txBody>
          <a:bodyPr/>
          <a:lstStyle/>
          <a:p>
            <a:pPr eaLnBrk="1" hangingPunct="1"/>
            <a:r>
              <a:rPr lang="en-US" smtClean="0"/>
              <a:t>Nominal Scales</a:t>
            </a:r>
          </a:p>
        </p:txBody>
      </p:sp>
      <p:sp>
        <p:nvSpPr>
          <p:cNvPr id="10245" name="Rectangle 3"/>
          <p:cNvSpPr>
            <a:spLocks noGrp="1" noChangeArrowheads="1"/>
          </p:cNvSpPr>
          <p:nvPr>
            <p:ph type="body" idx="1"/>
          </p:nvPr>
        </p:nvSpPr>
        <p:spPr/>
        <p:txBody>
          <a:bodyPr>
            <a:normAutofit fontScale="92500" lnSpcReduction="10000"/>
          </a:bodyPr>
          <a:lstStyle/>
          <a:p>
            <a:pPr eaLnBrk="1" hangingPunct="1">
              <a:lnSpc>
                <a:spcPct val="90000"/>
              </a:lnSpc>
              <a:tabLst>
                <a:tab pos="1035050" algn="l"/>
                <a:tab pos="2692400" algn="l"/>
                <a:tab pos="2981325" algn="l"/>
                <a:tab pos="3084513" algn="l"/>
              </a:tabLst>
            </a:pPr>
            <a:r>
              <a:rPr lang="en-US" smtClean="0"/>
              <a:t>As it might appear on a questionnaire, examples of nominally scaled questions included:</a:t>
            </a:r>
          </a:p>
          <a:p>
            <a:pPr lvl="1" eaLnBrk="1" hangingPunct="1">
              <a:lnSpc>
                <a:spcPct val="90000"/>
              </a:lnSpc>
              <a:tabLst>
                <a:tab pos="1035050" algn="l"/>
                <a:tab pos="2692400" algn="l"/>
                <a:tab pos="2981325" algn="l"/>
                <a:tab pos="3084513" algn="l"/>
              </a:tabLst>
            </a:pPr>
            <a:r>
              <a:rPr lang="en-US" smtClean="0"/>
              <a:t>What is your class rank at KSU? </a:t>
            </a:r>
          </a:p>
          <a:p>
            <a:pPr lvl="1" eaLnBrk="1" hangingPunct="1">
              <a:lnSpc>
                <a:spcPct val="90000"/>
              </a:lnSpc>
              <a:buFont typeface="Wingdings" pitchFamily="2" charset="2"/>
              <a:buNone/>
              <a:tabLst>
                <a:tab pos="1035050" algn="l"/>
                <a:tab pos="2692400" algn="l"/>
                <a:tab pos="2981325" algn="l"/>
                <a:tab pos="3084513" algn="l"/>
              </a:tabLst>
            </a:pPr>
            <a:r>
              <a:rPr lang="en-US" smtClean="0"/>
              <a:t>	1.	Freshman	3.	Junior		</a:t>
            </a:r>
          </a:p>
          <a:p>
            <a:pPr lvl="1" eaLnBrk="1" hangingPunct="1">
              <a:lnSpc>
                <a:spcPct val="90000"/>
              </a:lnSpc>
              <a:buFont typeface="Wingdings" pitchFamily="2" charset="2"/>
              <a:buNone/>
              <a:tabLst>
                <a:tab pos="1035050" algn="l"/>
                <a:tab pos="2692400" algn="l"/>
                <a:tab pos="2981325" algn="l"/>
                <a:tab pos="3084513" algn="l"/>
              </a:tabLst>
            </a:pPr>
            <a:r>
              <a:rPr lang="en-US" smtClean="0"/>
              <a:t>	2.	Sophomore	4.	Senior</a:t>
            </a:r>
          </a:p>
          <a:p>
            <a:pPr lvl="1" eaLnBrk="1" hangingPunct="1">
              <a:lnSpc>
                <a:spcPct val="90000"/>
              </a:lnSpc>
              <a:tabLst>
                <a:tab pos="1035050" algn="l"/>
                <a:tab pos="2692400" algn="l"/>
                <a:tab pos="2981325" algn="l"/>
                <a:tab pos="3084513" algn="l"/>
              </a:tabLst>
            </a:pPr>
            <a:r>
              <a:rPr lang="en-US" smtClean="0"/>
              <a:t>The numbers themselves do not have meaning (we could have used letters, too), they are used just to identify the possible responses to the question.</a:t>
            </a:r>
          </a:p>
          <a:p>
            <a:pPr lvl="1" eaLnBrk="1" hangingPunct="1">
              <a:lnSpc>
                <a:spcPct val="90000"/>
              </a:lnSpc>
              <a:tabLst>
                <a:tab pos="1035050" algn="l"/>
                <a:tab pos="2692400" algn="l"/>
                <a:tab pos="2981325" algn="l"/>
                <a:tab pos="3084513" algn="l"/>
              </a:tabLst>
            </a:pPr>
            <a:r>
              <a:rPr lang="en-US" smtClean="0"/>
              <a:t>Thus, in evaluating responses to this you cannot use the mean.</a:t>
            </a:r>
          </a:p>
          <a:p>
            <a:pPr lvl="1" eaLnBrk="1" hangingPunct="1">
              <a:lnSpc>
                <a:spcPct val="90000"/>
              </a:lnSpc>
              <a:tabLst>
                <a:tab pos="1035050" algn="l"/>
                <a:tab pos="2692400" algn="l"/>
                <a:tab pos="2981325" algn="l"/>
                <a:tab pos="3084513" algn="l"/>
              </a:tabLst>
            </a:pPr>
            <a:r>
              <a:rPr lang="en-US" smtClean="0"/>
              <a:t>Permitted statistics; frequencies (% and counts), modes </a:t>
            </a:r>
          </a:p>
        </p:txBody>
      </p:sp>
    </p:spTree>
    <p:extLst>
      <p:ext uri="{BB962C8B-B14F-4D97-AF65-F5344CB8AC3E}">
        <p14:creationId xmlns:p14="http://schemas.microsoft.com/office/powerpoint/2010/main" xmlns="" val="2764408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4F71A2D-1EB1-4F97-9550-57582923158F}" type="datetime1">
              <a:rPr lang="en-US" sz="1400" smtClean="0">
                <a:latin typeface="Arial" charset="0"/>
              </a:rPr>
              <a:pPr eaLnBrk="1" hangingPunct="1"/>
              <a:t>12/28/2012</a:t>
            </a:fld>
            <a:endParaRPr lang="en-US" sz="1400" smtClean="0">
              <a:latin typeface="Arial" charset="0"/>
            </a:endParaRPr>
          </a:p>
        </p:txBody>
      </p:sp>
      <p:sp>
        <p:nvSpPr>
          <p:cNvPr id="1126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346B27-09C5-4801-B3A3-9613914B34AE}" type="slidenum">
              <a:rPr lang="en-US" sz="1400" smtClean="0">
                <a:latin typeface="Arial" charset="0"/>
              </a:rPr>
              <a:pPr eaLnBrk="1" hangingPunct="1"/>
              <a:t>10</a:t>
            </a:fld>
            <a:endParaRPr lang="en-US" sz="1400" smtClean="0">
              <a:latin typeface="Arial" charset="0"/>
            </a:endParaRPr>
          </a:p>
        </p:txBody>
      </p:sp>
      <p:sp>
        <p:nvSpPr>
          <p:cNvPr id="11268" name="Rectangle 2"/>
          <p:cNvSpPr>
            <a:spLocks noGrp="1" noChangeArrowheads="1"/>
          </p:cNvSpPr>
          <p:nvPr>
            <p:ph type="title"/>
          </p:nvPr>
        </p:nvSpPr>
        <p:spPr/>
        <p:txBody>
          <a:bodyPr>
            <a:normAutofit fontScale="90000"/>
          </a:bodyPr>
          <a:lstStyle/>
          <a:p>
            <a:pPr eaLnBrk="1" hangingPunct="1"/>
            <a:r>
              <a:rPr lang="en-US" b="0" smtClean="0"/>
              <a:t>Use of the Nominal Scale</a:t>
            </a:r>
            <a:br>
              <a:rPr lang="en-US" b="0" smtClean="0"/>
            </a:br>
            <a:endParaRPr lang="en-US" b="0" smtClean="0"/>
          </a:p>
        </p:txBody>
      </p:sp>
      <p:sp>
        <p:nvSpPr>
          <p:cNvPr id="11269" name="Rectangle 3"/>
          <p:cNvSpPr>
            <a:spLocks noGrp="1" noChangeArrowheads="1"/>
          </p:cNvSpPr>
          <p:nvPr>
            <p:ph type="body" idx="1"/>
          </p:nvPr>
        </p:nvSpPr>
        <p:spPr/>
        <p:txBody>
          <a:bodyPr/>
          <a:lstStyle/>
          <a:p>
            <a:pPr eaLnBrk="1" hangingPunct="1">
              <a:lnSpc>
                <a:spcPct val="80000"/>
              </a:lnSpc>
            </a:pPr>
            <a:endParaRPr lang="en-US" sz="800" b="1" smtClean="0"/>
          </a:p>
          <a:p>
            <a:pPr eaLnBrk="1" hangingPunct="1">
              <a:lnSpc>
                <a:spcPct val="80000"/>
              </a:lnSpc>
              <a:buFont typeface="Wingdings" pitchFamily="2" charset="2"/>
              <a:buNone/>
            </a:pPr>
            <a:r>
              <a:rPr lang="en-US" sz="2000" smtClean="0"/>
              <a:t>Nominal scale is always used for obtaining personal data</a:t>
            </a:r>
          </a:p>
          <a:p>
            <a:pPr eaLnBrk="1" hangingPunct="1">
              <a:lnSpc>
                <a:spcPct val="80000"/>
              </a:lnSpc>
              <a:buFont typeface="Wingdings" pitchFamily="2" charset="2"/>
              <a:buNone/>
            </a:pPr>
            <a:r>
              <a:rPr lang="en-US" sz="2000" smtClean="0"/>
              <a:t>such as gender or department in which one works, where </a:t>
            </a:r>
          </a:p>
          <a:p>
            <a:pPr eaLnBrk="1" hangingPunct="1">
              <a:lnSpc>
                <a:spcPct val="80000"/>
              </a:lnSpc>
              <a:buFont typeface="Wingdings" pitchFamily="2" charset="2"/>
              <a:buNone/>
            </a:pPr>
            <a:r>
              <a:rPr lang="en-US" sz="2000" smtClean="0"/>
              <a:t>grouping of individuals or objects is useful, as shown below.</a:t>
            </a:r>
          </a:p>
          <a:p>
            <a:pPr eaLnBrk="1" hangingPunct="1">
              <a:lnSpc>
                <a:spcPct val="80000"/>
              </a:lnSpc>
            </a:pPr>
            <a:endParaRPr lang="en-US" sz="2000" smtClean="0"/>
          </a:p>
          <a:p>
            <a:pPr eaLnBrk="1" hangingPunct="1">
              <a:lnSpc>
                <a:spcPct val="80000"/>
              </a:lnSpc>
              <a:buFont typeface="Wingdings" pitchFamily="2" charset="2"/>
              <a:buNone/>
            </a:pPr>
            <a:r>
              <a:rPr lang="en-US" sz="2000" smtClean="0"/>
              <a:t>1. Your gender		2. Your department</a:t>
            </a:r>
          </a:p>
          <a:p>
            <a:pPr eaLnBrk="1" hangingPunct="1">
              <a:lnSpc>
                <a:spcPct val="80000"/>
              </a:lnSpc>
              <a:buFont typeface="Wingdings" pitchFamily="2" charset="2"/>
              <a:buNone/>
            </a:pPr>
            <a:r>
              <a:rPr lang="en-US" sz="2000" smtClean="0"/>
              <a:t>	___Male		___Production</a:t>
            </a:r>
          </a:p>
          <a:p>
            <a:pPr eaLnBrk="1" hangingPunct="1">
              <a:lnSpc>
                <a:spcPct val="80000"/>
              </a:lnSpc>
              <a:buFont typeface="Wingdings" pitchFamily="2" charset="2"/>
              <a:buNone/>
            </a:pPr>
            <a:endParaRPr lang="en-US" sz="2000" smtClean="0"/>
          </a:p>
          <a:p>
            <a:pPr eaLnBrk="1" hangingPunct="1">
              <a:lnSpc>
                <a:spcPct val="80000"/>
              </a:lnSpc>
              <a:buFont typeface="Wingdings" pitchFamily="2" charset="2"/>
              <a:buNone/>
            </a:pPr>
            <a:r>
              <a:rPr lang="en-US" sz="2000" smtClean="0"/>
              <a:t>	___Female		___Sales</a:t>
            </a:r>
          </a:p>
          <a:p>
            <a:pPr eaLnBrk="1" hangingPunct="1">
              <a:lnSpc>
                <a:spcPct val="80000"/>
              </a:lnSpc>
              <a:buFont typeface="Wingdings" pitchFamily="2" charset="2"/>
              <a:buNone/>
            </a:pPr>
            <a:r>
              <a:rPr lang="en-US" sz="2000" smtClean="0"/>
              <a:t>				___Accounting</a:t>
            </a:r>
          </a:p>
          <a:p>
            <a:pPr eaLnBrk="1" hangingPunct="1">
              <a:lnSpc>
                <a:spcPct val="80000"/>
              </a:lnSpc>
              <a:buFont typeface="Wingdings" pitchFamily="2" charset="2"/>
              <a:buNone/>
            </a:pPr>
            <a:r>
              <a:rPr lang="en-US" sz="2000" smtClean="0"/>
              <a:t>				___Finance</a:t>
            </a:r>
          </a:p>
          <a:p>
            <a:pPr eaLnBrk="1" hangingPunct="1">
              <a:lnSpc>
                <a:spcPct val="80000"/>
              </a:lnSpc>
              <a:buFont typeface="Wingdings" pitchFamily="2" charset="2"/>
              <a:buNone/>
            </a:pPr>
            <a:r>
              <a:rPr lang="en-US" sz="2000" smtClean="0"/>
              <a:t>				___Personnel</a:t>
            </a:r>
          </a:p>
          <a:p>
            <a:pPr eaLnBrk="1" hangingPunct="1">
              <a:lnSpc>
                <a:spcPct val="80000"/>
              </a:lnSpc>
              <a:buFont typeface="Wingdings" pitchFamily="2" charset="2"/>
              <a:buNone/>
            </a:pPr>
            <a:r>
              <a:rPr lang="en-US" sz="2000" smtClean="0"/>
              <a:t>				___R &amp; D					___Other (specify)</a:t>
            </a:r>
          </a:p>
          <a:p>
            <a:pPr eaLnBrk="1" hangingPunct="1">
              <a:lnSpc>
                <a:spcPct val="80000"/>
              </a:lnSpc>
            </a:pPr>
            <a:endParaRPr lang="en-US" sz="2000" smtClean="0"/>
          </a:p>
        </p:txBody>
      </p:sp>
    </p:spTree>
    <p:extLst>
      <p:ext uri="{BB962C8B-B14F-4D97-AF65-F5344CB8AC3E}">
        <p14:creationId xmlns:p14="http://schemas.microsoft.com/office/powerpoint/2010/main" xmlns="" val="16906578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FACA4F5-5B99-48DF-8A78-7045545B1E3A}" type="datetime1">
              <a:rPr lang="en-US" sz="1400" smtClean="0">
                <a:latin typeface="Arial" charset="0"/>
              </a:rPr>
              <a:pPr eaLnBrk="1" hangingPunct="1"/>
              <a:t>12/28/2012</a:t>
            </a:fld>
            <a:endParaRPr lang="en-US" sz="1400" smtClean="0">
              <a:latin typeface="Arial" charset="0"/>
            </a:endParaRPr>
          </a:p>
        </p:txBody>
      </p:sp>
      <p:sp>
        <p:nvSpPr>
          <p:cNvPr id="1229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266D605-D315-4F23-8FAB-150F14A3F913}" type="slidenum">
              <a:rPr lang="en-US" sz="1400" smtClean="0">
                <a:latin typeface="Arial" charset="0"/>
              </a:rPr>
              <a:pPr eaLnBrk="1" hangingPunct="1"/>
              <a:t>11</a:t>
            </a:fld>
            <a:endParaRPr lang="en-US" sz="1400" smtClean="0">
              <a:latin typeface="Arial" charset="0"/>
            </a:endParaRPr>
          </a:p>
        </p:txBody>
      </p:sp>
      <p:sp>
        <p:nvSpPr>
          <p:cNvPr id="12292" name="Rectangle 2"/>
          <p:cNvSpPr>
            <a:spLocks noGrp="1" noChangeArrowheads="1"/>
          </p:cNvSpPr>
          <p:nvPr>
            <p:ph type="title"/>
          </p:nvPr>
        </p:nvSpPr>
        <p:spPr/>
        <p:txBody>
          <a:bodyPr/>
          <a:lstStyle/>
          <a:p>
            <a:pPr eaLnBrk="1" hangingPunct="1"/>
            <a:r>
              <a:rPr lang="en-US" smtClean="0"/>
              <a:t>Ordinal Scales</a:t>
            </a:r>
          </a:p>
        </p:txBody>
      </p:sp>
      <p:sp>
        <p:nvSpPr>
          <p:cNvPr id="12293" name="Rectangle 3"/>
          <p:cNvSpPr>
            <a:spLocks noGrp="1" noChangeArrowheads="1"/>
          </p:cNvSpPr>
          <p:nvPr>
            <p:ph type="body" idx="1"/>
          </p:nvPr>
        </p:nvSpPr>
        <p:spPr>
          <a:xfrm>
            <a:off x="1828800" y="1524000"/>
            <a:ext cx="7086600" cy="4572000"/>
          </a:xfrm>
        </p:spPr>
        <p:txBody>
          <a:bodyPr>
            <a:normAutofit fontScale="85000" lnSpcReduction="20000"/>
          </a:bodyPr>
          <a:lstStyle/>
          <a:p>
            <a:pPr marL="457200" indent="-457200" eaLnBrk="1" hangingPunct="1"/>
            <a:r>
              <a:rPr lang="en-US" smtClean="0"/>
              <a:t>These scales allow for labeling (or categorization) as in nominal scales, but they allow for ranking.</a:t>
            </a:r>
          </a:p>
          <a:p>
            <a:pPr marL="457200" indent="-457200" eaLnBrk="1" hangingPunct="1"/>
            <a:r>
              <a:rPr lang="en-US" smtClean="0"/>
              <a:t>Example: Rate these vacation destinations in terms of how much you would like to visit from one to five with one your most preferred and five your least preferred.</a:t>
            </a:r>
          </a:p>
          <a:p>
            <a:pPr marL="838200" lvl="1" indent="-381000" eaLnBrk="1" hangingPunct="1">
              <a:buFont typeface="Wingdings" pitchFamily="2" charset="2"/>
              <a:buAutoNum type="arabicPeriod"/>
            </a:pPr>
            <a:r>
              <a:rPr lang="en-US" smtClean="0"/>
              <a:t>Bermuda</a:t>
            </a:r>
          </a:p>
          <a:p>
            <a:pPr marL="838200" lvl="1" indent="-381000" eaLnBrk="1" hangingPunct="1">
              <a:buFont typeface="Wingdings" pitchFamily="2" charset="2"/>
              <a:buAutoNum type="arabicPeriod"/>
            </a:pPr>
            <a:r>
              <a:rPr lang="en-US" smtClean="0"/>
              <a:t>Florida</a:t>
            </a:r>
          </a:p>
          <a:p>
            <a:pPr marL="838200" lvl="1" indent="-381000" eaLnBrk="1" hangingPunct="1">
              <a:buFont typeface="Wingdings" pitchFamily="2" charset="2"/>
              <a:buAutoNum type="arabicPeriod"/>
            </a:pPr>
            <a:r>
              <a:rPr lang="en-US" smtClean="0"/>
              <a:t>Hawaii</a:t>
            </a:r>
          </a:p>
          <a:p>
            <a:pPr marL="838200" lvl="1" indent="-381000" eaLnBrk="1" hangingPunct="1">
              <a:buFont typeface="Wingdings" pitchFamily="2" charset="2"/>
              <a:buAutoNum type="arabicPeriod"/>
            </a:pPr>
            <a:r>
              <a:rPr lang="en-US" smtClean="0"/>
              <a:t>Aspen</a:t>
            </a:r>
          </a:p>
          <a:p>
            <a:pPr marL="838200" lvl="1" indent="-381000" eaLnBrk="1" hangingPunct="1">
              <a:buFont typeface="Wingdings" pitchFamily="2" charset="2"/>
              <a:buAutoNum type="arabicPeriod"/>
            </a:pPr>
            <a:r>
              <a:rPr lang="en-US" smtClean="0"/>
              <a:t>London</a:t>
            </a:r>
          </a:p>
        </p:txBody>
      </p:sp>
    </p:spTree>
    <p:extLst>
      <p:ext uri="{BB962C8B-B14F-4D97-AF65-F5344CB8AC3E}">
        <p14:creationId xmlns:p14="http://schemas.microsoft.com/office/powerpoint/2010/main" xmlns="" val="36826065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A7C4AF-848B-4F84-B316-79D9573E12D7}" type="datetime1">
              <a:rPr lang="en-US" sz="1400" smtClean="0">
                <a:latin typeface="Arial" charset="0"/>
              </a:rPr>
              <a:pPr eaLnBrk="1" hangingPunct="1"/>
              <a:t>12/28/2012</a:t>
            </a:fld>
            <a:endParaRPr lang="en-US" sz="1400" smtClean="0">
              <a:latin typeface="Arial" charset="0"/>
            </a:endParaRPr>
          </a:p>
        </p:txBody>
      </p:sp>
      <p:sp>
        <p:nvSpPr>
          <p:cNvPr id="1331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BBB3445-8704-4D6A-87B6-47802F851458}" type="slidenum">
              <a:rPr lang="en-US" sz="1400" smtClean="0">
                <a:latin typeface="Arial" charset="0"/>
              </a:rPr>
              <a:pPr eaLnBrk="1" hangingPunct="1"/>
              <a:t>12</a:t>
            </a:fld>
            <a:endParaRPr lang="en-US" sz="1400" smtClean="0">
              <a:latin typeface="Arial" charset="0"/>
            </a:endParaRPr>
          </a:p>
        </p:txBody>
      </p:sp>
      <p:sp>
        <p:nvSpPr>
          <p:cNvPr id="13316" name="Rectangle 2"/>
          <p:cNvSpPr>
            <a:spLocks noGrp="1" noChangeArrowheads="1"/>
          </p:cNvSpPr>
          <p:nvPr>
            <p:ph type="title"/>
          </p:nvPr>
        </p:nvSpPr>
        <p:spPr/>
        <p:txBody>
          <a:bodyPr/>
          <a:lstStyle/>
          <a:p>
            <a:pPr eaLnBrk="1" hangingPunct="1"/>
            <a:r>
              <a:rPr lang="en-US" smtClean="0"/>
              <a:t>Ordinal Scales</a:t>
            </a:r>
          </a:p>
        </p:txBody>
      </p:sp>
      <p:sp>
        <p:nvSpPr>
          <p:cNvPr id="13317" name="Rectangle 3"/>
          <p:cNvSpPr>
            <a:spLocks noGrp="1" noChangeArrowheads="1"/>
          </p:cNvSpPr>
          <p:nvPr>
            <p:ph type="body" idx="1"/>
          </p:nvPr>
        </p:nvSpPr>
        <p:spPr/>
        <p:txBody>
          <a:bodyPr/>
          <a:lstStyle/>
          <a:p>
            <a:pPr eaLnBrk="1" hangingPunct="1"/>
            <a:r>
              <a:rPr lang="en-US" smtClean="0"/>
              <a:t>This type of scale can provide information about some item having more or less of an attribute than others, but no information on the degree of this.</a:t>
            </a:r>
          </a:p>
          <a:p>
            <a:pPr eaLnBrk="1" hangingPunct="1"/>
            <a:r>
              <a:rPr lang="en-US" smtClean="0"/>
              <a:t>Permitted statistics: Frequencies, median, mode</a:t>
            </a:r>
          </a:p>
        </p:txBody>
      </p:sp>
    </p:spTree>
    <p:extLst>
      <p:ext uri="{BB962C8B-B14F-4D97-AF65-F5344CB8AC3E}">
        <p14:creationId xmlns:p14="http://schemas.microsoft.com/office/powerpoint/2010/main" xmlns="" val="3206852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6CB7C48-392C-4684-B957-6FFA57B5C207}" type="datetime1">
              <a:rPr lang="en-US" sz="1400" smtClean="0">
                <a:latin typeface="Arial" charset="0"/>
              </a:rPr>
              <a:pPr eaLnBrk="1" hangingPunct="1"/>
              <a:t>12/28/2012</a:t>
            </a:fld>
            <a:endParaRPr lang="en-US" sz="1400" smtClean="0">
              <a:latin typeface="Arial" charset="0"/>
            </a:endParaRPr>
          </a:p>
        </p:txBody>
      </p:sp>
      <p:sp>
        <p:nvSpPr>
          <p:cNvPr id="14339"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A7A989-44C9-425C-8709-B11978A285F0}" type="slidenum">
              <a:rPr lang="en-US" sz="1400" smtClean="0">
                <a:latin typeface="Arial" charset="0"/>
              </a:rPr>
              <a:pPr eaLnBrk="1" hangingPunct="1"/>
              <a:t>13</a:t>
            </a:fld>
            <a:endParaRPr lang="en-US" sz="1400" smtClean="0">
              <a:latin typeface="Arial" charset="0"/>
            </a:endParaRPr>
          </a:p>
        </p:txBody>
      </p:sp>
      <p:sp>
        <p:nvSpPr>
          <p:cNvPr id="14340" name="Rectangle 2"/>
          <p:cNvSpPr>
            <a:spLocks noGrp="1" noChangeArrowheads="1"/>
          </p:cNvSpPr>
          <p:nvPr>
            <p:ph type="title"/>
          </p:nvPr>
        </p:nvSpPr>
        <p:spPr>
          <a:xfrm>
            <a:off x="2438400" y="381000"/>
            <a:ext cx="6477000" cy="685800"/>
          </a:xfrm>
        </p:spPr>
        <p:txBody>
          <a:bodyPr>
            <a:normAutofit fontScale="90000"/>
          </a:bodyPr>
          <a:lstStyle/>
          <a:p>
            <a:pPr eaLnBrk="1" hangingPunct="1"/>
            <a:r>
              <a:rPr lang="en-US" sz="3200" smtClean="0">
                <a:solidFill>
                  <a:schemeClr val="tx1"/>
                </a:solidFill>
              </a:rPr>
              <a:t>Use of Ordinal Scale</a:t>
            </a:r>
            <a:br>
              <a:rPr lang="en-US" sz="3200" smtClean="0">
                <a:solidFill>
                  <a:schemeClr val="tx1"/>
                </a:solidFill>
              </a:rPr>
            </a:br>
            <a:endParaRPr lang="en-US" sz="3200" smtClean="0">
              <a:solidFill>
                <a:schemeClr val="tx1"/>
              </a:solidFill>
            </a:endParaRPr>
          </a:p>
        </p:txBody>
      </p:sp>
      <p:sp>
        <p:nvSpPr>
          <p:cNvPr id="14341" name="Rectangle 3"/>
          <p:cNvSpPr>
            <a:spLocks noGrp="1" noChangeArrowheads="1"/>
          </p:cNvSpPr>
          <p:nvPr>
            <p:ph type="body" idx="1"/>
          </p:nvPr>
        </p:nvSpPr>
        <p:spPr>
          <a:xfrm>
            <a:off x="2514600" y="1524000"/>
            <a:ext cx="6400800" cy="4114800"/>
          </a:xfrm>
        </p:spPr>
        <p:txBody>
          <a:bodyPr>
            <a:normAutofit lnSpcReduction="10000"/>
          </a:bodyPr>
          <a:lstStyle/>
          <a:p>
            <a:pPr eaLnBrk="1" hangingPunct="1">
              <a:lnSpc>
                <a:spcPct val="80000"/>
              </a:lnSpc>
              <a:buFont typeface="Wingdings" pitchFamily="2" charset="2"/>
              <a:buNone/>
            </a:pPr>
            <a:r>
              <a:rPr lang="en-US" sz="1600" smtClean="0"/>
              <a:t>Ordinal scale is used to rank the preferences or usage of </a:t>
            </a:r>
          </a:p>
          <a:p>
            <a:pPr eaLnBrk="1" hangingPunct="1">
              <a:lnSpc>
                <a:spcPct val="80000"/>
              </a:lnSpc>
              <a:buFont typeface="Wingdings" pitchFamily="2" charset="2"/>
              <a:buNone/>
            </a:pPr>
            <a:r>
              <a:rPr lang="en-US" sz="1600" smtClean="0"/>
              <a:t>various brands of a product by the individuals and to ranks </a:t>
            </a:r>
          </a:p>
          <a:p>
            <a:pPr eaLnBrk="1" hangingPunct="1">
              <a:lnSpc>
                <a:spcPct val="80000"/>
              </a:lnSpc>
              <a:buFont typeface="Wingdings" pitchFamily="2" charset="2"/>
              <a:buNone/>
            </a:pPr>
            <a:r>
              <a:rPr lang="en-US" sz="1600" smtClean="0"/>
              <a:t>order individuals, objects, or events  as per the examples </a:t>
            </a:r>
          </a:p>
          <a:p>
            <a:pPr eaLnBrk="1" hangingPunct="1">
              <a:lnSpc>
                <a:spcPct val="80000"/>
              </a:lnSpc>
              <a:buFont typeface="Wingdings" pitchFamily="2" charset="2"/>
              <a:buNone/>
            </a:pPr>
            <a:r>
              <a:rPr lang="en-US" sz="1600" smtClean="0"/>
              <a:t>below.</a:t>
            </a:r>
          </a:p>
          <a:p>
            <a:pPr eaLnBrk="1" hangingPunct="1">
              <a:lnSpc>
                <a:spcPct val="80000"/>
              </a:lnSpc>
              <a:buFont typeface="Wingdings" pitchFamily="2" charset="2"/>
              <a:buNone/>
            </a:pPr>
            <a:endParaRPr lang="en-US" sz="1600" smtClean="0"/>
          </a:p>
          <a:p>
            <a:pPr eaLnBrk="1" hangingPunct="1">
              <a:lnSpc>
                <a:spcPct val="80000"/>
              </a:lnSpc>
              <a:buFont typeface="Wingdings" pitchFamily="2" charset="2"/>
              <a:buNone/>
            </a:pPr>
            <a:r>
              <a:rPr lang="en-US" sz="1600" smtClean="0"/>
              <a:t>Rank the following personnel computers with respect their </a:t>
            </a:r>
          </a:p>
          <a:p>
            <a:pPr eaLnBrk="1" hangingPunct="1">
              <a:lnSpc>
                <a:spcPct val="80000"/>
              </a:lnSpc>
              <a:buFont typeface="Wingdings" pitchFamily="2" charset="2"/>
              <a:buNone/>
            </a:pPr>
            <a:r>
              <a:rPr lang="en-US" sz="1600" smtClean="0"/>
              <a:t>usage in your office, assigning the number 1 to the most </a:t>
            </a:r>
          </a:p>
          <a:p>
            <a:pPr eaLnBrk="1" hangingPunct="1">
              <a:lnSpc>
                <a:spcPct val="80000"/>
              </a:lnSpc>
              <a:buFont typeface="Wingdings" pitchFamily="2" charset="2"/>
              <a:buNone/>
            </a:pPr>
            <a:r>
              <a:rPr lang="en-US" sz="1600" smtClean="0"/>
              <a:t>used system, 2 to the next most used, and so on. If a </a:t>
            </a:r>
          </a:p>
          <a:p>
            <a:pPr eaLnBrk="1" hangingPunct="1">
              <a:lnSpc>
                <a:spcPct val="80000"/>
              </a:lnSpc>
              <a:buFont typeface="Wingdings" pitchFamily="2" charset="2"/>
              <a:buNone/>
            </a:pPr>
            <a:r>
              <a:rPr lang="en-US" sz="1600" smtClean="0"/>
              <a:t>particular system is not used at all, in your office, put a 0 </a:t>
            </a:r>
          </a:p>
          <a:p>
            <a:pPr eaLnBrk="1" hangingPunct="1">
              <a:lnSpc>
                <a:spcPct val="80000"/>
              </a:lnSpc>
              <a:buFont typeface="Wingdings" pitchFamily="2" charset="2"/>
              <a:buNone/>
            </a:pPr>
            <a:r>
              <a:rPr lang="en-US" sz="1600" smtClean="0"/>
              <a:t>next to it.</a:t>
            </a:r>
          </a:p>
          <a:p>
            <a:pPr eaLnBrk="1" hangingPunct="1">
              <a:lnSpc>
                <a:spcPct val="80000"/>
              </a:lnSpc>
              <a:buFont typeface="Wingdings" pitchFamily="2" charset="2"/>
              <a:buNone/>
            </a:pPr>
            <a:r>
              <a:rPr lang="en-US" sz="1600" smtClean="0"/>
              <a:t>____Apple										____Hewlett Packard				</a:t>
            </a:r>
          </a:p>
          <a:p>
            <a:pPr eaLnBrk="1" hangingPunct="1">
              <a:lnSpc>
                <a:spcPct val="80000"/>
              </a:lnSpc>
              <a:buFont typeface="Wingdings" pitchFamily="2" charset="2"/>
              <a:buNone/>
            </a:pPr>
            <a:r>
              <a:rPr lang="en-US" sz="1600" smtClean="0"/>
              <a:t>____Compaq			____IBM</a:t>
            </a:r>
          </a:p>
          <a:p>
            <a:pPr eaLnBrk="1" hangingPunct="1">
              <a:lnSpc>
                <a:spcPct val="80000"/>
              </a:lnSpc>
              <a:buFont typeface="Wingdings" pitchFamily="2" charset="2"/>
              <a:buNone/>
            </a:pPr>
            <a:r>
              <a:rPr lang="en-US" sz="1600" smtClean="0"/>
              <a:t>____Comp USA			____Packard Bell</a:t>
            </a:r>
          </a:p>
          <a:p>
            <a:pPr eaLnBrk="1" hangingPunct="1">
              <a:lnSpc>
                <a:spcPct val="80000"/>
              </a:lnSpc>
              <a:buFont typeface="Wingdings" pitchFamily="2" charset="2"/>
              <a:buNone/>
            </a:pPr>
            <a:r>
              <a:rPr lang="en-US" sz="1600" smtClean="0"/>
              <a:t>____Dell Computer									____Sony</a:t>
            </a:r>
          </a:p>
          <a:p>
            <a:pPr eaLnBrk="1" hangingPunct="1">
              <a:lnSpc>
                <a:spcPct val="80000"/>
              </a:lnSpc>
              <a:buFont typeface="Wingdings" pitchFamily="2" charset="2"/>
              <a:buNone/>
            </a:pPr>
            <a:r>
              <a:rPr lang="en-US" sz="1600" smtClean="0"/>
              <a:t>____Gateway  			____Toshiba</a:t>
            </a:r>
          </a:p>
          <a:p>
            <a:pPr eaLnBrk="1" hangingPunct="1">
              <a:lnSpc>
                <a:spcPct val="80000"/>
              </a:lnSpc>
              <a:buFont typeface="Wingdings" pitchFamily="2" charset="2"/>
              <a:buNone/>
            </a:pPr>
            <a:endParaRPr lang="en-US" sz="1600" smtClean="0"/>
          </a:p>
        </p:txBody>
      </p:sp>
    </p:spTree>
    <p:extLst>
      <p:ext uri="{BB962C8B-B14F-4D97-AF65-F5344CB8AC3E}">
        <p14:creationId xmlns:p14="http://schemas.microsoft.com/office/powerpoint/2010/main" xmlns="" val="39409415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C7096FE-366E-459E-9EBF-DED9ACA9E924}" type="datetime1">
              <a:rPr lang="en-US" sz="1400" smtClean="0">
                <a:latin typeface="Arial" charset="0"/>
              </a:rPr>
              <a:pPr eaLnBrk="1" hangingPunct="1"/>
              <a:t>12/28/2012</a:t>
            </a:fld>
            <a:endParaRPr lang="en-US" sz="1400" smtClean="0">
              <a:latin typeface="Arial" charset="0"/>
            </a:endParaRPr>
          </a:p>
        </p:txBody>
      </p:sp>
      <p:sp>
        <p:nvSpPr>
          <p:cNvPr id="1536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ADA1C1D-7289-4DDA-8B69-99ED3E8F4DCB}" type="slidenum">
              <a:rPr lang="en-US" sz="1400" smtClean="0">
                <a:latin typeface="Arial" charset="0"/>
              </a:rPr>
              <a:pPr eaLnBrk="1" hangingPunct="1"/>
              <a:t>14</a:t>
            </a:fld>
            <a:endParaRPr lang="en-US" sz="1400" smtClean="0">
              <a:latin typeface="Arial" charset="0"/>
            </a:endParaRPr>
          </a:p>
        </p:txBody>
      </p:sp>
      <p:sp>
        <p:nvSpPr>
          <p:cNvPr id="15364" name="Rectangle 2"/>
          <p:cNvSpPr>
            <a:spLocks noGrp="1" noChangeArrowheads="1"/>
          </p:cNvSpPr>
          <p:nvPr>
            <p:ph type="title"/>
          </p:nvPr>
        </p:nvSpPr>
        <p:spPr/>
        <p:txBody>
          <a:bodyPr/>
          <a:lstStyle/>
          <a:p>
            <a:pPr eaLnBrk="1" hangingPunct="1"/>
            <a:r>
              <a:rPr lang="en-US" smtClean="0"/>
              <a:t>Interval Scales</a:t>
            </a:r>
          </a:p>
        </p:txBody>
      </p:sp>
      <p:sp>
        <p:nvSpPr>
          <p:cNvPr id="15365" name="Rectangle 3"/>
          <p:cNvSpPr>
            <a:spLocks noGrp="1" noChangeArrowheads="1"/>
          </p:cNvSpPr>
          <p:nvPr>
            <p:ph type="body" idx="1"/>
          </p:nvPr>
        </p:nvSpPr>
        <p:spPr/>
        <p:txBody>
          <a:bodyPr>
            <a:normAutofit fontScale="92500"/>
          </a:bodyPr>
          <a:lstStyle/>
          <a:p>
            <a:pPr eaLnBrk="1" hangingPunct="1"/>
            <a:r>
              <a:rPr lang="en-US" smtClean="0"/>
              <a:t>Contains the information available in ordinal scales (ranking) but with the added benefit of magnitude of ranking.  Interval scales have equal distances between the points of a scale.</a:t>
            </a:r>
          </a:p>
          <a:p>
            <a:pPr eaLnBrk="1" hangingPunct="1"/>
            <a:r>
              <a:rPr lang="en-US" smtClean="0"/>
              <a:t>These scales can contain a zero point, but they are arbitrary and are not meaningful (0</a:t>
            </a:r>
            <a:r>
              <a:rPr lang="en-US" smtClean="0">
                <a:cs typeface="Times New Roman" pitchFamily="18" charset="0"/>
              </a:rPr>
              <a:t>° C  = 32° F).  Temperature is an example of a interval scale</a:t>
            </a:r>
          </a:p>
          <a:p>
            <a:pPr eaLnBrk="1" hangingPunct="1"/>
            <a:r>
              <a:rPr lang="en-US" smtClean="0">
                <a:cs typeface="Times New Roman" pitchFamily="18" charset="0"/>
              </a:rPr>
              <a:t>Permitted statistics; mean, median, mode, as well as more advanced tests.</a:t>
            </a:r>
            <a:endParaRPr lang="en-US" smtClean="0"/>
          </a:p>
        </p:txBody>
      </p:sp>
    </p:spTree>
    <p:extLst>
      <p:ext uri="{BB962C8B-B14F-4D97-AF65-F5344CB8AC3E}">
        <p14:creationId xmlns:p14="http://schemas.microsoft.com/office/powerpoint/2010/main" xmlns="" val="2624181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6589AD5-1CD4-4B93-8539-26E56A1D582D}" type="datetime1">
              <a:rPr lang="en-US" sz="1400" smtClean="0">
                <a:latin typeface="Arial" charset="0"/>
              </a:rPr>
              <a:pPr eaLnBrk="1" hangingPunct="1"/>
              <a:t>12/28/2012</a:t>
            </a:fld>
            <a:endParaRPr lang="en-US" sz="1400" smtClean="0">
              <a:latin typeface="Arial" charset="0"/>
            </a:endParaRPr>
          </a:p>
        </p:txBody>
      </p:sp>
      <p:sp>
        <p:nvSpPr>
          <p:cNvPr id="1638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F9279A36-E550-46C9-AC98-B08771D58376}" type="slidenum">
              <a:rPr lang="en-US" sz="1400" smtClean="0">
                <a:latin typeface="Arial" charset="0"/>
              </a:rPr>
              <a:pPr eaLnBrk="1" hangingPunct="1"/>
              <a:t>15</a:t>
            </a:fld>
            <a:endParaRPr lang="en-US" sz="1400" smtClean="0">
              <a:latin typeface="Arial" charset="0"/>
            </a:endParaRPr>
          </a:p>
        </p:txBody>
      </p:sp>
      <p:sp>
        <p:nvSpPr>
          <p:cNvPr id="16388" name="Rectangle 2"/>
          <p:cNvSpPr>
            <a:spLocks noGrp="1" noChangeArrowheads="1"/>
          </p:cNvSpPr>
          <p:nvPr>
            <p:ph type="title"/>
          </p:nvPr>
        </p:nvSpPr>
        <p:spPr>
          <a:xfrm>
            <a:off x="1295400" y="381000"/>
            <a:ext cx="6477000" cy="1143000"/>
          </a:xfrm>
        </p:spPr>
        <p:txBody>
          <a:bodyPr/>
          <a:lstStyle/>
          <a:p>
            <a:pPr eaLnBrk="1" hangingPunct="1"/>
            <a:r>
              <a:rPr lang="en-US" smtClean="0"/>
              <a:t>Interval Scale - Example</a:t>
            </a:r>
          </a:p>
        </p:txBody>
      </p:sp>
      <p:graphicFrame>
        <p:nvGraphicFramePr>
          <p:cNvPr id="16389" name="Object 1024"/>
          <p:cNvGraphicFramePr>
            <a:graphicFrameLocks noChangeAspect="1"/>
          </p:cNvGraphicFramePr>
          <p:nvPr>
            <p:ph type="chart" idx="1"/>
          </p:nvPr>
        </p:nvGraphicFramePr>
        <p:xfrm>
          <a:off x="990600" y="2438400"/>
          <a:ext cx="7620000" cy="3124200"/>
        </p:xfrm>
        <a:graphic>
          <a:graphicData uri="http://schemas.openxmlformats.org/presentationml/2006/ole">
            <p:oleObj spid="_x0000_s1027" name="Chart" r:id="rId3" imgW="7619891" imgH="3124211" progId="MSGraph.Chart.8">
              <p:embed followColorScheme="full"/>
            </p:oleObj>
          </a:graphicData>
        </a:graphic>
      </p:graphicFrame>
      <p:sp>
        <p:nvSpPr>
          <p:cNvPr id="16390" name="Text Box 4"/>
          <p:cNvSpPr txBox="1">
            <a:spLocks noChangeArrowheads="1"/>
          </p:cNvSpPr>
          <p:nvPr/>
        </p:nvSpPr>
        <p:spPr bwMode="auto">
          <a:xfrm>
            <a:off x="1447800" y="1295400"/>
            <a:ext cx="7086600" cy="131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2000"/>
              <a:t>On a scale of one to five, with five meaning you strongly agree, and one meaning you strongly disagree consider this statement ‘I believe my college education has prepared me well to begin my career’.</a:t>
            </a:r>
          </a:p>
        </p:txBody>
      </p:sp>
      <p:sp>
        <p:nvSpPr>
          <p:cNvPr id="16391" name="Text Box 5"/>
          <p:cNvSpPr txBox="1">
            <a:spLocks noChangeArrowheads="1"/>
          </p:cNvSpPr>
          <p:nvPr/>
        </p:nvSpPr>
        <p:spPr bwMode="auto">
          <a:xfrm>
            <a:off x="838200" y="3429000"/>
            <a:ext cx="7924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endParaRPr lang="en-US"/>
          </a:p>
        </p:txBody>
      </p:sp>
      <p:sp>
        <p:nvSpPr>
          <p:cNvPr id="16392" name="Line 6"/>
          <p:cNvSpPr>
            <a:spLocks noChangeShapeType="1"/>
          </p:cNvSpPr>
          <p:nvPr/>
        </p:nvSpPr>
        <p:spPr bwMode="auto">
          <a:xfrm>
            <a:off x="1295400" y="3581400"/>
            <a:ext cx="7239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93" name="Line 7"/>
          <p:cNvSpPr>
            <a:spLocks noChangeShapeType="1"/>
          </p:cNvSpPr>
          <p:nvPr/>
        </p:nvSpPr>
        <p:spPr bwMode="auto">
          <a:xfrm>
            <a:off x="1295400" y="3276600"/>
            <a:ext cx="0" cy="685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94" name="Line 9"/>
          <p:cNvSpPr>
            <a:spLocks noChangeShapeType="1"/>
          </p:cNvSpPr>
          <p:nvPr/>
        </p:nvSpPr>
        <p:spPr bwMode="auto">
          <a:xfrm>
            <a:off x="8534400" y="3352800"/>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95" name="Line 10"/>
          <p:cNvSpPr>
            <a:spLocks noChangeShapeType="1"/>
          </p:cNvSpPr>
          <p:nvPr/>
        </p:nvSpPr>
        <p:spPr bwMode="auto">
          <a:xfrm>
            <a:off x="4876800" y="3352800"/>
            <a:ext cx="0" cy="685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96" name="Line 11"/>
          <p:cNvSpPr>
            <a:spLocks noChangeShapeType="1"/>
          </p:cNvSpPr>
          <p:nvPr/>
        </p:nvSpPr>
        <p:spPr bwMode="auto">
          <a:xfrm>
            <a:off x="6781800" y="3352800"/>
            <a:ext cx="0" cy="685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97" name="Line 12"/>
          <p:cNvSpPr>
            <a:spLocks noChangeShapeType="1"/>
          </p:cNvSpPr>
          <p:nvPr/>
        </p:nvSpPr>
        <p:spPr bwMode="auto">
          <a:xfrm>
            <a:off x="2971800" y="3352800"/>
            <a:ext cx="0" cy="685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98" name="Text Box 13"/>
          <p:cNvSpPr txBox="1">
            <a:spLocks noChangeArrowheads="1"/>
          </p:cNvSpPr>
          <p:nvPr/>
        </p:nvSpPr>
        <p:spPr bwMode="auto">
          <a:xfrm>
            <a:off x="1143000" y="4038600"/>
            <a:ext cx="457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1</a:t>
            </a:r>
            <a:endParaRPr lang="en-US" sz="2000"/>
          </a:p>
        </p:txBody>
      </p:sp>
      <p:sp>
        <p:nvSpPr>
          <p:cNvPr id="16399" name="Text Box 14"/>
          <p:cNvSpPr txBox="1">
            <a:spLocks noChangeArrowheads="1"/>
          </p:cNvSpPr>
          <p:nvPr/>
        </p:nvSpPr>
        <p:spPr bwMode="auto">
          <a:xfrm>
            <a:off x="2743200" y="40386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a:t>2</a:t>
            </a:r>
          </a:p>
        </p:txBody>
      </p:sp>
      <p:sp>
        <p:nvSpPr>
          <p:cNvPr id="16400" name="Text Box 15"/>
          <p:cNvSpPr txBox="1">
            <a:spLocks noChangeArrowheads="1"/>
          </p:cNvSpPr>
          <p:nvPr/>
        </p:nvSpPr>
        <p:spPr bwMode="auto">
          <a:xfrm>
            <a:off x="4495800" y="4038600"/>
            <a:ext cx="838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a:t>3</a:t>
            </a:r>
          </a:p>
        </p:txBody>
      </p:sp>
      <p:sp>
        <p:nvSpPr>
          <p:cNvPr id="16401" name="Text Box 16"/>
          <p:cNvSpPr txBox="1">
            <a:spLocks noChangeArrowheads="1"/>
          </p:cNvSpPr>
          <p:nvPr/>
        </p:nvSpPr>
        <p:spPr bwMode="auto">
          <a:xfrm>
            <a:off x="6324600" y="4038600"/>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a:t>4</a:t>
            </a:r>
          </a:p>
        </p:txBody>
      </p:sp>
      <p:sp>
        <p:nvSpPr>
          <p:cNvPr id="16402" name="Text Box 17"/>
          <p:cNvSpPr txBox="1">
            <a:spLocks noChangeArrowheads="1"/>
          </p:cNvSpPr>
          <p:nvPr/>
        </p:nvSpPr>
        <p:spPr bwMode="auto">
          <a:xfrm>
            <a:off x="8305800" y="3962400"/>
            <a:ext cx="533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a:t>5</a:t>
            </a:r>
          </a:p>
        </p:txBody>
      </p:sp>
      <p:sp>
        <p:nvSpPr>
          <p:cNvPr id="16403" name="Text Box 18"/>
          <p:cNvSpPr txBox="1">
            <a:spLocks noChangeArrowheads="1"/>
          </p:cNvSpPr>
          <p:nvPr/>
        </p:nvSpPr>
        <p:spPr bwMode="auto">
          <a:xfrm>
            <a:off x="762000" y="4724400"/>
            <a:ext cx="121920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600"/>
              <a:t>Strongly disagree</a:t>
            </a:r>
          </a:p>
        </p:txBody>
      </p:sp>
      <p:sp>
        <p:nvSpPr>
          <p:cNvPr id="16404" name="Text Box 19"/>
          <p:cNvSpPr txBox="1">
            <a:spLocks noChangeArrowheads="1"/>
          </p:cNvSpPr>
          <p:nvPr/>
        </p:nvSpPr>
        <p:spPr bwMode="auto">
          <a:xfrm>
            <a:off x="2438400" y="4724400"/>
            <a:ext cx="106680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600"/>
              <a:t>Somewhat disagree</a:t>
            </a:r>
          </a:p>
        </p:txBody>
      </p:sp>
      <p:sp>
        <p:nvSpPr>
          <p:cNvPr id="16405" name="Text Box 20"/>
          <p:cNvSpPr txBox="1">
            <a:spLocks noChangeArrowheads="1"/>
          </p:cNvSpPr>
          <p:nvPr/>
        </p:nvSpPr>
        <p:spPr bwMode="auto">
          <a:xfrm>
            <a:off x="4495800" y="4876800"/>
            <a:ext cx="12192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600"/>
              <a:t>Neither</a:t>
            </a:r>
          </a:p>
        </p:txBody>
      </p:sp>
      <p:sp>
        <p:nvSpPr>
          <p:cNvPr id="16406" name="Text Box 21"/>
          <p:cNvSpPr txBox="1">
            <a:spLocks noChangeArrowheads="1"/>
          </p:cNvSpPr>
          <p:nvPr/>
        </p:nvSpPr>
        <p:spPr bwMode="auto">
          <a:xfrm>
            <a:off x="6096000" y="4724400"/>
            <a:ext cx="129540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600"/>
              <a:t>Somewhat agree</a:t>
            </a:r>
          </a:p>
        </p:txBody>
      </p:sp>
      <p:sp>
        <p:nvSpPr>
          <p:cNvPr id="16407" name="Text Box 22"/>
          <p:cNvSpPr txBox="1">
            <a:spLocks noChangeArrowheads="1"/>
          </p:cNvSpPr>
          <p:nvPr/>
        </p:nvSpPr>
        <p:spPr bwMode="auto">
          <a:xfrm>
            <a:off x="8077200" y="4724400"/>
            <a:ext cx="106680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US" sz="1600"/>
              <a:t>Strongly agree</a:t>
            </a:r>
          </a:p>
        </p:txBody>
      </p:sp>
    </p:spTree>
    <p:extLst>
      <p:ext uri="{BB962C8B-B14F-4D97-AF65-F5344CB8AC3E}">
        <p14:creationId xmlns:p14="http://schemas.microsoft.com/office/powerpoint/2010/main" xmlns="" val="32321950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A3CB4EC-5C2F-42ED-A7F9-742BDF258B09}" type="datetime1">
              <a:rPr lang="en-US" sz="1400" smtClean="0">
                <a:latin typeface="Arial" charset="0"/>
              </a:rPr>
              <a:pPr eaLnBrk="1" hangingPunct="1"/>
              <a:t>12/28/2012</a:t>
            </a:fld>
            <a:endParaRPr lang="en-US" sz="1400" smtClean="0">
              <a:latin typeface="Arial" charset="0"/>
            </a:endParaRPr>
          </a:p>
        </p:txBody>
      </p:sp>
      <p:sp>
        <p:nvSpPr>
          <p:cNvPr id="1741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353C3DB-3EE0-4E44-B3E7-8E6C0CDFAA9F}" type="slidenum">
              <a:rPr lang="en-US" sz="1400" smtClean="0">
                <a:latin typeface="Arial" charset="0"/>
              </a:rPr>
              <a:pPr eaLnBrk="1" hangingPunct="1"/>
              <a:t>16</a:t>
            </a:fld>
            <a:endParaRPr lang="en-US" sz="1400" smtClean="0">
              <a:latin typeface="Arial" charset="0"/>
            </a:endParaRPr>
          </a:p>
        </p:txBody>
      </p:sp>
      <p:sp>
        <p:nvSpPr>
          <p:cNvPr id="17412" name="Rectangle 2"/>
          <p:cNvSpPr>
            <a:spLocks noGrp="1" noChangeArrowheads="1"/>
          </p:cNvSpPr>
          <p:nvPr>
            <p:ph type="title"/>
          </p:nvPr>
        </p:nvSpPr>
        <p:spPr/>
        <p:txBody>
          <a:bodyPr/>
          <a:lstStyle/>
          <a:p>
            <a:pPr eaLnBrk="1" hangingPunct="1"/>
            <a:r>
              <a:rPr lang="en-US" smtClean="0"/>
              <a:t>Ratio Scale</a:t>
            </a:r>
          </a:p>
        </p:txBody>
      </p:sp>
      <p:sp>
        <p:nvSpPr>
          <p:cNvPr id="17413" name="Rectangle 3"/>
          <p:cNvSpPr>
            <a:spLocks noGrp="1" noChangeArrowheads="1"/>
          </p:cNvSpPr>
          <p:nvPr>
            <p:ph type="body" idx="1"/>
          </p:nvPr>
        </p:nvSpPr>
        <p:spPr/>
        <p:txBody>
          <a:bodyPr>
            <a:normAutofit fontScale="92500" lnSpcReduction="20000"/>
          </a:bodyPr>
          <a:lstStyle/>
          <a:p>
            <a:pPr eaLnBrk="1" hangingPunct="1"/>
            <a:r>
              <a:rPr lang="en-US" smtClean="0"/>
              <a:t>The most comprehensive scale</a:t>
            </a:r>
          </a:p>
          <a:p>
            <a:pPr eaLnBrk="1" hangingPunct="1"/>
            <a:r>
              <a:rPr lang="en-US" smtClean="0"/>
              <a:t>Has all of the characteristics of the other three with the additional benefit of an absolute, meaningful zero point.</a:t>
            </a:r>
          </a:p>
          <a:p>
            <a:pPr eaLnBrk="1" hangingPunct="1"/>
            <a:r>
              <a:rPr lang="en-US" smtClean="0"/>
              <a:t>Examples include:</a:t>
            </a:r>
          </a:p>
          <a:p>
            <a:pPr lvl="1" eaLnBrk="1" hangingPunct="1"/>
            <a:r>
              <a:rPr lang="en-US" smtClean="0"/>
              <a:t>Weight</a:t>
            </a:r>
          </a:p>
          <a:p>
            <a:pPr lvl="1" eaLnBrk="1" hangingPunct="1"/>
            <a:r>
              <a:rPr lang="en-US" smtClean="0"/>
              <a:t>Sales volume</a:t>
            </a:r>
          </a:p>
          <a:p>
            <a:pPr lvl="1" eaLnBrk="1" hangingPunct="1"/>
            <a:r>
              <a:rPr lang="en-US" smtClean="0"/>
              <a:t>Income</a:t>
            </a:r>
          </a:p>
          <a:p>
            <a:pPr lvl="1" eaLnBrk="1" hangingPunct="1"/>
            <a:r>
              <a:rPr lang="en-US" smtClean="0"/>
              <a:t>Age</a:t>
            </a:r>
          </a:p>
          <a:p>
            <a:pPr eaLnBrk="1" hangingPunct="1"/>
            <a:r>
              <a:rPr lang="en-US" smtClean="0"/>
              <a:t>Permitted statistics same as with interval data.</a:t>
            </a:r>
          </a:p>
        </p:txBody>
      </p:sp>
    </p:spTree>
    <p:extLst>
      <p:ext uri="{BB962C8B-B14F-4D97-AF65-F5344CB8AC3E}">
        <p14:creationId xmlns:p14="http://schemas.microsoft.com/office/powerpoint/2010/main" xmlns="" val="3321440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7E6A1F8-CE10-4BAF-935C-B74151CA30C6}" type="datetime1">
              <a:rPr lang="en-US" sz="1400" smtClean="0">
                <a:latin typeface="Arial" charset="0"/>
              </a:rPr>
              <a:pPr eaLnBrk="1" hangingPunct="1"/>
              <a:t>12/28/2012</a:t>
            </a:fld>
            <a:endParaRPr lang="en-US" sz="1400" smtClean="0">
              <a:latin typeface="Arial" charset="0"/>
            </a:endParaRPr>
          </a:p>
        </p:txBody>
      </p:sp>
      <p:sp>
        <p:nvSpPr>
          <p:cNvPr id="1843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E9A46E-679A-4981-B4E7-BF266F619DA1}" type="slidenum">
              <a:rPr lang="en-US" sz="1400" smtClean="0">
                <a:latin typeface="Arial" charset="0"/>
              </a:rPr>
              <a:pPr eaLnBrk="1" hangingPunct="1"/>
              <a:t>17</a:t>
            </a:fld>
            <a:endParaRPr lang="en-US" sz="1400" smtClean="0">
              <a:latin typeface="Arial" charset="0"/>
            </a:endParaRPr>
          </a:p>
        </p:txBody>
      </p:sp>
      <p:sp>
        <p:nvSpPr>
          <p:cNvPr id="18436" name="Rectangle 2"/>
          <p:cNvSpPr>
            <a:spLocks noGrp="1" noChangeArrowheads="1"/>
          </p:cNvSpPr>
          <p:nvPr>
            <p:ph type="title"/>
          </p:nvPr>
        </p:nvSpPr>
        <p:spPr>
          <a:xfrm>
            <a:off x="2438400" y="381000"/>
            <a:ext cx="6477000" cy="609600"/>
          </a:xfrm>
        </p:spPr>
        <p:txBody>
          <a:bodyPr>
            <a:normAutofit fontScale="90000"/>
          </a:bodyPr>
          <a:lstStyle/>
          <a:p>
            <a:pPr eaLnBrk="1" hangingPunct="1"/>
            <a:r>
              <a:rPr lang="en-US" sz="3200" smtClean="0">
                <a:solidFill>
                  <a:schemeClr val="tx1"/>
                </a:solidFill>
              </a:rPr>
              <a:t/>
            </a:r>
            <a:br>
              <a:rPr lang="en-US" sz="3200" smtClean="0">
                <a:solidFill>
                  <a:schemeClr val="tx1"/>
                </a:solidFill>
              </a:rPr>
            </a:br>
            <a:r>
              <a:rPr lang="en-US" sz="3200" smtClean="0">
                <a:solidFill>
                  <a:schemeClr val="tx1"/>
                </a:solidFill>
              </a:rPr>
              <a:t>Use of Ratio Scale</a:t>
            </a:r>
            <a:br>
              <a:rPr lang="en-US" sz="3200" smtClean="0">
                <a:solidFill>
                  <a:schemeClr val="tx1"/>
                </a:solidFill>
              </a:rPr>
            </a:br>
            <a:r>
              <a:rPr lang="en-US" sz="3200" b="0" smtClean="0">
                <a:solidFill>
                  <a:schemeClr val="tx1"/>
                </a:solidFill>
              </a:rPr>
              <a:t/>
            </a:r>
            <a:br>
              <a:rPr lang="en-US" sz="3200" b="0" smtClean="0">
                <a:solidFill>
                  <a:schemeClr val="tx1"/>
                </a:solidFill>
              </a:rPr>
            </a:br>
            <a:endParaRPr lang="en-US" sz="3200" b="0" smtClean="0">
              <a:solidFill>
                <a:schemeClr val="tx1"/>
              </a:solidFill>
            </a:endParaRPr>
          </a:p>
        </p:txBody>
      </p:sp>
      <p:sp>
        <p:nvSpPr>
          <p:cNvPr id="18437" name="Rectangle 3"/>
          <p:cNvSpPr>
            <a:spLocks noGrp="1" noChangeArrowheads="1"/>
          </p:cNvSpPr>
          <p:nvPr>
            <p:ph type="body" idx="1"/>
          </p:nvPr>
        </p:nvSpPr>
        <p:spPr/>
        <p:txBody>
          <a:bodyPr/>
          <a:lstStyle/>
          <a:p>
            <a:pPr marL="457200" indent="-457200">
              <a:lnSpc>
                <a:spcPct val="80000"/>
              </a:lnSpc>
              <a:spcBef>
                <a:spcPct val="0"/>
              </a:spcBef>
              <a:buClrTx/>
              <a:buSzTx/>
              <a:buFontTx/>
              <a:buNone/>
            </a:pPr>
            <a:r>
              <a:rPr lang="en-US" sz="2000" smtClean="0"/>
              <a:t>Ratio scales are usually used in organization </a:t>
            </a:r>
          </a:p>
          <a:p>
            <a:pPr marL="457200" indent="-457200">
              <a:lnSpc>
                <a:spcPct val="80000"/>
              </a:lnSpc>
              <a:spcBef>
                <a:spcPct val="0"/>
              </a:spcBef>
              <a:buClrTx/>
              <a:buSzTx/>
              <a:buFontTx/>
              <a:buNone/>
            </a:pPr>
            <a:r>
              <a:rPr lang="en-US" sz="2000" smtClean="0"/>
              <a:t>research when exact numbers on objective (as </a:t>
            </a:r>
          </a:p>
          <a:p>
            <a:pPr marL="457200" indent="-457200">
              <a:lnSpc>
                <a:spcPct val="80000"/>
              </a:lnSpc>
              <a:spcBef>
                <a:spcPct val="0"/>
              </a:spcBef>
              <a:buClrTx/>
              <a:buSzTx/>
              <a:buFontTx/>
              <a:buNone/>
            </a:pPr>
            <a:r>
              <a:rPr lang="en-US" sz="2000" smtClean="0"/>
              <a:t>opposed to subjective) factors are called for, as in </a:t>
            </a:r>
          </a:p>
          <a:p>
            <a:pPr marL="457200" indent="-457200">
              <a:lnSpc>
                <a:spcPct val="80000"/>
              </a:lnSpc>
              <a:spcBef>
                <a:spcPct val="0"/>
              </a:spcBef>
              <a:buClrTx/>
              <a:buSzTx/>
              <a:buFontTx/>
              <a:buNone/>
            </a:pPr>
            <a:r>
              <a:rPr lang="en-US" sz="2000" smtClean="0"/>
              <a:t>the following question:</a:t>
            </a:r>
          </a:p>
          <a:p>
            <a:pPr marL="457200" indent="-457200">
              <a:lnSpc>
                <a:spcPct val="80000"/>
              </a:lnSpc>
              <a:spcBef>
                <a:spcPct val="0"/>
              </a:spcBef>
              <a:buClrTx/>
              <a:buSzTx/>
              <a:buFontTx/>
              <a:buNone/>
            </a:pPr>
            <a:endParaRPr lang="en-US" sz="2000" smtClean="0"/>
          </a:p>
          <a:p>
            <a:pPr marL="457200" indent="-457200" eaLnBrk="1" hangingPunct="1">
              <a:lnSpc>
                <a:spcPct val="80000"/>
              </a:lnSpc>
            </a:pPr>
            <a:r>
              <a:rPr lang="en-US" sz="2000" smtClean="0">
                <a:solidFill>
                  <a:schemeClr val="bg1"/>
                </a:solidFill>
              </a:rPr>
              <a:t>How many other organizations did you work for before </a:t>
            </a:r>
            <a:r>
              <a:rPr lang="en-US" sz="2000" smtClean="0"/>
              <a:t>joining this system?</a:t>
            </a:r>
          </a:p>
          <a:p>
            <a:pPr marL="457200" indent="-457200" eaLnBrk="1" hangingPunct="1">
              <a:lnSpc>
                <a:spcPct val="80000"/>
              </a:lnSpc>
            </a:pPr>
            <a:r>
              <a:rPr lang="en-US" sz="2000" smtClean="0"/>
              <a:t>Please indicate the number of children you have in each of the following categories?</a:t>
            </a:r>
          </a:p>
          <a:p>
            <a:pPr marL="457200" indent="-457200" eaLnBrk="1" hangingPunct="1">
              <a:lnSpc>
                <a:spcPct val="80000"/>
              </a:lnSpc>
              <a:buFont typeface="Wingdings" pitchFamily="2" charset="2"/>
              <a:buNone/>
            </a:pPr>
            <a:r>
              <a:rPr lang="en-US" sz="2000" smtClean="0"/>
              <a:t>		---- below 3 years</a:t>
            </a:r>
          </a:p>
          <a:p>
            <a:pPr marL="457200" indent="-457200" eaLnBrk="1" hangingPunct="1">
              <a:lnSpc>
                <a:spcPct val="80000"/>
              </a:lnSpc>
              <a:buFont typeface="Wingdings" pitchFamily="2" charset="2"/>
              <a:buNone/>
            </a:pPr>
            <a:r>
              <a:rPr lang="en-US" sz="2000" smtClean="0"/>
              <a:t>		---- between 3 and 6</a:t>
            </a:r>
          </a:p>
          <a:p>
            <a:pPr marL="457200" indent="-457200" eaLnBrk="1" hangingPunct="1">
              <a:lnSpc>
                <a:spcPct val="80000"/>
              </a:lnSpc>
              <a:buFont typeface="Wingdings" pitchFamily="2" charset="2"/>
              <a:buNone/>
            </a:pPr>
            <a:r>
              <a:rPr lang="en-US" sz="2000" smtClean="0"/>
              <a:t>		---- over 6 years but under 12</a:t>
            </a:r>
          </a:p>
          <a:p>
            <a:pPr marL="457200" indent="-457200" eaLnBrk="1" hangingPunct="1">
              <a:lnSpc>
                <a:spcPct val="80000"/>
              </a:lnSpc>
              <a:buFont typeface="Wingdings" pitchFamily="2" charset="2"/>
              <a:buNone/>
            </a:pPr>
            <a:r>
              <a:rPr lang="en-US" sz="2000" smtClean="0"/>
              <a:t>		---- 12 years and over</a:t>
            </a:r>
          </a:p>
          <a:p>
            <a:pPr marL="457200" indent="-457200" eaLnBrk="1" hangingPunct="1">
              <a:lnSpc>
                <a:spcPct val="80000"/>
              </a:lnSpc>
            </a:pPr>
            <a:r>
              <a:rPr lang="en-US" sz="2000" smtClean="0"/>
              <a:t>How many retail outlets do you operate?</a:t>
            </a:r>
          </a:p>
          <a:p>
            <a:pPr marL="457200" indent="-457200" eaLnBrk="1" hangingPunct="1">
              <a:lnSpc>
                <a:spcPct val="80000"/>
              </a:lnSpc>
            </a:pPr>
            <a:endParaRPr lang="en-US" sz="2000" smtClean="0"/>
          </a:p>
          <a:p>
            <a:pPr marL="457200" indent="-457200" eaLnBrk="1" hangingPunct="1">
              <a:lnSpc>
                <a:spcPct val="80000"/>
              </a:lnSpc>
              <a:buFont typeface="Wingdings" pitchFamily="2" charset="2"/>
              <a:buNone/>
            </a:pPr>
            <a:endParaRPr lang="en-US" sz="2000" smtClean="0"/>
          </a:p>
        </p:txBody>
      </p:sp>
    </p:spTree>
    <p:extLst>
      <p:ext uri="{BB962C8B-B14F-4D97-AF65-F5344CB8AC3E}">
        <p14:creationId xmlns:p14="http://schemas.microsoft.com/office/powerpoint/2010/main" xmlns="" val="1548726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endParaRPr lang="en-US" smtClean="0"/>
          </a:p>
        </p:txBody>
      </p:sp>
      <p:sp>
        <p:nvSpPr>
          <p:cNvPr id="19459"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FDF867-7734-4C55-8A44-1EE46BF26CAE}" type="datetime1">
              <a:rPr lang="en-US" sz="1400" smtClean="0">
                <a:latin typeface="Arial" charset="0"/>
              </a:rPr>
              <a:pPr eaLnBrk="1" hangingPunct="1"/>
              <a:t>12/28/2012</a:t>
            </a:fld>
            <a:endParaRPr lang="en-US" sz="1400" smtClean="0">
              <a:latin typeface="Arial" charset="0"/>
            </a:endParaRPr>
          </a:p>
        </p:txBody>
      </p:sp>
      <p:sp>
        <p:nvSpPr>
          <p:cNvPr id="19460"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A25ED80-37BB-466C-8BDF-98EE535F2D11}" type="slidenum">
              <a:rPr lang="en-US" sz="1400" smtClean="0">
                <a:latin typeface="Arial" charset="0"/>
              </a:rPr>
              <a:pPr eaLnBrk="1" hangingPunct="1"/>
              <a:t>18</a:t>
            </a:fld>
            <a:endParaRPr lang="en-US" sz="1400" smtClean="0">
              <a:latin typeface="Arial" charset="0"/>
            </a:endParaRPr>
          </a:p>
        </p:txBody>
      </p:sp>
      <p:pic>
        <p:nvPicPr>
          <p:cNvPr id="19461" name="Picture 4" descr="&#10;75-001.tif                                                     00004370&#10;CS1-Vol.04                     B95464D4:"/>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514600" y="2035175"/>
            <a:ext cx="6400800" cy="4006850"/>
          </a:xfrm>
          <a:noFill/>
        </p:spPr>
      </p:pic>
    </p:spTree>
    <p:extLst>
      <p:ext uri="{BB962C8B-B14F-4D97-AF65-F5344CB8AC3E}">
        <p14:creationId xmlns:p14="http://schemas.microsoft.com/office/powerpoint/2010/main" xmlns="" val="29511877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smtClean="0"/>
          </a:p>
        </p:txBody>
      </p:sp>
      <p:sp>
        <p:nvSpPr>
          <p:cNvPr id="20483" name="Content Placeholder 2"/>
          <p:cNvSpPr>
            <a:spLocks noGrp="1"/>
          </p:cNvSpPr>
          <p:nvPr>
            <p:ph idx="1"/>
          </p:nvPr>
        </p:nvSpPr>
        <p:spPr/>
        <p:txBody>
          <a:bodyPr>
            <a:normAutofit fontScale="92500" lnSpcReduction="20000"/>
          </a:bodyPr>
          <a:lstStyle/>
          <a:p>
            <a:r>
              <a:rPr lang="en-US" smtClean="0"/>
              <a:t>E.g</a:t>
            </a:r>
          </a:p>
          <a:p>
            <a:r>
              <a:rPr lang="en-US" smtClean="0"/>
              <a:t>The researcher would like to know what is the percentage of people who like Pepsi, 7up, Coke, Miranda</a:t>
            </a:r>
          </a:p>
          <a:p>
            <a:r>
              <a:rPr lang="en-US" smtClean="0"/>
              <a:t>The researcher would like to know among the 4 soft dinks which they prefer the most , second most…</a:t>
            </a:r>
          </a:p>
          <a:p>
            <a:r>
              <a:rPr lang="en-US" smtClean="0"/>
              <a:t>The researcher would like to know  what extent the 4 drinks  are liked</a:t>
            </a:r>
          </a:p>
          <a:p>
            <a:r>
              <a:rPr lang="en-US" smtClean="0"/>
              <a:t>The researcher would like to know how many Pepsi , Mrindia , etc you consume in a month</a:t>
            </a:r>
          </a:p>
        </p:txBody>
      </p:sp>
      <p:sp>
        <p:nvSpPr>
          <p:cNvPr id="2048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276A1C-C088-4175-8D70-434972D64A50}" type="datetime1">
              <a:rPr lang="en-US" sz="1400" smtClean="0">
                <a:latin typeface="Arial" charset="0"/>
              </a:rPr>
              <a:pPr eaLnBrk="1" hangingPunct="1"/>
              <a:t>12/28/2012</a:t>
            </a:fld>
            <a:endParaRPr lang="en-US" sz="1400" smtClean="0">
              <a:latin typeface="Arial" charset="0"/>
            </a:endParaRPr>
          </a:p>
        </p:txBody>
      </p:sp>
      <p:sp>
        <p:nvSpPr>
          <p:cNvPr id="20485"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2854B3-F255-4567-B374-4BA6FFACB462}" type="slidenum">
              <a:rPr lang="en-US" sz="1400" smtClean="0">
                <a:latin typeface="Arial" charset="0"/>
              </a:rPr>
              <a:pPr eaLnBrk="1" hangingPunct="1"/>
              <a:t>19</a:t>
            </a:fld>
            <a:endParaRPr lang="en-US" sz="1400" smtClean="0">
              <a:latin typeface="Arial" charset="0"/>
            </a:endParaRPr>
          </a:p>
        </p:txBody>
      </p:sp>
    </p:spTree>
    <p:extLst>
      <p:ext uri="{BB962C8B-B14F-4D97-AF65-F5344CB8AC3E}">
        <p14:creationId xmlns:p14="http://schemas.microsoft.com/office/powerpoint/2010/main" xmlns="" val="2391087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55FE00E-BC26-493D-986F-96EF9F443859}" type="datetime1">
              <a:rPr lang="en-US" sz="1400" smtClean="0">
                <a:latin typeface="Arial" charset="0"/>
              </a:rPr>
              <a:pPr eaLnBrk="1" hangingPunct="1"/>
              <a:t>12/28/2012</a:t>
            </a:fld>
            <a:endParaRPr lang="en-US" sz="1400" smtClean="0">
              <a:latin typeface="Arial" charset="0"/>
            </a:endParaRPr>
          </a:p>
        </p:txBody>
      </p:sp>
      <p:sp>
        <p:nvSpPr>
          <p:cNvPr id="2150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40BA991-53DE-4850-A82D-2CAD3DBE59F3}" type="slidenum">
              <a:rPr lang="en-US" sz="1400" smtClean="0">
                <a:latin typeface="Arial" charset="0"/>
              </a:rPr>
              <a:pPr eaLnBrk="1" hangingPunct="1"/>
              <a:t>20</a:t>
            </a:fld>
            <a:endParaRPr lang="en-US" sz="1400" smtClean="0">
              <a:latin typeface="Arial" charset="0"/>
            </a:endParaRPr>
          </a:p>
        </p:txBody>
      </p:sp>
      <p:sp>
        <p:nvSpPr>
          <p:cNvPr id="21508" name="Rectangle 1026"/>
          <p:cNvSpPr>
            <a:spLocks noGrp="1" noChangeArrowheads="1"/>
          </p:cNvSpPr>
          <p:nvPr>
            <p:ph type="title"/>
          </p:nvPr>
        </p:nvSpPr>
        <p:spPr/>
        <p:txBody>
          <a:bodyPr>
            <a:normAutofit fontScale="90000"/>
          </a:bodyPr>
          <a:lstStyle/>
          <a:p>
            <a:pPr eaLnBrk="1" hangingPunct="1"/>
            <a:r>
              <a:rPr lang="en-US" smtClean="0"/>
              <a:t>Sources of Measurement Differences</a:t>
            </a:r>
          </a:p>
        </p:txBody>
      </p:sp>
      <p:sp>
        <p:nvSpPr>
          <p:cNvPr id="21509" name="Rectangle 1027"/>
          <p:cNvSpPr>
            <a:spLocks noGrp="1" noChangeArrowheads="1"/>
          </p:cNvSpPr>
          <p:nvPr>
            <p:ph type="body" idx="1"/>
          </p:nvPr>
        </p:nvSpPr>
        <p:spPr>
          <a:xfrm>
            <a:off x="1600200" y="1981200"/>
            <a:ext cx="7315200" cy="4114800"/>
          </a:xfrm>
        </p:spPr>
        <p:txBody>
          <a:bodyPr>
            <a:normAutofit fontScale="92500" lnSpcReduction="20000"/>
          </a:bodyPr>
          <a:lstStyle/>
          <a:p>
            <a:pPr marL="457200" indent="-457200" eaLnBrk="1" hangingPunct="1">
              <a:buFont typeface="Wingdings" pitchFamily="2" charset="2"/>
              <a:buNone/>
            </a:pPr>
            <a:r>
              <a:rPr lang="en-US" smtClean="0"/>
              <a:t>Why do ‘scores’ vary?  Among the reasons legitimate differences, are differences due to error (systematic or random)</a:t>
            </a:r>
          </a:p>
          <a:p>
            <a:pPr marL="457200" indent="-457200" eaLnBrk="1" hangingPunct="1">
              <a:buFont typeface="Wingdings" pitchFamily="2" charset="2"/>
              <a:buNone/>
            </a:pPr>
            <a:r>
              <a:rPr lang="en-US" smtClean="0"/>
              <a:t>1.	That there is a true difference in what is being measured.  </a:t>
            </a:r>
          </a:p>
          <a:p>
            <a:pPr marL="457200" indent="-457200" eaLnBrk="1" hangingPunct="1">
              <a:buFont typeface="Wingdings" pitchFamily="2" charset="2"/>
              <a:buNone/>
            </a:pPr>
            <a:r>
              <a:rPr lang="en-US" smtClean="0"/>
              <a:t>2.	That there are differences in stable characteristics of individual respondents </a:t>
            </a:r>
          </a:p>
          <a:p>
            <a:pPr marL="838200" lvl="1" indent="-381000" eaLnBrk="1" hangingPunct="1"/>
            <a:r>
              <a:rPr lang="en-US" smtClean="0"/>
              <a:t>On satisfaction measures, there are systematic differences in response based on the age of the respondent.</a:t>
            </a:r>
          </a:p>
          <a:p>
            <a:pPr marL="457200" indent="-457200" eaLnBrk="1" hangingPunct="1">
              <a:buFont typeface="Wingdings" pitchFamily="2" charset="2"/>
              <a:buNone/>
            </a:pPr>
            <a:endParaRPr lang="en-US" smtClean="0"/>
          </a:p>
        </p:txBody>
      </p:sp>
    </p:spTree>
    <p:extLst>
      <p:ext uri="{BB962C8B-B14F-4D97-AF65-F5344CB8AC3E}">
        <p14:creationId xmlns:p14="http://schemas.microsoft.com/office/powerpoint/2010/main" xmlns="" val="33854147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3012E90-7903-401E-BBC1-6B2E75C7704A}" type="datetime1">
              <a:rPr lang="en-US" sz="1400" smtClean="0">
                <a:latin typeface="Arial" charset="0"/>
              </a:rPr>
              <a:pPr eaLnBrk="1" hangingPunct="1"/>
              <a:t>12/28/2012</a:t>
            </a:fld>
            <a:endParaRPr lang="en-US" sz="1400" smtClean="0">
              <a:latin typeface="Arial" charset="0"/>
            </a:endParaRPr>
          </a:p>
        </p:txBody>
      </p:sp>
      <p:sp>
        <p:nvSpPr>
          <p:cNvPr id="2253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AD9D43-35C1-4309-B345-B18F1EE18D03}" type="slidenum">
              <a:rPr lang="en-US" sz="1400" smtClean="0">
                <a:latin typeface="Arial" charset="0"/>
              </a:rPr>
              <a:pPr eaLnBrk="1" hangingPunct="1"/>
              <a:t>21</a:t>
            </a:fld>
            <a:endParaRPr lang="en-US" sz="1400" smtClean="0">
              <a:latin typeface="Arial" charset="0"/>
            </a:endParaRPr>
          </a:p>
        </p:txBody>
      </p:sp>
      <p:sp>
        <p:nvSpPr>
          <p:cNvPr id="22532" name="Rectangle 1026"/>
          <p:cNvSpPr>
            <a:spLocks noGrp="1" noChangeArrowheads="1"/>
          </p:cNvSpPr>
          <p:nvPr>
            <p:ph type="title"/>
          </p:nvPr>
        </p:nvSpPr>
        <p:spPr/>
        <p:txBody>
          <a:bodyPr>
            <a:normAutofit fontScale="90000"/>
          </a:bodyPr>
          <a:lstStyle/>
          <a:p>
            <a:pPr eaLnBrk="1" hangingPunct="1"/>
            <a:r>
              <a:rPr lang="en-US" smtClean="0"/>
              <a:t>Sources of Measurement Differences</a:t>
            </a:r>
          </a:p>
        </p:txBody>
      </p:sp>
      <p:sp>
        <p:nvSpPr>
          <p:cNvPr id="22533" name="Rectangle 1027"/>
          <p:cNvSpPr>
            <a:spLocks noGrp="1" noChangeArrowheads="1"/>
          </p:cNvSpPr>
          <p:nvPr>
            <p:ph type="body" idx="1"/>
          </p:nvPr>
        </p:nvSpPr>
        <p:spPr>
          <a:xfrm>
            <a:off x="1524000" y="1981200"/>
            <a:ext cx="7391400" cy="4114800"/>
          </a:xfrm>
        </p:spPr>
        <p:txBody>
          <a:bodyPr>
            <a:normAutofit fontScale="85000" lnSpcReduction="20000"/>
          </a:bodyPr>
          <a:lstStyle/>
          <a:p>
            <a:pPr eaLnBrk="1" hangingPunct="1">
              <a:lnSpc>
                <a:spcPct val="90000"/>
              </a:lnSpc>
              <a:buFont typeface="Wingdings" pitchFamily="2" charset="2"/>
              <a:buNone/>
            </a:pPr>
            <a:r>
              <a:rPr lang="en-US" smtClean="0"/>
              <a:t>3.	Differences due to short term personal factors – mood swings, fatigue, time constraints, or other transistory factors.  Example – telephone survey of same person, difference may be due to these factors  (tired versus refreshed) may cause differences in measurement.</a:t>
            </a:r>
          </a:p>
          <a:p>
            <a:pPr eaLnBrk="1" hangingPunct="1">
              <a:lnSpc>
                <a:spcPct val="90000"/>
              </a:lnSpc>
              <a:buFont typeface="Wingdings" pitchFamily="2" charset="2"/>
              <a:buNone/>
            </a:pPr>
            <a:r>
              <a:rPr lang="en-US" smtClean="0"/>
              <a:t>4.	Differences due to situational factors – calling when someone may be distracted by something versus full attention.</a:t>
            </a:r>
          </a:p>
          <a:p>
            <a:pPr eaLnBrk="1" hangingPunct="1">
              <a:lnSpc>
                <a:spcPct val="90000"/>
              </a:lnSpc>
              <a:buFont typeface="Wingdings" pitchFamily="2" charset="2"/>
              <a:buNone/>
            </a:pPr>
            <a:r>
              <a:rPr lang="en-US" smtClean="0"/>
              <a:t>5.	Differences resulting from variations in administering the survey – voice inflection, non verbal communication, etc.</a:t>
            </a:r>
          </a:p>
        </p:txBody>
      </p:sp>
    </p:spTree>
    <p:extLst>
      <p:ext uri="{BB962C8B-B14F-4D97-AF65-F5344CB8AC3E}">
        <p14:creationId xmlns:p14="http://schemas.microsoft.com/office/powerpoint/2010/main" xmlns="" val="536742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0FA992B-09B1-419D-AA54-BE75F97FE9EA}" type="datetime1">
              <a:rPr lang="en-US" sz="1400" smtClean="0">
                <a:latin typeface="Arial" charset="0"/>
              </a:rPr>
              <a:pPr eaLnBrk="1" hangingPunct="1"/>
              <a:t>12/28/2012</a:t>
            </a:fld>
            <a:endParaRPr lang="en-US" sz="1400" smtClean="0">
              <a:latin typeface="Arial" charset="0"/>
            </a:endParaRPr>
          </a:p>
        </p:txBody>
      </p:sp>
      <p:sp>
        <p:nvSpPr>
          <p:cNvPr id="2355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CF918D7-07C6-4234-AE8E-669AA71CF5C4}" type="slidenum">
              <a:rPr lang="en-US" sz="1400" smtClean="0">
                <a:latin typeface="Arial" charset="0"/>
              </a:rPr>
              <a:pPr eaLnBrk="1" hangingPunct="1"/>
              <a:t>22</a:t>
            </a:fld>
            <a:endParaRPr lang="en-US" sz="1400" smtClean="0">
              <a:latin typeface="Arial" charset="0"/>
            </a:endParaRPr>
          </a:p>
        </p:txBody>
      </p:sp>
      <p:sp>
        <p:nvSpPr>
          <p:cNvPr id="23556" name="Rectangle 1026"/>
          <p:cNvSpPr>
            <a:spLocks noGrp="1" noChangeArrowheads="1"/>
          </p:cNvSpPr>
          <p:nvPr>
            <p:ph type="title"/>
          </p:nvPr>
        </p:nvSpPr>
        <p:spPr/>
        <p:txBody>
          <a:bodyPr>
            <a:normAutofit fontScale="90000"/>
          </a:bodyPr>
          <a:lstStyle/>
          <a:p>
            <a:pPr eaLnBrk="1" hangingPunct="1"/>
            <a:r>
              <a:rPr lang="en-US" smtClean="0"/>
              <a:t>Sources of Measurement Differences</a:t>
            </a:r>
          </a:p>
        </p:txBody>
      </p:sp>
      <p:sp>
        <p:nvSpPr>
          <p:cNvPr id="23557" name="Rectangle 1027"/>
          <p:cNvSpPr>
            <a:spLocks noGrp="1" noChangeArrowheads="1"/>
          </p:cNvSpPr>
          <p:nvPr>
            <p:ph type="body" idx="1"/>
          </p:nvPr>
        </p:nvSpPr>
        <p:spPr/>
        <p:txBody>
          <a:bodyPr>
            <a:normAutofit lnSpcReduction="10000"/>
          </a:bodyPr>
          <a:lstStyle/>
          <a:p>
            <a:pPr eaLnBrk="1" hangingPunct="1">
              <a:buFont typeface="Wingdings" pitchFamily="2" charset="2"/>
              <a:buNone/>
            </a:pPr>
            <a:r>
              <a:rPr lang="en-US" smtClean="0"/>
              <a:t>6.	Differences due to the sampling of items included in the questionnaire.</a:t>
            </a:r>
          </a:p>
          <a:p>
            <a:pPr eaLnBrk="1" hangingPunct="1">
              <a:buFont typeface="Wingdings" pitchFamily="2" charset="2"/>
              <a:buNone/>
            </a:pPr>
            <a:r>
              <a:rPr lang="en-US" smtClean="0"/>
              <a:t>7.	Differences due to a lack of clarity in measurement instrument (measurement instrument error).  Example; unclear or ambiguous questions.</a:t>
            </a:r>
          </a:p>
          <a:p>
            <a:pPr eaLnBrk="1" hangingPunct="1">
              <a:buFont typeface="Wingdings" pitchFamily="2" charset="2"/>
              <a:buNone/>
            </a:pPr>
            <a:r>
              <a:rPr lang="en-US" smtClean="0"/>
              <a:t>8.	Differences due to mechanical or instrument factors – blurred questionnaires, bad phone connections. </a:t>
            </a:r>
          </a:p>
        </p:txBody>
      </p:sp>
    </p:spTree>
    <p:extLst>
      <p:ext uri="{BB962C8B-B14F-4D97-AF65-F5344CB8AC3E}">
        <p14:creationId xmlns:p14="http://schemas.microsoft.com/office/powerpoint/2010/main" xmlns="" val="13351179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Goodness of Measure</a:t>
            </a:r>
          </a:p>
        </p:txBody>
      </p:sp>
      <p:sp>
        <p:nvSpPr>
          <p:cNvPr id="24579" name="Content Placeholder 2"/>
          <p:cNvSpPr>
            <a:spLocks noGrp="1"/>
          </p:cNvSpPr>
          <p:nvPr>
            <p:ph idx="1"/>
          </p:nvPr>
        </p:nvSpPr>
        <p:spPr/>
        <p:txBody>
          <a:bodyPr/>
          <a:lstStyle/>
          <a:p>
            <a:r>
              <a:rPr lang="en-US" smtClean="0"/>
              <a:t>Measure what is suppose to be measured</a:t>
            </a:r>
          </a:p>
          <a:p>
            <a:r>
              <a:rPr lang="en-US" smtClean="0"/>
              <a:t>Measure as well as possible</a:t>
            </a:r>
          </a:p>
          <a:p>
            <a:r>
              <a:rPr lang="en-US" smtClean="0"/>
              <a:t>Validity : checks as to how well an instrument that is developed measured the concept</a:t>
            </a:r>
          </a:p>
          <a:p>
            <a:r>
              <a:rPr lang="en-US" smtClean="0"/>
              <a:t>Reliability: checks how consistently an instrument measures</a:t>
            </a:r>
          </a:p>
          <a:p>
            <a:endParaRPr lang="en-US" smtClean="0"/>
          </a:p>
        </p:txBody>
      </p:sp>
      <p:sp>
        <p:nvSpPr>
          <p:cNvPr id="2458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7D541FF-6A2E-4FD7-BFEF-D0252808AC3F}" type="datetime1">
              <a:rPr lang="en-US" sz="1400" smtClean="0">
                <a:latin typeface="Arial" charset="0"/>
              </a:rPr>
              <a:pPr eaLnBrk="1" hangingPunct="1"/>
              <a:t>12/28/2012</a:t>
            </a:fld>
            <a:endParaRPr lang="en-US" sz="1400" smtClean="0">
              <a:latin typeface="Arial" charset="0"/>
            </a:endParaRPr>
          </a:p>
        </p:txBody>
      </p:sp>
      <p:sp>
        <p:nvSpPr>
          <p:cNvPr id="24581"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F517390-E6FF-458B-A0DE-BB6F0323D0AF}" type="slidenum">
              <a:rPr lang="en-US" sz="1400" smtClean="0">
                <a:latin typeface="Arial" charset="0"/>
              </a:rPr>
              <a:pPr eaLnBrk="1" hangingPunct="1"/>
              <a:t>23</a:t>
            </a:fld>
            <a:endParaRPr lang="en-US" sz="1400" smtClean="0">
              <a:latin typeface="Arial" charset="0"/>
            </a:endParaRPr>
          </a:p>
        </p:txBody>
      </p:sp>
    </p:spTree>
    <p:extLst>
      <p:ext uri="{BB962C8B-B14F-4D97-AF65-F5344CB8AC3E}">
        <p14:creationId xmlns:p14="http://schemas.microsoft.com/office/powerpoint/2010/main" xmlns="" val="22950522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C75C5E-1975-4FF9-AC57-437D835D8E31}" type="datetime1">
              <a:rPr lang="en-US" sz="1400" smtClean="0">
                <a:latin typeface="Arial" charset="0"/>
              </a:rPr>
              <a:pPr eaLnBrk="1" hangingPunct="1"/>
              <a:t>12/28/2012</a:t>
            </a:fld>
            <a:endParaRPr lang="en-US" sz="1400" smtClean="0">
              <a:latin typeface="Arial" charset="0"/>
            </a:endParaRPr>
          </a:p>
        </p:txBody>
      </p:sp>
      <p:sp>
        <p:nvSpPr>
          <p:cNvPr id="2560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2107CB-7DAE-450C-B2C8-3A5A24CAE11A}" type="slidenum">
              <a:rPr lang="en-US" sz="1400" smtClean="0">
                <a:latin typeface="Arial" charset="0"/>
              </a:rPr>
              <a:pPr eaLnBrk="1" hangingPunct="1"/>
              <a:t>24</a:t>
            </a:fld>
            <a:endParaRPr lang="en-US" sz="1400" smtClean="0">
              <a:latin typeface="Arial" charset="0"/>
            </a:endParaRPr>
          </a:p>
        </p:txBody>
      </p:sp>
      <p:sp>
        <p:nvSpPr>
          <p:cNvPr id="25604" name="Rectangle 2"/>
          <p:cNvSpPr>
            <a:spLocks noGrp="1" noChangeArrowheads="1"/>
          </p:cNvSpPr>
          <p:nvPr>
            <p:ph type="title"/>
          </p:nvPr>
        </p:nvSpPr>
        <p:spPr>
          <a:xfrm>
            <a:off x="1524000" y="609600"/>
            <a:ext cx="6477000" cy="762000"/>
          </a:xfrm>
        </p:spPr>
        <p:txBody>
          <a:bodyPr/>
          <a:lstStyle/>
          <a:p>
            <a:pPr eaLnBrk="1" hangingPunct="1"/>
            <a:r>
              <a:rPr lang="en-US" smtClean="0"/>
              <a:t>Reliability</a:t>
            </a:r>
          </a:p>
        </p:txBody>
      </p:sp>
      <p:sp>
        <p:nvSpPr>
          <p:cNvPr id="25605" name="Rectangle 3"/>
          <p:cNvSpPr>
            <a:spLocks noGrp="1" noChangeArrowheads="1"/>
          </p:cNvSpPr>
          <p:nvPr>
            <p:ph type="body" idx="1"/>
          </p:nvPr>
        </p:nvSpPr>
        <p:spPr>
          <a:xfrm>
            <a:off x="1600200" y="1524000"/>
            <a:ext cx="7315200" cy="1676400"/>
          </a:xfrm>
        </p:spPr>
        <p:txBody>
          <a:bodyPr>
            <a:normAutofit fontScale="77500" lnSpcReduction="20000"/>
          </a:bodyPr>
          <a:lstStyle/>
          <a:p>
            <a:pPr marL="0" indent="0" eaLnBrk="1" hangingPunct="1">
              <a:buFont typeface="Wingdings" pitchFamily="2" charset="2"/>
              <a:buNone/>
            </a:pPr>
            <a:r>
              <a:rPr lang="en-US" smtClean="0"/>
              <a:t>Key question for researchers to address is ‘Will this measurement instrument provide consistent results over time?’  For scales used in questionnaires that means will we get the same results using these scales over time?</a:t>
            </a:r>
          </a:p>
        </p:txBody>
      </p:sp>
      <p:sp>
        <p:nvSpPr>
          <p:cNvPr id="74756" name="Text Box 4"/>
          <p:cNvSpPr txBox="1">
            <a:spLocks noChangeArrowheads="1"/>
          </p:cNvSpPr>
          <p:nvPr/>
        </p:nvSpPr>
        <p:spPr bwMode="auto">
          <a:xfrm>
            <a:off x="1676400" y="3276600"/>
            <a:ext cx="7086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90513" indent="-290513"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buFontTx/>
              <a:buChar char="•"/>
            </a:pPr>
            <a:endParaRPr lang="en-US"/>
          </a:p>
        </p:txBody>
      </p:sp>
    </p:spTree>
    <p:extLst>
      <p:ext uri="{BB962C8B-B14F-4D97-AF65-F5344CB8AC3E}">
        <p14:creationId xmlns:p14="http://schemas.microsoft.com/office/powerpoint/2010/main" xmlns="" val="389868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nodePh="1">
                                  <p:stCondLst>
                                    <p:cond delay="0"/>
                                  </p:stCondLst>
                                  <p:endCondLst>
                                    <p:cond evt="begin" delay="0">
                                      <p:tn val="5"/>
                                    </p:cond>
                                  </p:endCondLst>
                                  <p:childTnLst>
                                    <p:set>
                                      <p:cBhvr>
                                        <p:cTn id="6" dur="1" fill="hold">
                                          <p:stCondLst>
                                            <p:cond delay="0"/>
                                          </p:stCondLst>
                                        </p:cTn>
                                        <p:tgtEl>
                                          <p:spTgt spid="74756"/>
                                        </p:tgtEl>
                                        <p:attrNameLst>
                                          <p:attrName>style.visibility</p:attrName>
                                        </p:attrNameLst>
                                      </p:cBhvr>
                                      <p:to>
                                        <p:strVal val="visible"/>
                                      </p:to>
                                    </p:set>
                                    <p:animEffect transition="in" filter="dissolve">
                                      <p:cBhvr>
                                        <p:cTn id="7" dur="500"/>
                                        <p:tgtEl>
                                          <p:spTgt spid="74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EBE40A-DE24-4092-920C-0D329E00529F}" type="datetime1">
              <a:rPr lang="en-US" sz="1400" smtClean="0">
                <a:latin typeface="Arial" charset="0"/>
              </a:rPr>
              <a:pPr eaLnBrk="1" hangingPunct="1"/>
              <a:t>12/28/2012</a:t>
            </a:fld>
            <a:endParaRPr lang="en-US" sz="1400" smtClean="0">
              <a:latin typeface="Arial" charset="0"/>
            </a:endParaRPr>
          </a:p>
        </p:txBody>
      </p:sp>
      <p:sp>
        <p:nvSpPr>
          <p:cNvPr id="2662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BC5AAF4-6032-418F-A017-5ED0C8B5592D}" type="slidenum">
              <a:rPr lang="en-US" sz="1400" smtClean="0">
                <a:latin typeface="Arial" charset="0"/>
              </a:rPr>
              <a:pPr eaLnBrk="1" hangingPunct="1"/>
              <a:t>25</a:t>
            </a:fld>
            <a:endParaRPr lang="en-US" sz="1400" smtClean="0">
              <a:latin typeface="Arial" charset="0"/>
            </a:endParaRPr>
          </a:p>
        </p:txBody>
      </p:sp>
      <p:sp>
        <p:nvSpPr>
          <p:cNvPr id="26628" name="Rectangle 2"/>
          <p:cNvSpPr>
            <a:spLocks noGrp="1" noChangeArrowheads="1"/>
          </p:cNvSpPr>
          <p:nvPr>
            <p:ph type="title"/>
          </p:nvPr>
        </p:nvSpPr>
        <p:spPr>
          <a:xfrm>
            <a:off x="1524000" y="457200"/>
            <a:ext cx="6477000" cy="1143000"/>
          </a:xfrm>
        </p:spPr>
        <p:txBody>
          <a:bodyPr>
            <a:normAutofit fontScale="90000"/>
          </a:bodyPr>
          <a:lstStyle/>
          <a:p>
            <a:pPr eaLnBrk="1" hangingPunct="1"/>
            <a:r>
              <a:rPr lang="en-US" smtClean="0"/>
              <a:t>Ways to Check for Reliability</a:t>
            </a:r>
          </a:p>
        </p:txBody>
      </p:sp>
      <p:sp>
        <p:nvSpPr>
          <p:cNvPr id="26629" name="Rectangle 3"/>
          <p:cNvSpPr>
            <a:spLocks noGrp="1" noChangeArrowheads="1"/>
          </p:cNvSpPr>
          <p:nvPr>
            <p:ph type="body" idx="1"/>
          </p:nvPr>
        </p:nvSpPr>
        <p:spPr>
          <a:xfrm>
            <a:off x="457200" y="1524000"/>
            <a:ext cx="8458200" cy="4572000"/>
          </a:xfrm>
        </p:spPr>
        <p:txBody>
          <a:bodyPr>
            <a:normAutofit fontScale="77500" lnSpcReduction="20000"/>
          </a:bodyPr>
          <a:lstStyle/>
          <a:p>
            <a:pPr marL="457200" indent="-457200" eaLnBrk="1" hangingPunct="1">
              <a:lnSpc>
                <a:spcPct val="90000"/>
              </a:lnSpc>
              <a:buFont typeface="Wingdings" pitchFamily="2" charset="2"/>
              <a:buNone/>
              <a:defRPr/>
            </a:pPr>
            <a:r>
              <a:rPr lang="en-US" dirty="0" smtClean="0"/>
              <a:t>How to check for reliability of measurement instruments or the stability of measures and internal consistency of measures?  Two methods are discussed to check the stability .</a:t>
            </a:r>
          </a:p>
          <a:p>
            <a:pPr marL="457200" indent="-457200" eaLnBrk="1" hangingPunct="1">
              <a:lnSpc>
                <a:spcPct val="90000"/>
              </a:lnSpc>
              <a:buClr>
                <a:schemeClr val="tx2"/>
              </a:buClr>
              <a:buFont typeface="Wingdings" pitchFamily="2" charset="2"/>
              <a:buAutoNum type="arabicPeriod"/>
              <a:defRPr/>
            </a:pPr>
            <a:r>
              <a:rPr lang="en-US" dirty="0" smtClean="0"/>
              <a:t>Stability </a:t>
            </a:r>
          </a:p>
          <a:p>
            <a:pPr marL="857250" lvl="1" indent="-457200" eaLnBrk="1" hangingPunct="1">
              <a:lnSpc>
                <a:spcPct val="90000"/>
              </a:lnSpc>
              <a:buFont typeface="Wingdings" pitchFamily="2" charset="2"/>
              <a:buAutoNum type="arabicPeriod"/>
              <a:defRPr/>
            </a:pPr>
            <a:r>
              <a:rPr lang="en-US" dirty="0" smtClean="0"/>
              <a:t>Test – Retest</a:t>
            </a:r>
          </a:p>
          <a:p>
            <a:pPr marL="838200" lvl="1" indent="-381000" eaLnBrk="1" hangingPunct="1">
              <a:lnSpc>
                <a:spcPct val="90000"/>
              </a:lnSpc>
              <a:buFont typeface="Wingdings" pitchFamily="2" charset="2"/>
              <a:buChar char="n"/>
              <a:defRPr/>
            </a:pPr>
            <a:r>
              <a:rPr lang="en-US" dirty="0" smtClean="0"/>
              <a:t>Use the same instrument, administer the test shortly after the first time, taking measurement in as  close to the original conditions as possible, to the same participants.  If there are few differences in scores between the two tests, then the instrument is </a:t>
            </a:r>
            <a:r>
              <a:rPr lang="en-US" i="1" dirty="0" smtClean="0"/>
              <a:t>stable.  </a:t>
            </a:r>
            <a:r>
              <a:rPr lang="en-US" dirty="0" smtClean="0"/>
              <a:t>The instrument has shown test-retest reliability.</a:t>
            </a:r>
          </a:p>
          <a:p>
            <a:pPr marL="838200" lvl="1" indent="-381000" eaLnBrk="1" hangingPunct="1">
              <a:lnSpc>
                <a:spcPct val="90000"/>
              </a:lnSpc>
              <a:buFont typeface="Wingdings" pitchFamily="2" charset="2"/>
              <a:buChar char="n"/>
              <a:defRPr/>
            </a:pPr>
            <a:r>
              <a:rPr lang="en-US" dirty="0" smtClean="0"/>
              <a:t>There are problems with this approach.</a:t>
            </a:r>
          </a:p>
          <a:p>
            <a:pPr marL="1257300" lvl="2" indent="-342900" eaLnBrk="1" hangingPunct="1">
              <a:lnSpc>
                <a:spcPct val="90000"/>
              </a:lnSpc>
              <a:buClr>
                <a:srgbClr val="FFFFCC"/>
              </a:buClr>
              <a:buFont typeface="Wingdings" pitchFamily="2" charset="2"/>
              <a:buChar char="n"/>
              <a:defRPr/>
            </a:pPr>
            <a:r>
              <a:rPr lang="en-US" sz="2000" dirty="0" smtClean="0"/>
              <a:t>Difficult to get cooperation a second time</a:t>
            </a:r>
          </a:p>
          <a:p>
            <a:pPr marL="1257300" lvl="2" indent="-342900" eaLnBrk="1" hangingPunct="1">
              <a:lnSpc>
                <a:spcPct val="90000"/>
              </a:lnSpc>
              <a:buClr>
                <a:srgbClr val="FFFFCC"/>
              </a:buClr>
              <a:buFont typeface="Wingdings" pitchFamily="2" charset="2"/>
              <a:buChar char="n"/>
              <a:defRPr/>
            </a:pPr>
            <a:r>
              <a:rPr lang="en-US" sz="2000" dirty="0" smtClean="0"/>
              <a:t>Respondents may have learned from the first test, and thus responses are altered</a:t>
            </a:r>
          </a:p>
          <a:p>
            <a:pPr marL="1257300" lvl="2" indent="-342900" eaLnBrk="1" hangingPunct="1">
              <a:lnSpc>
                <a:spcPct val="90000"/>
              </a:lnSpc>
              <a:buClr>
                <a:srgbClr val="FFFFCC"/>
              </a:buClr>
              <a:buFont typeface="Wingdings" pitchFamily="2" charset="2"/>
              <a:buChar char="n"/>
              <a:defRPr/>
            </a:pPr>
            <a:r>
              <a:rPr lang="en-US" sz="2000" dirty="0" smtClean="0"/>
              <a:t>Other factors may be present to alter results (environment, etc.)</a:t>
            </a:r>
          </a:p>
          <a:p>
            <a:pPr marL="838200" lvl="1" indent="-381000" eaLnBrk="1" hangingPunct="1">
              <a:lnSpc>
                <a:spcPct val="90000"/>
              </a:lnSpc>
              <a:buFont typeface="Wingdings" pitchFamily="2" charset="2"/>
              <a:buChar char="n"/>
              <a:defRPr/>
            </a:pPr>
            <a:endParaRPr lang="en-US" dirty="0" smtClean="0"/>
          </a:p>
          <a:p>
            <a:pPr marL="457200" indent="-457200" eaLnBrk="1" hangingPunct="1">
              <a:lnSpc>
                <a:spcPct val="90000"/>
              </a:lnSpc>
              <a:buFont typeface="Wingdings" pitchFamily="2" charset="2"/>
              <a:buNone/>
              <a:defRPr/>
            </a:pPr>
            <a:endParaRPr lang="en-US" sz="2000" dirty="0" smtClean="0"/>
          </a:p>
        </p:txBody>
      </p:sp>
    </p:spTree>
    <p:extLst>
      <p:ext uri="{BB962C8B-B14F-4D97-AF65-F5344CB8AC3E}">
        <p14:creationId xmlns:p14="http://schemas.microsoft.com/office/powerpoint/2010/main" xmlns="" val="16523638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302C258-7E30-4E86-A2DA-3653C8EB6C21}" type="datetime1">
              <a:rPr lang="en-US" sz="1400" smtClean="0">
                <a:latin typeface="Arial" charset="0"/>
              </a:rPr>
              <a:pPr eaLnBrk="1" hangingPunct="1"/>
              <a:t>12/28/2012</a:t>
            </a:fld>
            <a:endParaRPr lang="en-US" sz="1400" smtClean="0">
              <a:latin typeface="Arial" charset="0"/>
            </a:endParaRPr>
          </a:p>
        </p:txBody>
      </p:sp>
      <p:sp>
        <p:nvSpPr>
          <p:cNvPr id="2765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267DCDE-5B6E-44B7-AD1A-D7081CE98E32}" type="slidenum">
              <a:rPr lang="en-US" sz="1400" smtClean="0">
                <a:latin typeface="Arial" charset="0"/>
              </a:rPr>
              <a:pPr eaLnBrk="1" hangingPunct="1"/>
              <a:t>26</a:t>
            </a:fld>
            <a:endParaRPr lang="en-US" sz="1400" smtClean="0">
              <a:latin typeface="Arial" charset="0"/>
            </a:endParaRPr>
          </a:p>
        </p:txBody>
      </p:sp>
      <p:sp>
        <p:nvSpPr>
          <p:cNvPr id="27652" name="Rectangle 2"/>
          <p:cNvSpPr>
            <a:spLocks noGrp="1" noChangeArrowheads="1"/>
          </p:cNvSpPr>
          <p:nvPr>
            <p:ph type="title"/>
          </p:nvPr>
        </p:nvSpPr>
        <p:spPr/>
        <p:txBody>
          <a:bodyPr/>
          <a:lstStyle/>
          <a:p>
            <a:pPr eaLnBrk="1" hangingPunct="1"/>
            <a:r>
              <a:rPr lang="en-US" smtClean="0"/>
              <a:t>Ways to Check for Reliability</a:t>
            </a:r>
          </a:p>
        </p:txBody>
      </p:sp>
      <p:sp>
        <p:nvSpPr>
          <p:cNvPr id="27653" name="Rectangle 3"/>
          <p:cNvSpPr>
            <a:spLocks noGrp="1" noChangeArrowheads="1"/>
          </p:cNvSpPr>
          <p:nvPr>
            <p:ph type="body" idx="1"/>
          </p:nvPr>
        </p:nvSpPr>
        <p:spPr>
          <a:xfrm>
            <a:off x="1447800" y="1981200"/>
            <a:ext cx="7467600" cy="4114800"/>
          </a:xfrm>
        </p:spPr>
        <p:txBody>
          <a:bodyPr>
            <a:normAutofit fontScale="77500" lnSpcReduction="20000"/>
          </a:bodyPr>
          <a:lstStyle/>
          <a:p>
            <a:pPr marL="457200" indent="-457200" eaLnBrk="1" hangingPunct="1">
              <a:buFont typeface="Wingdings" pitchFamily="2" charset="2"/>
              <a:buNone/>
            </a:pPr>
            <a:r>
              <a:rPr lang="en-US" sz="2000" smtClean="0"/>
              <a:t>2	Equivalent Form Reliability</a:t>
            </a:r>
          </a:p>
          <a:p>
            <a:pPr marL="838200" lvl="1" indent="-381000" eaLnBrk="1" hangingPunct="1"/>
            <a:r>
              <a:rPr lang="en-US" smtClean="0"/>
              <a:t>This approach attempts to overcome some of the problems associated with the test-retest measurement of reliability.</a:t>
            </a:r>
          </a:p>
          <a:p>
            <a:pPr marL="838200" lvl="1" indent="-381000" eaLnBrk="1" hangingPunct="1"/>
            <a:r>
              <a:rPr lang="en-US" smtClean="0"/>
              <a:t>Two questionnaires, designed to measure the same thing, are administered to the same group on two separate occasions (recommended interval is two weeks).</a:t>
            </a:r>
          </a:p>
          <a:p>
            <a:pPr marL="838200" lvl="1" indent="-381000" eaLnBrk="1" hangingPunct="1"/>
            <a:r>
              <a:rPr lang="en-US" smtClean="0"/>
              <a:t>If the scores obtained from these tests are correlated, then the instruments have equivalent form reliability.</a:t>
            </a:r>
          </a:p>
          <a:p>
            <a:pPr marL="838200" lvl="1" indent="-381000" eaLnBrk="1" hangingPunct="1"/>
            <a:r>
              <a:rPr lang="en-US" smtClean="0"/>
              <a:t>Tough to create two distinct forms that are equivalent.</a:t>
            </a:r>
          </a:p>
          <a:p>
            <a:pPr marL="838200" lvl="1" indent="-381000" eaLnBrk="1" hangingPunct="1"/>
            <a:r>
              <a:rPr lang="en-US" smtClean="0"/>
              <a:t>An impractical method (as with test-retest) and not used often in applied research.</a:t>
            </a:r>
          </a:p>
          <a:p>
            <a:pPr marL="838200" lvl="1" indent="-381000" eaLnBrk="1" hangingPunct="1"/>
            <a:endParaRPr lang="en-US" smtClean="0"/>
          </a:p>
          <a:p>
            <a:pPr marL="838200" lvl="1" indent="-381000" eaLnBrk="1" hangingPunct="1"/>
            <a:endParaRPr lang="en-US" smtClean="0"/>
          </a:p>
        </p:txBody>
      </p:sp>
    </p:spTree>
    <p:extLst>
      <p:ext uri="{BB962C8B-B14F-4D97-AF65-F5344CB8AC3E}">
        <p14:creationId xmlns:p14="http://schemas.microsoft.com/office/powerpoint/2010/main" xmlns="" val="10689051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75A2D06-44A3-4111-A237-2FEFDC04B2B6}" type="datetime1">
              <a:rPr lang="en-US" sz="1400" smtClean="0">
                <a:latin typeface="Arial" charset="0"/>
              </a:rPr>
              <a:pPr eaLnBrk="1" hangingPunct="1"/>
              <a:t>12/28/2012</a:t>
            </a:fld>
            <a:endParaRPr lang="en-US" sz="1400" smtClean="0">
              <a:latin typeface="Arial" charset="0"/>
            </a:endParaRPr>
          </a:p>
        </p:txBody>
      </p:sp>
      <p:sp>
        <p:nvSpPr>
          <p:cNvPr id="2867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4C75014-DDB6-47D9-8FB0-160964D41DC2}" type="slidenum">
              <a:rPr lang="en-US" sz="1400" smtClean="0">
                <a:latin typeface="Arial" charset="0"/>
              </a:rPr>
              <a:pPr eaLnBrk="1" hangingPunct="1"/>
              <a:t>27</a:t>
            </a:fld>
            <a:endParaRPr lang="en-US" sz="1400" smtClean="0">
              <a:latin typeface="Arial" charset="0"/>
            </a:endParaRPr>
          </a:p>
        </p:txBody>
      </p:sp>
      <p:sp>
        <p:nvSpPr>
          <p:cNvPr id="28676" name="Rectangle 2"/>
          <p:cNvSpPr>
            <a:spLocks noGrp="1" noChangeArrowheads="1"/>
          </p:cNvSpPr>
          <p:nvPr>
            <p:ph type="title"/>
          </p:nvPr>
        </p:nvSpPr>
        <p:spPr/>
        <p:txBody>
          <a:bodyPr/>
          <a:lstStyle/>
          <a:p>
            <a:pPr eaLnBrk="1" hangingPunct="1"/>
            <a:r>
              <a:rPr lang="en-US" smtClean="0"/>
              <a:t>Ways to Check for Reliability</a:t>
            </a:r>
          </a:p>
        </p:txBody>
      </p:sp>
      <p:sp>
        <p:nvSpPr>
          <p:cNvPr id="28677" name="Rectangle 3"/>
          <p:cNvSpPr>
            <a:spLocks noGrp="1" noChangeArrowheads="1"/>
          </p:cNvSpPr>
          <p:nvPr>
            <p:ph type="body" idx="1"/>
          </p:nvPr>
        </p:nvSpPr>
        <p:spPr/>
        <p:txBody>
          <a:bodyPr/>
          <a:lstStyle/>
          <a:p>
            <a:pPr marL="457200" indent="-457200" eaLnBrk="1" hangingPunct="1">
              <a:buFont typeface="Wingdings" pitchFamily="2" charset="2"/>
              <a:buNone/>
            </a:pPr>
            <a:r>
              <a:rPr lang="en-US" smtClean="0"/>
              <a:t>Internal Consistency Reliability</a:t>
            </a:r>
          </a:p>
          <a:p>
            <a:pPr marL="457200" indent="-457200" eaLnBrk="1" hangingPunct="1">
              <a:buFont typeface="Wingdings" pitchFamily="2" charset="2"/>
              <a:buNone/>
            </a:pPr>
            <a:r>
              <a:rPr lang="en-US" smtClean="0"/>
              <a:t>	This is a test of the consistency of respondents response to all the items in a measure i.e. the items are independent measures of the same concept, they will correlated with one another </a:t>
            </a:r>
          </a:p>
        </p:txBody>
      </p:sp>
    </p:spTree>
    <p:extLst>
      <p:ext uri="{BB962C8B-B14F-4D97-AF65-F5344CB8AC3E}">
        <p14:creationId xmlns:p14="http://schemas.microsoft.com/office/powerpoint/2010/main" xmlns="" val="10017889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12F6D30-3D4B-4B5A-8178-E3347FCE50F5}" type="datetime1">
              <a:rPr lang="en-US" sz="1400" smtClean="0">
                <a:latin typeface="Arial" charset="0"/>
              </a:rPr>
              <a:pPr eaLnBrk="1" hangingPunct="1"/>
              <a:t>12/28/2012</a:t>
            </a:fld>
            <a:endParaRPr lang="en-US" sz="1400" smtClean="0">
              <a:latin typeface="Arial" charset="0"/>
            </a:endParaRPr>
          </a:p>
        </p:txBody>
      </p:sp>
      <p:sp>
        <p:nvSpPr>
          <p:cNvPr id="29699"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54356AC-DC23-413D-8D5F-36740C9E90B4}" type="slidenum">
              <a:rPr lang="en-US" sz="1400" smtClean="0">
                <a:latin typeface="Arial" charset="0"/>
              </a:rPr>
              <a:pPr eaLnBrk="1" hangingPunct="1"/>
              <a:t>28</a:t>
            </a:fld>
            <a:endParaRPr lang="en-US" sz="1400" smtClean="0">
              <a:latin typeface="Arial" charset="0"/>
            </a:endParaRPr>
          </a:p>
        </p:txBody>
      </p:sp>
      <p:sp>
        <p:nvSpPr>
          <p:cNvPr id="29700" name="Rectangle 2"/>
          <p:cNvSpPr>
            <a:spLocks noGrp="1" noChangeArrowheads="1"/>
          </p:cNvSpPr>
          <p:nvPr>
            <p:ph type="title"/>
          </p:nvPr>
        </p:nvSpPr>
        <p:spPr/>
        <p:txBody>
          <a:bodyPr/>
          <a:lstStyle/>
          <a:p>
            <a:pPr eaLnBrk="1" hangingPunct="1"/>
            <a:r>
              <a:rPr lang="en-US" smtClean="0"/>
              <a:t>Validity</a:t>
            </a:r>
          </a:p>
        </p:txBody>
      </p:sp>
      <p:sp>
        <p:nvSpPr>
          <p:cNvPr id="29701" name="Rectangle 3"/>
          <p:cNvSpPr>
            <a:spLocks noGrp="1" noChangeArrowheads="1"/>
          </p:cNvSpPr>
          <p:nvPr>
            <p:ph type="body" idx="1"/>
          </p:nvPr>
        </p:nvSpPr>
        <p:spPr/>
        <p:txBody>
          <a:bodyPr/>
          <a:lstStyle/>
          <a:p>
            <a:pPr eaLnBrk="1" hangingPunct="1"/>
            <a:r>
              <a:rPr lang="en-US" smtClean="0"/>
              <a:t>Definition: Whether what was intended to be measured was actually measured?</a:t>
            </a:r>
          </a:p>
          <a:p>
            <a:pPr lvl="1" eaLnBrk="1" hangingPunct="1"/>
            <a:endParaRPr lang="en-US" smtClean="0"/>
          </a:p>
        </p:txBody>
      </p:sp>
      <p:pic>
        <p:nvPicPr>
          <p:cNvPr id="29702" name="Picture 4" descr="&#10;80-001.tif                                                     00004370&#10;CS1-Vol.04                     B95464D4:"/>
          <p:cNvPicPr preferRelativeResize="0">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0400" y="2743200"/>
            <a:ext cx="4835525"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960884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48CCD44-14D9-4A07-94EA-863E90E6675A}" type="datetime1">
              <a:rPr lang="en-US" sz="1400" smtClean="0">
                <a:latin typeface="Arial" charset="0"/>
              </a:rPr>
              <a:pPr eaLnBrk="1" hangingPunct="1"/>
              <a:t>12/28/2012</a:t>
            </a:fld>
            <a:endParaRPr lang="en-US" sz="1400" smtClean="0">
              <a:latin typeface="Arial" charset="0"/>
            </a:endParaRPr>
          </a:p>
        </p:txBody>
      </p:sp>
      <p:sp>
        <p:nvSpPr>
          <p:cNvPr id="3072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20E9ECC-F2E9-443A-ACCE-99BA84EF11ED}" type="slidenum">
              <a:rPr lang="en-US" sz="1400" smtClean="0">
                <a:latin typeface="Arial" charset="0"/>
              </a:rPr>
              <a:pPr eaLnBrk="1" hangingPunct="1"/>
              <a:t>29</a:t>
            </a:fld>
            <a:endParaRPr lang="en-US" sz="1400" smtClean="0">
              <a:latin typeface="Arial" charset="0"/>
            </a:endParaRPr>
          </a:p>
        </p:txBody>
      </p:sp>
      <p:sp>
        <p:nvSpPr>
          <p:cNvPr id="30724" name="Rectangle 2"/>
          <p:cNvSpPr>
            <a:spLocks noGrp="1" noChangeArrowheads="1"/>
          </p:cNvSpPr>
          <p:nvPr>
            <p:ph type="title"/>
          </p:nvPr>
        </p:nvSpPr>
        <p:spPr>
          <a:xfrm>
            <a:off x="2438400" y="609600"/>
            <a:ext cx="6477000" cy="838200"/>
          </a:xfrm>
        </p:spPr>
        <p:txBody>
          <a:bodyPr>
            <a:normAutofit fontScale="90000"/>
          </a:bodyPr>
          <a:lstStyle/>
          <a:p>
            <a:pPr eaLnBrk="1" hangingPunct="1"/>
            <a:r>
              <a:rPr lang="en-US" smtClean="0"/>
              <a:t>Forms of Validity</a:t>
            </a:r>
            <a:br>
              <a:rPr lang="en-US" smtClean="0"/>
            </a:br>
            <a:endParaRPr lang="en-US" smtClean="0"/>
          </a:p>
        </p:txBody>
      </p:sp>
      <p:sp>
        <p:nvSpPr>
          <p:cNvPr id="30725" name="Rectangle 3"/>
          <p:cNvSpPr>
            <a:spLocks noGrp="1" noChangeArrowheads="1"/>
          </p:cNvSpPr>
          <p:nvPr>
            <p:ph type="body" idx="1"/>
          </p:nvPr>
        </p:nvSpPr>
        <p:spPr/>
        <p:txBody>
          <a:bodyPr/>
          <a:lstStyle/>
          <a:p>
            <a:pPr eaLnBrk="1" hangingPunct="1">
              <a:buFont typeface="Wingdings" pitchFamily="2" charset="2"/>
              <a:buNone/>
            </a:pPr>
            <a:r>
              <a:rPr lang="en-US" smtClean="0"/>
              <a:t>Face Validity</a:t>
            </a:r>
          </a:p>
          <a:p>
            <a:pPr eaLnBrk="1" hangingPunct="1">
              <a:buClr>
                <a:schemeClr val="tx2"/>
              </a:buClr>
            </a:pPr>
            <a:r>
              <a:rPr lang="en-US" smtClean="0"/>
              <a:t>The weakest form of validity</a:t>
            </a:r>
          </a:p>
          <a:p>
            <a:pPr eaLnBrk="1" hangingPunct="1">
              <a:buClr>
                <a:schemeClr val="tx2"/>
              </a:buClr>
            </a:pPr>
            <a:r>
              <a:rPr lang="en-US" smtClean="0"/>
              <a:t>Researcher simply looks at the measurement instrument and concludes that it will measure what is intended.</a:t>
            </a:r>
          </a:p>
          <a:p>
            <a:pPr eaLnBrk="1" hangingPunct="1">
              <a:buClr>
                <a:schemeClr val="tx2"/>
              </a:buClr>
            </a:pPr>
            <a:r>
              <a:rPr lang="en-US" smtClean="0"/>
              <a:t>Thus it is by definition subjective.</a:t>
            </a:r>
          </a:p>
        </p:txBody>
      </p:sp>
    </p:spTree>
    <p:extLst>
      <p:ext uri="{BB962C8B-B14F-4D97-AF65-F5344CB8AC3E}">
        <p14:creationId xmlns:p14="http://schemas.microsoft.com/office/powerpoint/2010/main" xmlns="" val="229741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EE8416A-4159-460F-8CDE-91CE0C57B63A}" type="datetime1">
              <a:rPr lang="en-US" sz="1400" smtClean="0">
                <a:latin typeface="Arial" charset="0"/>
              </a:rPr>
              <a:pPr eaLnBrk="1" hangingPunct="1"/>
              <a:t>12/28/2012</a:t>
            </a:fld>
            <a:endParaRPr lang="en-US" sz="1400" smtClean="0">
              <a:latin typeface="Arial" charset="0"/>
            </a:endParaRPr>
          </a:p>
        </p:txBody>
      </p:sp>
      <p:sp>
        <p:nvSpPr>
          <p:cNvPr id="3174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9629FA6-B67F-4D81-BDF6-316F1D9B4B86}" type="slidenum">
              <a:rPr lang="en-US" sz="1400" smtClean="0">
                <a:latin typeface="Arial" charset="0"/>
              </a:rPr>
              <a:pPr eaLnBrk="1" hangingPunct="1"/>
              <a:t>30</a:t>
            </a:fld>
            <a:endParaRPr lang="en-US" sz="1400" smtClean="0">
              <a:latin typeface="Arial" charset="0"/>
            </a:endParaRPr>
          </a:p>
        </p:txBody>
      </p:sp>
      <p:sp>
        <p:nvSpPr>
          <p:cNvPr id="31748" name="Rectangle 2"/>
          <p:cNvSpPr>
            <a:spLocks noGrp="1" noChangeArrowheads="1"/>
          </p:cNvSpPr>
          <p:nvPr>
            <p:ph type="title"/>
          </p:nvPr>
        </p:nvSpPr>
        <p:spPr>
          <a:xfrm>
            <a:off x="1447800" y="228600"/>
            <a:ext cx="6477000" cy="1143000"/>
          </a:xfrm>
        </p:spPr>
        <p:txBody>
          <a:bodyPr/>
          <a:lstStyle/>
          <a:p>
            <a:pPr eaLnBrk="1" hangingPunct="1"/>
            <a:r>
              <a:rPr lang="en-US" smtClean="0"/>
              <a:t>Forms of Validity</a:t>
            </a:r>
          </a:p>
        </p:txBody>
      </p:sp>
      <p:sp>
        <p:nvSpPr>
          <p:cNvPr id="31749" name="Rectangle 3"/>
          <p:cNvSpPr>
            <a:spLocks noGrp="1" noChangeArrowheads="1"/>
          </p:cNvSpPr>
          <p:nvPr>
            <p:ph type="body" idx="1"/>
          </p:nvPr>
        </p:nvSpPr>
        <p:spPr>
          <a:xfrm>
            <a:off x="533400" y="1600200"/>
            <a:ext cx="8382000" cy="4724400"/>
          </a:xfrm>
        </p:spPr>
        <p:txBody>
          <a:bodyPr>
            <a:normAutofit fontScale="85000" lnSpcReduction="20000"/>
          </a:bodyPr>
          <a:lstStyle/>
          <a:p>
            <a:pPr eaLnBrk="1" hangingPunct="1">
              <a:lnSpc>
                <a:spcPct val="90000"/>
              </a:lnSpc>
              <a:buFont typeface="Wingdings" pitchFamily="2" charset="2"/>
              <a:buNone/>
            </a:pPr>
            <a:r>
              <a:rPr lang="en-US" smtClean="0"/>
              <a:t>Content Validity</a:t>
            </a:r>
          </a:p>
          <a:p>
            <a:pPr eaLnBrk="1" hangingPunct="1">
              <a:lnSpc>
                <a:spcPct val="90000"/>
              </a:lnSpc>
              <a:buClr>
                <a:schemeClr val="tx2"/>
              </a:buClr>
            </a:pPr>
            <a:r>
              <a:rPr lang="en-US" smtClean="0"/>
              <a:t>The degree to which the instrument items represent the universe of the concepts under study.</a:t>
            </a:r>
          </a:p>
          <a:p>
            <a:pPr eaLnBrk="1" hangingPunct="1">
              <a:lnSpc>
                <a:spcPct val="90000"/>
              </a:lnSpc>
              <a:buClr>
                <a:schemeClr val="tx2"/>
              </a:buClr>
            </a:pPr>
            <a:r>
              <a:rPr lang="en-US" smtClean="0"/>
              <a:t>In English: did the measurement instrument cover all aspects of the topic at hand?</a:t>
            </a:r>
          </a:p>
          <a:p>
            <a:pPr eaLnBrk="1" hangingPunct="1">
              <a:lnSpc>
                <a:spcPct val="90000"/>
              </a:lnSpc>
              <a:buClr>
                <a:schemeClr val="tx2"/>
              </a:buClr>
            </a:pPr>
            <a:r>
              <a:rPr lang="en-US" smtClean="0"/>
              <a:t>Example: Let’s say that Amazon wanted to measure customer satisfaction and they asked questions about the following:</a:t>
            </a:r>
          </a:p>
          <a:p>
            <a:pPr lvl="1" eaLnBrk="1" hangingPunct="1">
              <a:lnSpc>
                <a:spcPct val="90000"/>
              </a:lnSpc>
              <a:buSzPct val="60000"/>
            </a:pPr>
            <a:r>
              <a:rPr lang="en-US" smtClean="0"/>
              <a:t>Did the merchandise arrive on time?</a:t>
            </a:r>
          </a:p>
          <a:p>
            <a:pPr lvl="1" eaLnBrk="1" hangingPunct="1">
              <a:lnSpc>
                <a:spcPct val="90000"/>
              </a:lnSpc>
              <a:buSzPct val="60000"/>
            </a:pPr>
            <a:r>
              <a:rPr lang="en-US" smtClean="0"/>
              <a:t>Was it in good condition?</a:t>
            </a:r>
          </a:p>
          <a:p>
            <a:pPr eaLnBrk="1" hangingPunct="1">
              <a:lnSpc>
                <a:spcPct val="90000"/>
              </a:lnSpc>
              <a:buClr>
                <a:schemeClr val="tx2"/>
              </a:buClr>
            </a:pPr>
            <a:r>
              <a:rPr lang="en-US" smtClean="0"/>
              <a:t>This measure may lack content validity because it assumes that satisfaction is a function of product delivery rather than incorporating questions about the shopping experience.</a:t>
            </a:r>
          </a:p>
        </p:txBody>
      </p:sp>
    </p:spTree>
    <p:extLst>
      <p:ext uri="{BB962C8B-B14F-4D97-AF65-F5344CB8AC3E}">
        <p14:creationId xmlns:p14="http://schemas.microsoft.com/office/powerpoint/2010/main" xmlns="" val="18848932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EA95710-01A8-4AEC-8F05-81195BE656D4}" type="datetime1">
              <a:rPr lang="en-US" sz="1400" smtClean="0">
                <a:latin typeface="Arial" charset="0"/>
              </a:rPr>
              <a:pPr eaLnBrk="1" hangingPunct="1"/>
              <a:t>12/28/2012</a:t>
            </a:fld>
            <a:endParaRPr lang="en-US" sz="1400" smtClean="0">
              <a:latin typeface="Arial" charset="0"/>
            </a:endParaRPr>
          </a:p>
        </p:txBody>
      </p:sp>
      <p:sp>
        <p:nvSpPr>
          <p:cNvPr id="32771"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3D32B8C-4E73-4062-AA44-75457C0B257E}" type="slidenum">
              <a:rPr lang="en-US" sz="1400" smtClean="0">
                <a:latin typeface="Arial" charset="0"/>
              </a:rPr>
              <a:pPr eaLnBrk="1" hangingPunct="1"/>
              <a:t>31</a:t>
            </a:fld>
            <a:endParaRPr lang="en-US" sz="1400" smtClean="0">
              <a:latin typeface="Arial" charset="0"/>
            </a:endParaRPr>
          </a:p>
        </p:txBody>
      </p:sp>
      <p:sp>
        <p:nvSpPr>
          <p:cNvPr id="32772" name="Rectangle 2"/>
          <p:cNvSpPr>
            <a:spLocks noGrp="1" noChangeArrowheads="1"/>
          </p:cNvSpPr>
          <p:nvPr>
            <p:ph type="title"/>
          </p:nvPr>
        </p:nvSpPr>
        <p:spPr>
          <a:xfrm>
            <a:off x="1219200" y="381000"/>
            <a:ext cx="6477000" cy="1143000"/>
          </a:xfrm>
        </p:spPr>
        <p:txBody>
          <a:bodyPr/>
          <a:lstStyle/>
          <a:p>
            <a:pPr eaLnBrk="1" hangingPunct="1"/>
            <a:r>
              <a:rPr lang="en-US" smtClean="0"/>
              <a:t>Forms of Validity</a:t>
            </a:r>
          </a:p>
        </p:txBody>
      </p:sp>
      <p:sp>
        <p:nvSpPr>
          <p:cNvPr id="32773" name="Rectangle 3"/>
          <p:cNvSpPr>
            <a:spLocks noGrp="1" noChangeArrowheads="1"/>
          </p:cNvSpPr>
          <p:nvPr>
            <p:ph type="body" idx="1"/>
          </p:nvPr>
        </p:nvSpPr>
        <p:spPr>
          <a:xfrm>
            <a:off x="762000" y="1219200"/>
            <a:ext cx="8153400" cy="4876800"/>
          </a:xfrm>
        </p:spPr>
        <p:txBody>
          <a:bodyPr>
            <a:normAutofit fontScale="92500" lnSpcReduction="20000"/>
          </a:bodyPr>
          <a:lstStyle/>
          <a:p>
            <a:pPr eaLnBrk="1" hangingPunct="1">
              <a:buFont typeface="Wingdings" pitchFamily="2" charset="2"/>
              <a:buNone/>
            </a:pPr>
            <a:r>
              <a:rPr lang="en-US" smtClean="0"/>
              <a:t>Criterion Related Validity</a:t>
            </a:r>
          </a:p>
          <a:p>
            <a:pPr eaLnBrk="1" hangingPunct="1">
              <a:buClr>
                <a:schemeClr val="tx2"/>
              </a:buClr>
            </a:pPr>
            <a:r>
              <a:rPr lang="en-US" smtClean="0"/>
              <a:t>The degree to which the measurement instrument can predict a variable known as the criterion variable.</a:t>
            </a:r>
          </a:p>
          <a:p>
            <a:pPr eaLnBrk="1" hangingPunct="1">
              <a:buClr>
                <a:schemeClr val="tx2"/>
              </a:buClr>
            </a:pPr>
            <a:r>
              <a:rPr lang="en-US" smtClean="0"/>
              <a:t>Two subcategories of criterion related validity</a:t>
            </a:r>
          </a:p>
          <a:p>
            <a:pPr eaLnBrk="1" hangingPunct="1">
              <a:buClr>
                <a:schemeClr val="tx2"/>
              </a:buClr>
            </a:pPr>
            <a:r>
              <a:rPr lang="en-US" smtClean="0"/>
              <a:t>Predictive Validity</a:t>
            </a:r>
          </a:p>
          <a:p>
            <a:pPr lvl="1" eaLnBrk="1" hangingPunct="1"/>
            <a:r>
              <a:rPr lang="en-US" smtClean="0"/>
              <a:t>Is the ability of the test or measure to differentiate among individuals as to a suture criterion</a:t>
            </a:r>
          </a:p>
          <a:p>
            <a:pPr eaLnBrk="1" hangingPunct="1">
              <a:buClr>
                <a:schemeClr val="tx2"/>
              </a:buClr>
            </a:pPr>
            <a:r>
              <a:rPr lang="en-US" smtClean="0"/>
              <a:t>Concurrent Validity</a:t>
            </a:r>
          </a:p>
          <a:p>
            <a:pPr lvl="1" eaLnBrk="1" hangingPunct="1"/>
            <a:r>
              <a:rPr lang="en-US" smtClean="0"/>
              <a:t>Is established when the scale discriminates individuals who are known to be different that is they should score differently on the test.</a:t>
            </a:r>
          </a:p>
        </p:txBody>
      </p:sp>
    </p:spTree>
    <p:extLst>
      <p:ext uri="{BB962C8B-B14F-4D97-AF65-F5344CB8AC3E}">
        <p14:creationId xmlns:p14="http://schemas.microsoft.com/office/powerpoint/2010/main" xmlns="" val="41840563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446166A-297D-44FA-9599-5EB3BF594574}" type="datetime1">
              <a:rPr lang="en-US" sz="1400" smtClean="0">
                <a:latin typeface="Arial" charset="0"/>
              </a:rPr>
              <a:pPr eaLnBrk="1" hangingPunct="1"/>
              <a:t>12/28/2012</a:t>
            </a:fld>
            <a:endParaRPr lang="en-US" sz="1400" smtClean="0">
              <a:latin typeface="Arial" charset="0"/>
            </a:endParaRPr>
          </a:p>
        </p:txBody>
      </p:sp>
      <p:sp>
        <p:nvSpPr>
          <p:cNvPr id="3379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7621E56-9518-4522-8474-E8DA0F10A248}" type="slidenum">
              <a:rPr lang="en-US" sz="1400" smtClean="0">
                <a:latin typeface="Arial" charset="0"/>
              </a:rPr>
              <a:pPr eaLnBrk="1" hangingPunct="1"/>
              <a:t>32</a:t>
            </a:fld>
            <a:endParaRPr lang="en-US" sz="1400" smtClean="0">
              <a:latin typeface="Arial" charset="0"/>
            </a:endParaRPr>
          </a:p>
        </p:txBody>
      </p:sp>
      <p:sp>
        <p:nvSpPr>
          <p:cNvPr id="33796" name="Rectangle 2"/>
          <p:cNvSpPr>
            <a:spLocks noGrp="1" noChangeArrowheads="1"/>
          </p:cNvSpPr>
          <p:nvPr>
            <p:ph type="title"/>
          </p:nvPr>
        </p:nvSpPr>
        <p:spPr/>
        <p:txBody>
          <a:bodyPr/>
          <a:lstStyle/>
          <a:p>
            <a:pPr eaLnBrk="1" hangingPunct="1"/>
            <a:r>
              <a:rPr lang="en-US" smtClean="0"/>
              <a:t>Forms of Validity</a:t>
            </a:r>
          </a:p>
        </p:txBody>
      </p:sp>
      <p:sp>
        <p:nvSpPr>
          <p:cNvPr id="33797" name="Rectangle 3"/>
          <p:cNvSpPr>
            <a:spLocks noGrp="1" noChangeArrowheads="1"/>
          </p:cNvSpPr>
          <p:nvPr>
            <p:ph type="body" idx="1"/>
          </p:nvPr>
        </p:nvSpPr>
        <p:spPr/>
        <p:txBody>
          <a:bodyPr/>
          <a:lstStyle/>
          <a:p>
            <a:pPr eaLnBrk="1" hangingPunct="1">
              <a:buClr>
                <a:schemeClr val="tx2"/>
              </a:buClr>
              <a:buFont typeface="Wingdings" pitchFamily="2" charset="2"/>
              <a:buNone/>
            </a:pPr>
            <a:r>
              <a:rPr lang="en-US" smtClean="0"/>
              <a:t>Construct Validity</a:t>
            </a:r>
          </a:p>
          <a:p>
            <a:pPr eaLnBrk="1" hangingPunct="1">
              <a:buClr>
                <a:schemeClr val="tx2"/>
              </a:buClr>
            </a:pPr>
            <a:r>
              <a:rPr lang="en-US" smtClean="0"/>
              <a:t>Does the measurement conform to some underlying theoretical expectations.  If so then the measure has construct validity.  If we are measuring consumer attitudes about product purchases then do the measure adhere to the constructs of consumer behavior theory.</a:t>
            </a:r>
          </a:p>
          <a:p>
            <a:pPr eaLnBrk="1" hangingPunct="1">
              <a:buClr>
                <a:schemeClr val="tx2"/>
              </a:buClr>
            </a:pPr>
            <a:r>
              <a:rPr lang="en-US" smtClean="0"/>
              <a:t>This is the territory of academic researchers</a:t>
            </a:r>
          </a:p>
        </p:txBody>
      </p:sp>
    </p:spTree>
    <p:extLst>
      <p:ext uri="{BB962C8B-B14F-4D97-AF65-F5344CB8AC3E}">
        <p14:creationId xmlns:p14="http://schemas.microsoft.com/office/powerpoint/2010/main" xmlns="" val="41003382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411E45E-671F-4E07-999C-CED3DEC6B9A6}" type="datetime1">
              <a:rPr lang="en-US" sz="1400" smtClean="0">
                <a:latin typeface="Arial" charset="0"/>
              </a:rPr>
              <a:pPr eaLnBrk="1" hangingPunct="1"/>
              <a:t>12/28/2012</a:t>
            </a:fld>
            <a:endParaRPr lang="en-US" sz="1400" smtClean="0">
              <a:latin typeface="Arial" charset="0"/>
            </a:endParaRPr>
          </a:p>
        </p:txBody>
      </p:sp>
      <p:sp>
        <p:nvSpPr>
          <p:cNvPr id="34819"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377DFDD-1191-413E-926D-8AC3EA587FC2}" type="slidenum">
              <a:rPr lang="en-US" sz="1400" smtClean="0">
                <a:latin typeface="Arial" charset="0"/>
              </a:rPr>
              <a:pPr eaLnBrk="1" hangingPunct="1"/>
              <a:t>33</a:t>
            </a:fld>
            <a:endParaRPr lang="en-US" sz="1400" smtClean="0">
              <a:latin typeface="Arial" charset="0"/>
            </a:endParaRPr>
          </a:p>
        </p:txBody>
      </p:sp>
      <p:sp>
        <p:nvSpPr>
          <p:cNvPr id="34820" name="Rectangle 2"/>
          <p:cNvSpPr>
            <a:spLocks noGrp="1" noChangeArrowheads="1"/>
          </p:cNvSpPr>
          <p:nvPr>
            <p:ph type="title"/>
          </p:nvPr>
        </p:nvSpPr>
        <p:spPr/>
        <p:txBody>
          <a:bodyPr/>
          <a:lstStyle/>
          <a:p>
            <a:pPr eaLnBrk="1" hangingPunct="1"/>
            <a:r>
              <a:rPr lang="en-US" smtClean="0"/>
              <a:t>Construct Validity Continued</a:t>
            </a:r>
          </a:p>
        </p:txBody>
      </p:sp>
      <p:sp>
        <p:nvSpPr>
          <p:cNvPr id="34821" name="Rectangle 3"/>
          <p:cNvSpPr>
            <a:spLocks noGrp="1" noChangeArrowheads="1"/>
          </p:cNvSpPr>
          <p:nvPr>
            <p:ph type="body" idx="1"/>
          </p:nvPr>
        </p:nvSpPr>
        <p:spPr/>
        <p:txBody>
          <a:bodyPr>
            <a:normAutofit fontScale="92500" lnSpcReduction="10000"/>
          </a:bodyPr>
          <a:lstStyle/>
          <a:p>
            <a:pPr eaLnBrk="1" hangingPunct="1">
              <a:buClr>
                <a:schemeClr val="tx2"/>
              </a:buClr>
            </a:pPr>
            <a:r>
              <a:rPr lang="en-US" smtClean="0"/>
              <a:t>Two approaches are used to measure construct validity</a:t>
            </a:r>
          </a:p>
          <a:p>
            <a:pPr eaLnBrk="1" hangingPunct="1">
              <a:buClr>
                <a:schemeClr val="tx2"/>
              </a:buClr>
            </a:pPr>
            <a:r>
              <a:rPr lang="en-US" smtClean="0"/>
              <a:t>Convergent Validity</a:t>
            </a:r>
          </a:p>
          <a:p>
            <a:pPr lvl="1" eaLnBrk="1" hangingPunct="1">
              <a:buSzPct val="60000"/>
            </a:pPr>
            <a:r>
              <a:rPr lang="en-US" smtClean="0"/>
              <a:t>A high degree of correlation among different measures intended to measure same construct</a:t>
            </a:r>
          </a:p>
          <a:p>
            <a:pPr lvl="1" eaLnBrk="1" hangingPunct="1">
              <a:buSzPct val="60000"/>
            </a:pPr>
            <a:r>
              <a:rPr lang="en-US" smtClean="0"/>
              <a:t>Example: Voter behavior the construct, all of the polls surrounding Presidential elections.</a:t>
            </a:r>
          </a:p>
          <a:p>
            <a:pPr eaLnBrk="1" hangingPunct="1">
              <a:buClr>
                <a:schemeClr val="tx2"/>
              </a:buClr>
            </a:pPr>
            <a:r>
              <a:rPr lang="en-US" smtClean="0"/>
              <a:t>Discriminant Validity</a:t>
            </a:r>
          </a:p>
          <a:p>
            <a:pPr lvl="1" eaLnBrk="1" hangingPunct="1">
              <a:buSzPct val="60000"/>
            </a:pPr>
            <a:r>
              <a:rPr lang="en-US" smtClean="0"/>
              <a:t>The degree of correlation among constructs that are assumed to be different.</a:t>
            </a:r>
          </a:p>
          <a:p>
            <a:pPr lvl="1" eaLnBrk="1" hangingPunct="1">
              <a:buSzPct val="60000"/>
            </a:pPr>
            <a:endParaRPr lang="en-US" smtClean="0"/>
          </a:p>
        </p:txBody>
      </p:sp>
    </p:spTree>
    <p:extLst>
      <p:ext uri="{BB962C8B-B14F-4D97-AF65-F5344CB8AC3E}">
        <p14:creationId xmlns:p14="http://schemas.microsoft.com/office/powerpoint/2010/main" xmlns="" val="30662859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Date Placeholder 3"/>
          <p:cNvSpPr>
            <a:spLocks noGrp="1"/>
          </p:cNvSpPr>
          <p:nvPr>
            <p:ph type="dt"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EC2908F-572F-45F7-A557-52FF9B7E2381}" type="datetime1">
              <a:rPr lang="en-US" sz="1400" smtClean="0">
                <a:latin typeface="Arial" charset="0"/>
              </a:rPr>
              <a:pPr eaLnBrk="1" hangingPunct="1"/>
              <a:t>12/28/2012</a:t>
            </a:fld>
            <a:endParaRPr lang="en-US" sz="1400" smtClean="0">
              <a:latin typeface="Arial" charset="0"/>
            </a:endParaRPr>
          </a:p>
        </p:txBody>
      </p:sp>
      <p:sp>
        <p:nvSpPr>
          <p:cNvPr id="3584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DE00D14-9E6F-4D9C-8EE1-B97C92222A33}" type="slidenum">
              <a:rPr lang="en-US" sz="1400" smtClean="0">
                <a:latin typeface="Arial" charset="0"/>
              </a:rPr>
              <a:pPr eaLnBrk="1" hangingPunct="1"/>
              <a:t>34</a:t>
            </a:fld>
            <a:endParaRPr lang="en-US" sz="1400" smtClean="0">
              <a:latin typeface="Arial" charset="0"/>
            </a:endParaRPr>
          </a:p>
        </p:txBody>
      </p:sp>
      <p:sp>
        <p:nvSpPr>
          <p:cNvPr id="35844" name="Rectangle 2"/>
          <p:cNvSpPr>
            <a:spLocks noGrp="1" noChangeArrowheads="1"/>
          </p:cNvSpPr>
          <p:nvPr>
            <p:ph type="title"/>
          </p:nvPr>
        </p:nvSpPr>
        <p:spPr/>
        <p:txBody>
          <a:bodyPr/>
          <a:lstStyle/>
          <a:p>
            <a:pPr eaLnBrk="1" hangingPunct="1"/>
            <a:r>
              <a:rPr lang="en-US" smtClean="0"/>
              <a:t>Validity and Reliability Illustrated</a:t>
            </a:r>
          </a:p>
        </p:txBody>
      </p:sp>
      <p:pic>
        <p:nvPicPr>
          <p:cNvPr id="35845" name="Picture 4" descr="dart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05200" y="2362200"/>
            <a:ext cx="3473450" cy="347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6" name="Text Box 5"/>
          <p:cNvSpPr txBox="1">
            <a:spLocks noChangeArrowheads="1"/>
          </p:cNvSpPr>
          <p:nvPr/>
        </p:nvSpPr>
        <p:spPr bwMode="auto">
          <a:xfrm>
            <a:off x="1295400" y="1828800"/>
            <a:ext cx="4953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Measure is reliable and valid</a:t>
            </a:r>
          </a:p>
        </p:txBody>
      </p:sp>
    </p:spTree>
    <p:extLst>
      <p:ext uri="{BB962C8B-B14F-4D97-AF65-F5344CB8AC3E}">
        <p14:creationId xmlns:p14="http://schemas.microsoft.com/office/powerpoint/2010/main" xmlns="" val="27827847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Types of scales</a:t>
            </a:r>
          </a:p>
          <a:p>
            <a:r>
              <a:rPr lang="en-US" dirty="0" smtClean="0"/>
              <a:t>Applicative examples</a:t>
            </a:r>
          </a:p>
          <a:p>
            <a:r>
              <a:rPr lang="en-US" dirty="0" smtClean="0"/>
              <a:t>Validity its forms and reliability with its </a:t>
            </a:r>
            <a:r>
              <a:rPr lang="en-US" smtClean="0"/>
              <a:t>multiple forms</a:t>
            </a:r>
            <a:endParaRPr lang="en-US"/>
          </a:p>
        </p:txBody>
      </p:sp>
    </p:spTree>
    <p:extLst>
      <p:ext uri="{BB962C8B-B14F-4D97-AF65-F5344CB8AC3E}">
        <p14:creationId xmlns:p14="http://schemas.microsoft.com/office/powerpoint/2010/main" xmlns="" val="1807992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1584</Words>
  <Application>Microsoft Office PowerPoint</Application>
  <PresentationFormat>On-screen Show (4:3)</PresentationFormat>
  <Paragraphs>262</Paragraphs>
  <Slides>35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37" baseType="lpstr">
      <vt:lpstr>Office Theme</vt:lpstr>
      <vt:lpstr>Chart</vt:lpstr>
      <vt:lpstr>Lecture 26 Operational Definition, measurement and attitude scale</vt:lpstr>
      <vt:lpstr>Learning Objectives</vt:lpstr>
      <vt:lpstr>Slide 3</vt:lpstr>
      <vt:lpstr>Slide 4</vt:lpstr>
      <vt:lpstr>Slide 5</vt:lpstr>
      <vt:lpstr>Measurement</vt:lpstr>
      <vt:lpstr>Scales</vt:lpstr>
      <vt:lpstr>Nominal Scales</vt:lpstr>
      <vt:lpstr>Nominal Scales</vt:lpstr>
      <vt:lpstr>Use of the Nominal Scale </vt:lpstr>
      <vt:lpstr>Ordinal Scales</vt:lpstr>
      <vt:lpstr>Ordinal Scales</vt:lpstr>
      <vt:lpstr>Use of Ordinal Scale </vt:lpstr>
      <vt:lpstr>Interval Scales</vt:lpstr>
      <vt:lpstr>Interval Scale - Example</vt:lpstr>
      <vt:lpstr>Ratio Scale</vt:lpstr>
      <vt:lpstr> Use of Ratio Scale  </vt:lpstr>
      <vt:lpstr>Slide 18</vt:lpstr>
      <vt:lpstr>Slide 19</vt:lpstr>
      <vt:lpstr>Sources of Measurement Differences</vt:lpstr>
      <vt:lpstr>Sources of Measurement Differences</vt:lpstr>
      <vt:lpstr>Sources of Measurement Differences</vt:lpstr>
      <vt:lpstr>Goodness of Measure</vt:lpstr>
      <vt:lpstr>Reliability</vt:lpstr>
      <vt:lpstr>Ways to Check for Reliability</vt:lpstr>
      <vt:lpstr>Ways to Check for Reliability</vt:lpstr>
      <vt:lpstr>Ways to Check for Reliability</vt:lpstr>
      <vt:lpstr>Validity</vt:lpstr>
      <vt:lpstr>Forms of Validity </vt:lpstr>
      <vt:lpstr>Forms of Validity</vt:lpstr>
      <vt:lpstr>Forms of Validity</vt:lpstr>
      <vt:lpstr>Forms of Validity</vt:lpstr>
      <vt:lpstr>Construct Validity Continued</vt:lpstr>
      <vt:lpstr>Validity and Reliability Illustrated</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26 Operational Definition, measurement and attitude scale</dc:title>
  <dc:creator>MyUserName</dc:creator>
  <cp:lastModifiedBy>NTS</cp:lastModifiedBy>
  <cp:revision>5</cp:revision>
  <dcterms:created xsi:type="dcterms:W3CDTF">2012-12-28T06:30:13Z</dcterms:created>
  <dcterms:modified xsi:type="dcterms:W3CDTF">2012-12-28T07:54:57Z</dcterms:modified>
</cp:coreProperties>
</file>