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90B868-0DBC-4728-A6CF-75CFAEFBE3F4}" type="datetimeFigureOut">
              <a:rPr lang="en-US" smtClean="0"/>
              <a:pPr/>
              <a:t>12/28/2012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A5CE1C-A5A3-428C-96C2-3AB21C51DD6A}" type="slidenum">
              <a:rPr lang="en-US" smtClean="0"/>
              <a:pPr/>
              <a:t>‹#›</a:t>
            </a:fld>
            <a:endParaRPr lang="en-US"/>
          </a:p>
        </p:txBody>
      </p:sp>
    </p:spTree>
    <p:extLst>
      <p:ext uri="{BB962C8B-B14F-4D97-AF65-F5344CB8AC3E}">
        <p14:creationId xmlns:p14="http://schemas.microsoft.com/office/powerpoint/2010/main" xmlns="" val="3596533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9E1EE6E3-4DDE-44DF-B34B-BB5A486C7CA9}" type="slidenum">
              <a:rPr lang="en-US" sz="1200" smtClean="0">
                <a:latin typeface="Arial" charset="0"/>
              </a:rPr>
              <a:pPr/>
              <a:t>4</a:t>
            </a:fld>
            <a:endParaRPr lang="en-US" sz="1200" smtClean="0">
              <a:latin typeface="Arial" charset="0"/>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tr-TR"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214746A9-2A4A-403A-806B-38C420B57A5C}" type="slidenum">
              <a:rPr lang="en-US" sz="1200" smtClean="0">
                <a:latin typeface="Arial" charset="0"/>
              </a:rPr>
              <a:pPr/>
              <a:t>8</a:t>
            </a:fld>
            <a:endParaRPr lang="en-US" sz="1200" smtClean="0">
              <a:latin typeface="Arial" charset="0"/>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tr-TR"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B55D9C73-14E1-45E9-A0C6-1EC8EC33403E}" type="slidenum">
              <a:rPr lang="en-US" sz="1200" smtClean="0">
                <a:latin typeface="Arial" charset="0"/>
              </a:rPr>
              <a:pPr/>
              <a:t>11</a:t>
            </a:fld>
            <a:endParaRPr lang="en-US" sz="1200" smtClean="0">
              <a:latin typeface="Arial" charset="0"/>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xfrm>
            <a:off x="685800" y="4343400"/>
            <a:ext cx="5486400" cy="42576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90000"/>
              </a:lnSpc>
            </a:pPr>
            <a:endParaRPr lang="tr-TR"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382A5775-4B84-4224-9E80-0A98C484FEBE}" type="slidenum">
              <a:rPr lang="en-US" sz="1200" smtClean="0">
                <a:latin typeface="Arial" charset="0"/>
              </a:rPr>
              <a:pPr/>
              <a:t>12</a:t>
            </a:fld>
            <a:endParaRPr lang="en-US" sz="1200" smtClean="0">
              <a:latin typeface="Arial" charset="0"/>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tr-TR"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2002E7D8-6F8A-4A20-863F-F05369634E44}" type="slidenum">
              <a:rPr lang="en-US" sz="1200" smtClean="0">
                <a:latin typeface="Arial" charset="0"/>
              </a:rPr>
              <a:pPr/>
              <a:t>19</a:t>
            </a:fld>
            <a:endParaRPr lang="en-US" sz="1200" smtClean="0">
              <a:latin typeface="Arial" charset="0"/>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endParaRPr lang="tr-TR"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BC060BD6-3473-4077-AC44-69B32BC04DB6}" type="slidenum">
              <a:rPr lang="en-US" sz="1200" smtClean="0">
                <a:latin typeface="Arial" charset="0"/>
              </a:rPr>
              <a:pPr/>
              <a:t>20</a:t>
            </a:fld>
            <a:endParaRPr lang="en-US" sz="1200" smtClean="0">
              <a:latin typeface="Arial" charset="0"/>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tr-TR"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2404267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1426544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2715809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3852876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262016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324913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4049861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270355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26918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4084834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34FCCB-45E9-4F80-844A-BF01C08B5C88}"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1685190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34FCCB-45E9-4F80-844A-BF01C08B5C88}" type="datetimeFigureOut">
              <a:rPr lang="en-US" smtClean="0"/>
              <a:pPr/>
              <a:t>12/28/2012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9D5E5-9520-470A-AD58-70C85E3F411E}" type="slidenum">
              <a:rPr lang="en-US" smtClean="0"/>
              <a:pPr/>
              <a:t>‹#›</a:t>
            </a:fld>
            <a:endParaRPr lang="en-US"/>
          </a:p>
        </p:txBody>
      </p:sp>
    </p:spTree>
    <p:extLst>
      <p:ext uri="{BB962C8B-B14F-4D97-AF65-F5344CB8AC3E}">
        <p14:creationId xmlns:p14="http://schemas.microsoft.com/office/powerpoint/2010/main" xmlns="" val="2819371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25</a:t>
            </a:r>
            <a:br>
              <a:rPr lang="en-US" dirty="0" smtClean="0"/>
            </a:br>
            <a:r>
              <a:rPr lang="en-US" dirty="0" smtClean="0"/>
              <a:t>Experimental Design</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2709943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pPr marL="514350" indent="-514350">
              <a:buFontTx/>
              <a:buNone/>
            </a:pPr>
            <a:r>
              <a:rPr lang="en-US" dirty="0" smtClean="0"/>
              <a:t>1. </a:t>
            </a:r>
            <a:r>
              <a:rPr lang="tr-TR" dirty="0" smtClean="0"/>
              <a:t>Basics of Experiment &amp; Causality</a:t>
            </a:r>
          </a:p>
          <a:p>
            <a:pPr marL="514350" indent="-514350">
              <a:buFontTx/>
              <a:buNone/>
            </a:pPr>
            <a:r>
              <a:rPr lang="tr-TR" dirty="0" smtClean="0"/>
              <a:t>2. </a:t>
            </a:r>
            <a:r>
              <a:rPr lang="en-US" dirty="0" smtClean="0"/>
              <a:t>Advantages and disadvantages of the experimental method </a:t>
            </a:r>
            <a:endParaRPr lang="tr-TR" dirty="0" smtClean="0"/>
          </a:p>
          <a:p>
            <a:pPr marL="514350" indent="-514350">
              <a:buFontTx/>
              <a:buNone/>
            </a:pPr>
            <a:r>
              <a:rPr lang="tr-TR" dirty="0" smtClean="0"/>
              <a:t>3. </a:t>
            </a:r>
            <a:r>
              <a:rPr lang="en-US" dirty="0" smtClean="0"/>
              <a:t>Steps of a well-planned experiment</a:t>
            </a:r>
            <a:endParaRPr lang="tr-TR" dirty="0" smtClean="0"/>
          </a:p>
          <a:p>
            <a:pPr marL="514350" indent="-514350">
              <a:buFontTx/>
              <a:buNone/>
            </a:pPr>
            <a:r>
              <a:rPr lang="tr-TR" dirty="0" smtClean="0"/>
              <a:t>4. Validity in experiments</a:t>
            </a:r>
          </a:p>
          <a:p>
            <a:endParaRPr lang="en-US" dirty="0"/>
          </a:p>
        </p:txBody>
      </p:sp>
    </p:spTree>
    <p:extLst>
      <p:ext uri="{BB962C8B-B14F-4D97-AF65-F5344CB8AC3E}">
        <p14:creationId xmlns:p14="http://schemas.microsoft.com/office/powerpoint/2010/main" xmlns="" val="2008008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Başlık 1"/>
          <p:cNvSpPr>
            <a:spLocks noGrp="1"/>
          </p:cNvSpPr>
          <p:nvPr>
            <p:ph type="title"/>
          </p:nvPr>
        </p:nvSpPr>
        <p:spPr>
          <a:xfrm>
            <a:off x="457200" y="228600"/>
            <a:ext cx="8610600" cy="1143000"/>
          </a:xfrm>
        </p:spPr>
        <p:txBody>
          <a:bodyPr/>
          <a:lstStyle/>
          <a:p>
            <a:pPr algn="l"/>
            <a:r>
              <a:rPr lang="tr-TR" sz="4000" smtClean="0"/>
              <a:t>1.Basics of Experiment &amp; Causality</a:t>
            </a:r>
          </a:p>
        </p:txBody>
      </p:sp>
      <p:sp>
        <p:nvSpPr>
          <p:cNvPr id="5123" name="Dikdörtgen 3"/>
          <p:cNvSpPr>
            <a:spLocks noChangeArrowheads="1"/>
          </p:cNvSpPr>
          <p:nvPr/>
        </p:nvSpPr>
        <p:spPr bwMode="auto">
          <a:xfrm>
            <a:off x="457200" y="1508125"/>
            <a:ext cx="8229600" cy="5324475"/>
          </a:xfrm>
          <a:prstGeom prst="rect">
            <a:avLst/>
          </a:prstGeom>
          <a:noFill/>
          <a:ln w="9525">
            <a:noFill/>
            <a:miter lim="800000"/>
            <a:headEnd/>
            <a:tailEnd/>
          </a:ln>
        </p:spPr>
        <p:txBody>
          <a:bodyPr>
            <a:spAutoFit/>
          </a:bodyPr>
          <a:lstStyle/>
          <a:p>
            <a:pPr>
              <a:defRPr/>
            </a:pPr>
            <a:r>
              <a:rPr lang="tr-TR" sz="3200" dirty="0">
                <a:solidFill>
                  <a:schemeClr val="tx2"/>
                </a:solidFill>
                <a:latin typeface="+mj-lt"/>
                <a:ea typeface="+mj-ea"/>
                <a:cs typeface="+mj-cs"/>
              </a:rPr>
              <a:t>1.1. </a:t>
            </a:r>
            <a:r>
              <a:rPr lang="tr-TR" sz="3200" dirty="0" err="1">
                <a:solidFill>
                  <a:schemeClr val="tx2"/>
                </a:solidFill>
                <a:latin typeface="+mj-lt"/>
                <a:ea typeface="+mj-ea"/>
                <a:cs typeface="+mj-cs"/>
              </a:rPr>
              <a:t>Definition</a:t>
            </a:r>
            <a:r>
              <a:rPr lang="tr-TR" sz="3200" dirty="0">
                <a:solidFill>
                  <a:schemeClr val="tx2"/>
                </a:solidFill>
                <a:latin typeface="+mj-lt"/>
                <a:ea typeface="+mj-ea"/>
                <a:cs typeface="+mj-cs"/>
              </a:rPr>
              <a:t> of </a:t>
            </a:r>
            <a:r>
              <a:rPr lang="tr-TR" sz="3200" dirty="0" err="1">
                <a:solidFill>
                  <a:schemeClr val="tx2"/>
                </a:solidFill>
                <a:latin typeface="+mj-lt"/>
                <a:ea typeface="+mj-ea"/>
                <a:cs typeface="+mj-cs"/>
              </a:rPr>
              <a:t>Experiment</a:t>
            </a:r>
            <a:r>
              <a:rPr lang="tr-TR" sz="3200" dirty="0">
                <a:solidFill>
                  <a:schemeClr val="tx2"/>
                </a:solidFill>
                <a:latin typeface="+mj-lt"/>
                <a:ea typeface="+mj-ea"/>
                <a:cs typeface="+mj-cs"/>
              </a:rPr>
              <a:t>: </a:t>
            </a:r>
          </a:p>
          <a:p>
            <a:pPr>
              <a:defRPr/>
            </a:pPr>
            <a:r>
              <a:rPr lang="en-US" sz="3000" dirty="0">
                <a:latin typeface="Times New Roman" pitchFamily="18" charset="0"/>
              </a:rPr>
              <a:t>An experiment is a study involving intervention by the researcher beyond that required for measurement. </a:t>
            </a:r>
            <a:endParaRPr lang="tr-TR" sz="3000" dirty="0">
              <a:latin typeface="Times New Roman" pitchFamily="18" charset="0"/>
            </a:endParaRPr>
          </a:p>
          <a:p>
            <a:pPr>
              <a:defRPr/>
            </a:pPr>
            <a:endParaRPr lang="tr-TR" sz="3000" dirty="0">
              <a:latin typeface="Times New Roman" pitchFamily="18" charset="0"/>
            </a:endParaRPr>
          </a:p>
          <a:p>
            <a:pPr>
              <a:defRPr/>
            </a:pPr>
            <a:r>
              <a:rPr lang="en-US" sz="3000" dirty="0">
                <a:latin typeface="Times New Roman" pitchFamily="18" charset="0"/>
              </a:rPr>
              <a:t>The usual intervention is to manipulate some variable in a setting and observe how it affects the participants or subjects being studied. </a:t>
            </a:r>
            <a:endParaRPr lang="tr-TR" sz="3000" dirty="0">
              <a:latin typeface="Times New Roman" pitchFamily="18" charset="0"/>
            </a:endParaRPr>
          </a:p>
          <a:p>
            <a:pPr>
              <a:defRPr/>
            </a:pPr>
            <a:endParaRPr lang="tr-TR" sz="3000" dirty="0">
              <a:latin typeface="Times New Roman" pitchFamily="18" charset="0"/>
            </a:endParaRPr>
          </a:p>
          <a:p>
            <a:pPr>
              <a:defRPr/>
            </a:pPr>
            <a:r>
              <a:rPr lang="en-US" sz="3000" dirty="0">
                <a:latin typeface="Times New Roman" pitchFamily="18" charset="0"/>
              </a:rPr>
              <a:t>There is at least one independent variable and one dependent variable in a causal relationship.</a:t>
            </a:r>
          </a:p>
        </p:txBody>
      </p:sp>
    </p:spTree>
    <p:extLst>
      <p:ext uri="{BB962C8B-B14F-4D97-AF65-F5344CB8AC3E}">
        <p14:creationId xmlns:p14="http://schemas.microsoft.com/office/powerpoint/2010/main" xmlns="" val="2594894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a:defRPr/>
            </a:pPr>
            <a:r>
              <a:rPr lang="tr-TR" sz="3200" kern="1200" dirty="0" err="1" smtClean="0"/>
              <a:t>1.2. </a:t>
            </a:r>
            <a:r>
              <a:rPr lang="en-US" sz="3200" kern="1200" dirty="0" err="1" smtClean="0"/>
              <a:t>Causal Evidence</a:t>
            </a:r>
            <a:r>
              <a:rPr lang="tr-TR" sz="3200" kern="1200" dirty="0" smtClean="0">
                <a:solidFill>
                  <a:schemeClr val="accent5"/>
                </a:solidFill>
                <a:ea typeface="+mn-ea"/>
                <a:cs typeface="+mn-cs"/>
              </a:rPr>
              <a:t/>
            </a:r>
            <a:br>
              <a:rPr lang="tr-TR" sz="3200" kern="1200" dirty="0" smtClean="0">
                <a:solidFill>
                  <a:schemeClr val="accent5"/>
                </a:solidFill>
                <a:ea typeface="+mn-ea"/>
                <a:cs typeface="+mn-cs"/>
              </a:rPr>
            </a:br>
            <a:r>
              <a:rPr lang="tr-TR" sz="3200" kern="1200" dirty="0" smtClean="0">
                <a:solidFill>
                  <a:schemeClr val="accent5"/>
                </a:solidFill>
                <a:ea typeface="+mn-ea"/>
                <a:cs typeface="+mn-cs"/>
              </a:rPr>
              <a:t/>
            </a:r>
            <a:br>
              <a:rPr lang="tr-TR" sz="3200" kern="1200" dirty="0" smtClean="0">
                <a:solidFill>
                  <a:schemeClr val="accent5"/>
                </a:solidFill>
                <a:ea typeface="+mn-ea"/>
                <a:cs typeface="+mn-cs"/>
              </a:rPr>
            </a:br>
            <a:r>
              <a:rPr lang="en-US" sz="3200" dirty="0" smtClean="0">
                <a:solidFill>
                  <a:schemeClr val="tx1"/>
                </a:solidFill>
              </a:rPr>
              <a:t>There are three types of evidence necessary to support causality. </a:t>
            </a:r>
            <a:endParaRPr lang="en-US" sz="3200" kern="1200" dirty="0" smtClean="0">
              <a:solidFill>
                <a:schemeClr val="tx1"/>
              </a:solidFill>
              <a:ea typeface="+mn-ea"/>
              <a:cs typeface="+mn-cs"/>
            </a:endParaRPr>
          </a:p>
        </p:txBody>
      </p:sp>
      <p:sp>
        <p:nvSpPr>
          <p:cNvPr id="443397" name="AutoShape 5"/>
          <p:cNvSpPr>
            <a:spLocks noChangeArrowheads="1"/>
          </p:cNvSpPr>
          <p:nvPr/>
        </p:nvSpPr>
        <p:spPr bwMode="auto">
          <a:xfrm>
            <a:off x="1619250" y="2424113"/>
            <a:ext cx="6732588" cy="1279525"/>
          </a:xfrm>
          <a:prstGeom prst="roundRect">
            <a:avLst>
              <a:gd name="adj" fmla="val 16667"/>
            </a:avLst>
          </a:prstGeom>
          <a:solidFill>
            <a:srgbClr val="FFDD99"/>
          </a:solidFill>
          <a:ln w="9525" algn="ctr">
            <a:solidFill>
              <a:schemeClr val="tx1"/>
            </a:solidFill>
            <a:round/>
            <a:headEnd/>
            <a:tailEnd/>
          </a:ln>
        </p:spPr>
        <p:txBody>
          <a:bodyPr wrap="none" anchor="ctr"/>
          <a:lstStyle/>
          <a:p>
            <a:pPr algn="ctr"/>
            <a:r>
              <a:rPr lang="en-US" b="1" dirty="0">
                <a:latin typeface="Times New Roman" charset="0"/>
              </a:rPr>
              <a:t>Agreement between </a:t>
            </a:r>
          </a:p>
          <a:p>
            <a:pPr algn="ctr"/>
            <a:r>
              <a:rPr lang="en-US" b="1" dirty="0">
                <a:latin typeface="Times New Roman" charset="0"/>
              </a:rPr>
              <a:t>I</a:t>
            </a:r>
            <a:r>
              <a:rPr lang="tr-TR" b="1" dirty="0">
                <a:latin typeface="Times New Roman" charset="0"/>
              </a:rPr>
              <a:t>ndependent </a:t>
            </a:r>
            <a:r>
              <a:rPr lang="en-US" b="1" dirty="0">
                <a:latin typeface="Times New Roman" charset="0"/>
              </a:rPr>
              <a:t>and D</a:t>
            </a:r>
            <a:r>
              <a:rPr lang="tr-TR" b="1" dirty="0">
                <a:latin typeface="Times New Roman" charset="0"/>
              </a:rPr>
              <a:t>ependent </a:t>
            </a:r>
            <a:r>
              <a:rPr lang="en-US" b="1" dirty="0">
                <a:latin typeface="Times New Roman" charset="0"/>
              </a:rPr>
              <a:t>V</a:t>
            </a:r>
            <a:r>
              <a:rPr lang="tr-TR" b="1" dirty="0">
                <a:latin typeface="Times New Roman" charset="0"/>
              </a:rPr>
              <a:t>ariables</a:t>
            </a:r>
            <a:endParaRPr lang="en-US" b="1" dirty="0">
              <a:latin typeface="Times New Roman" charset="0"/>
            </a:endParaRPr>
          </a:p>
        </p:txBody>
      </p:sp>
      <p:sp>
        <p:nvSpPr>
          <p:cNvPr id="443398" name="AutoShape 6"/>
          <p:cNvSpPr>
            <a:spLocks noChangeArrowheads="1"/>
          </p:cNvSpPr>
          <p:nvPr/>
        </p:nvSpPr>
        <p:spPr bwMode="auto">
          <a:xfrm>
            <a:off x="1828800" y="3932238"/>
            <a:ext cx="6732588" cy="1279525"/>
          </a:xfrm>
          <a:prstGeom prst="roundRect">
            <a:avLst>
              <a:gd name="adj" fmla="val 16667"/>
            </a:avLst>
          </a:prstGeom>
          <a:solidFill>
            <a:srgbClr val="FFDD99"/>
          </a:solidFill>
          <a:ln w="9525" algn="ctr">
            <a:solidFill>
              <a:schemeClr val="tx1"/>
            </a:solidFill>
            <a:round/>
            <a:headEnd/>
            <a:tailEnd/>
          </a:ln>
        </p:spPr>
        <p:txBody>
          <a:bodyPr wrap="none" anchor="ctr"/>
          <a:lstStyle/>
          <a:p>
            <a:pPr algn="ctr"/>
            <a:r>
              <a:rPr lang="en-US" b="1" dirty="0">
                <a:latin typeface="Times New Roman" charset="0"/>
              </a:rPr>
              <a:t>Time order of occurrence</a:t>
            </a:r>
          </a:p>
        </p:txBody>
      </p:sp>
      <p:sp>
        <p:nvSpPr>
          <p:cNvPr id="443399" name="AutoShape 7"/>
          <p:cNvSpPr>
            <a:spLocks noChangeArrowheads="1"/>
          </p:cNvSpPr>
          <p:nvPr/>
        </p:nvSpPr>
        <p:spPr bwMode="auto">
          <a:xfrm>
            <a:off x="1619250" y="5426075"/>
            <a:ext cx="6732588" cy="1279525"/>
          </a:xfrm>
          <a:prstGeom prst="roundRect">
            <a:avLst>
              <a:gd name="adj" fmla="val 16667"/>
            </a:avLst>
          </a:prstGeom>
          <a:solidFill>
            <a:srgbClr val="FFDD99"/>
          </a:solidFill>
          <a:ln w="9525" algn="ctr">
            <a:solidFill>
              <a:schemeClr val="tx1"/>
            </a:solidFill>
            <a:round/>
            <a:headEnd/>
            <a:tailEnd/>
          </a:ln>
        </p:spPr>
        <p:txBody>
          <a:bodyPr wrap="none" anchor="ctr"/>
          <a:lstStyle/>
          <a:p>
            <a:pPr algn="ctr"/>
            <a:r>
              <a:rPr lang="en-US" b="1" dirty="0">
                <a:latin typeface="Times New Roman" charset="0"/>
              </a:rPr>
              <a:t>Extraneous variables </a:t>
            </a:r>
          </a:p>
          <a:p>
            <a:pPr algn="ctr"/>
            <a:r>
              <a:rPr lang="en-US" b="1" dirty="0">
                <a:latin typeface="Times New Roman" charset="0"/>
              </a:rPr>
              <a:t>did not influence D</a:t>
            </a:r>
            <a:r>
              <a:rPr lang="tr-TR" b="1" dirty="0">
                <a:latin typeface="Times New Roman" charset="0"/>
              </a:rPr>
              <a:t>ependent </a:t>
            </a:r>
            <a:r>
              <a:rPr lang="en-US" b="1" dirty="0">
                <a:latin typeface="Times New Roman" charset="0"/>
              </a:rPr>
              <a:t>V</a:t>
            </a:r>
            <a:r>
              <a:rPr lang="tr-TR" b="1" dirty="0">
                <a:latin typeface="Times New Roman" charset="0"/>
              </a:rPr>
              <a:t>ariables</a:t>
            </a:r>
            <a:endParaRPr lang="en-US" b="1" dirty="0">
              <a:latin typeface="Times New Roman" charset="0"/>
            </a:endParaRPr>
          </a:p>
        </p:txBody>
      </p:sp>
    </p:spTree>
    <p:extLst>
      <p:ext uri="{BB962C8B-B14F-4D97-AF65-F5344CB8AC3E}">
        <p14:creationId xmlns:p14="http://schemas.microsoft.com/office/powerpoint/2010/main" xmlns="" val="1161590008"/>
      </p:ext>
    </p:extLst>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3397"/>
                                        </p:tgtEl>
                                        <p:attrNameLst>
                                          <p:attrName>style.visibility</p:attrName>
                                        </p:attrNameLst>
                                      </p:cBhvr>
                                      <p:to>
                                        <p:strVal val="visible"/>
                                      </p:to>
                                    </p:set>
                                    <p:animEffect transition="in" filter="blinds(horizontal)">
                                      <p:cBhvr>
                                        <p:cTn id="7" dur="500"/>
                                        <p:tgtEl>
                                          <p:spTgt spid="4433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3398"/>
                                        </p:tgtEl>
                                        <p:attrNameLst>
                                          <p:attrName>style.visibility</p:attrName>
                                        </p:attrNameLst>
                                      </p:cBhvr>
                                      <p:to>
                                        <p:strVal val="visible"/>
                                      </p:to>
                                    </p:set>
                                    <p:animEffect transition="in" filter="blinds(horizontal)">
                                      <p:cBhvr>
                                        <p:cTn id="12" dur="500"/>
                                        <p:tgtEl>
                                          <p:spTgt spid="4433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3399"/>
                                        </p:tgtEl>
                                        <p:attrNameLst>
                                          <p:attrName>style.visibility</p:attrName>
                                        </p:attrNameLst>
                                      </p:cBhvr>
                                      <p:to>
                                        <p:strVal val="visible"/>
                                      </p:to>
                                    </p:set>
                                    <p:animEffect transition="in" filter="blinds(horizontal)">
                                      <p:cBhvr>
                                        <p:cTn id="17" dur="500"/>
                                        <p:tgtEl>
                                          <p:spTgt spid="4433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7" grpId="0" animBg="1"/>
      <p:bldP spid="443398" grpId="0" animBg="1"/>
      <p:bldP spid="44339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
          <p:cNvSpPr>
            <a:spLocks noGrp="1"/>
          </p:cNvSpPr>
          <p:nvPr>
            <p:ph type="title"/>
          </p:nvPr>
        </p:nvSpPr>
        <p:spPr/>
        <p:txBody>
          <a:bodyPr/>
          <a:lstStyle/>
          <a:p>
            <a:pPr>
              <a:defRPr/>
            </a:pPr>
            <a:r>
              <a:rPr lang="tr-TR" sz="3200" kern="1200" dirty="0" smtClean="0">
                <a:solidFill>
                  <a:schemeClr val="accent5"/>
                </a:solidFill>
                <a:ea typeface="+mn-ea"/>
                <a:cs typeface="+mn-cs"/>
              </a:rPr>
              <a:t>1.2.1. </a:t>
            </a:r>
            <a:r>
              <a:rPr lang="en-US" sz="3200" kern="1200" dirty="0" smtClean="0">
                <a:solidFill>
                  <a:schemeClr val="accent5"/>
                </a:solidFill>
                <a:ea typeface="+mn-ea"/>
                <a:cs typeface="+mn-cs"/>
              </a:rPr>
              <a:t>Agreement between </a:t>
            </a:r>
            <a:br>
              <a:rPr lang="en-US" sz="3200" kern="1200" dirty="0" smtClean="0">
                <a:solidFill>
                  <a:schemeClr val="accent5"/>
                </a:solidFill>
                <a:ea typeface="+mn-ea"/>
                <a:cs typeface="+mn-cs"/>
              </a:rPr>
            </a:br>
            <a:r>
              <a:rPr lang="en-US" sz="3200" kern="1200" dirty="0" smtClean="0">
                <a:solidFill>
                  <a:schemeClr val="accent5"/>
                </a:solidFill>
                <a:ea typeface="+mn-ea"/>
                <a:cs typeface="+mn-cs"/>
              </a:rPr>
              <a:t>Independent and Dependent Variables</a:t>
            </a:r>
            <a:endParaRPr lang="tr-TR" sz="3200" kern="1200" dirty="0" smtClean="0">
              <a:solidFill>
                <a:schemeClr val="accent5"/>
              </a:solidFill>
              <a:ea typeface="+mn-ea"/>
              <a:cs typeface="+mn-cs"/>
            </a:endParaRPr>
          </a:p>
        </p:txBody>
      </p:sp>
      <p:sp>
        <p:nvSpPr>
          <p:cNvPr id="69635" name="Dikdörtgen 3"/>
          <p:cNvSpPr>
            <a:spLocks noChangeArrowheads="1"/>
          </p:cNvSpPr>
          <p:nvPr/>
        </p:nvSpPr>
        <p:spPr bwMode="auto">
          <a:xfrm>
            <a:off x="990600" y="2709863"/>
            <a:ext cx="7315200" cy="2678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endParaRPr lang="tr-TR" sz="2800">
              <a:latin typeface="Times New Roman" charset="0"/>
            </a:endParaRPr>
          </a:p>
          <a:p>
            <a:r>
              <a:rPr lang="en-US" sz="2800">
                <a:latin typeface="Times New Roman" charset="0"/>
              </a:rPr>
              <a:t>First, there must be an agreement between independent and dependent variables. </a:t>
            </a:r>
            <a:endParaRPr lang="tr-TR" sz="2800">
              <a:latin typeface="Times New Roman" charset="0"/>
            </a:endParaRPr>
          </a:p>
          <a:p>
            <a:endParaRPr lang="tr-TR" sz="2800">
              <a:latin typeface="Times New Roman" charset="0"/>
            </a:endParaRPr>
          </a:p>
          <a:p>
            <a:r>
              <a:rPr lang="en-US" sz="2800">
                <a:latin typeface="Times New Roman" charset="0"/>
              </a:rPr>
              <a:t>The presence or absence of one is associated with the presence or absence of the other. </a:t>
            </a:r>
            <a:endParaRPr lang="tr-TR" sz="2800">
              <a:latin typeface="Times New Roman" charset="0"/>
            </a:endParaRPr>
          </a:p>
        </p:txBody>
      </p:sp>
    </p:spTree>
    <p:extLst>
      <p:ext uri="{BB962C8B-B14F-4D97-AF65-F5344CB8AC3E}">
        <p14:creationId xmlns:p14="http://schemas.microsoft.com/office/powerpoint/2010/main" xmlns="" val="29732687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Başlık 1"/>
          <p:cNvSpPr>
            <a:spLocks noGrp="1"/>
          </p:cNvSpPr>
          <p:nvPr>
            <p:ph type="title"/>
          </p:nvPr>
        </p:nvSpPr>
        <p:spPr/>
        <p:txBody>
          <a:bodyPr>
            <a:normAutofit fontScale="90000"/>
          </a:bodyPr>
          <a:lstStyle/>
          <a:p>
            <a:pPr>
              <a:defRPr/>
            </a:pPr>
            <a:r>
              <a:rPr lang="tr-TR" sz="3200" kern="1200" dirty="0" smtClean="0">
                <a:solidFill>
                  <a:schemeClr val="accent5"/>
                </a:solidFill>
                <a:ea typeface="+mn-ea"/>
                <a:cs typeface="+mn-cs"/>
              </a:rPr>
              <a:t>1.2.2. Time </a:t>
            </a:r>
            <a:r>
              <a:rPr lang="tr-TR" sz="3200" kern="1200" dirty="0" err="1" smtClean="0">
                <a:solidFill>
                  <a:schemeClr val="accent5"/>
                </a:solidFill>
                <a:ea typeface="+mn-ea"/>
                <a:cs typeface="+mn-cs"/>
              </a:rPr>
              <a:t>order</a:t>
            </a:r>
            <a:r>
              <a:rPr lang="tr-TR" sz="3200" kern="1200" dirty="0" smtClean="0">
                <a:solidFill>
                  <a:schemeClr val="accent5"/>
                </a:solidFill>
                <a:ea typeface="+mn-ea"/>
                <a:cs typeface="+mn-cs"/>
              </a:rPr>
              <a:t> of </a:t>
            </a:r>
            <a:r>
              <a:rPr lang="tr-TR" sz="3200" kern="1200" dirty="0" err="1" smtClean="0">
                <a:solidFill>
                  <a:schemeClr val="accent5"/>
                </a:solidFill>
                <a:ea typeface="+mn-ea"/>
                <a:cs typeface="+mn-cs"/>
              </a:rPr>
              <a:t>occurrence</a:t>
            </a:r>
            <a:r>
              <a:rPr lang="tr-TR" dirty="0" smtClean="0"/>
              <a:t/>
            </a:r>
            <a:br>
              <a:rPr lang="tr-TR" dirty="0" smtClean="0"/>
            </a:br>
            <a:endParaRPr lang="tr-TR" dirty="0" smtClean="0"/>
          </a:p>
        </p:txBody>
      </p:sp>
      <p:sp>
        <p:nvSpPr>
          <p:cNvPr id="70659" name="Dikdörtgen 3"/>
          <p:cNvSpPr>
            <a:spLocks noChangeArrowheads="1"/>
          </p:cNvSpPr>
          <p:nvPr/>
        </p:nvSpPr>
        <p:spPr bwMode="auto">
          <a:xfrm>
            <a:off x="457200" y="1463675"/>
            <a:ext cx="8229600" cy="5110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a:latin typeface="Times New Roman" charset="0"/>
              </a:rPr>
              <a:t>Second, beyond the correlation of independent and dependent variables, we consider the time order of the occurrence of the variables. </a:t>
            </a:r>
            <a:endParaRPr lang="tr-TR" sz="2800">
              <a:latin typeface="Times New Roman" charset="0"/>
            </a:endParaRPr>
          </a:p>
          <a:p>
            <a:endParaRPr lang="tr-TR" sz="2800">
              <a:latin typeface="Times New Roman" charset="0"/>
            </a:endParaRPr>
          </a:p>
          <a:p>
            <a:r>
              <a:rPr lang="en-US" sz="2800">
                <a:latin typeface="Times New Roman" charset="0"/>
              </a:rPr>
              <a:t>The effect on the dependent variable should not precede the manipulation of the independent variable. </a:t>
            </a:r>
            <a:endParaRPr lang="tr-TR" sz="2800">
              <a:latin typeface="Times New Roman" charset="0"/>
            </a:endParaRPr>
          </a:p>
          <a:p>
            <a:endParaRPr lang="tr-TR" sz="2800">
              <a:latin typeface="Times New Roman" charset="0"/>
            </a:endParaRPr>
          </a:p>
          <a:p>
            <a:r>
              <a:rPr lang="en-US" sz="2800">
                <a:latin typeface="Times New Roman" charset="0"/>
              </a:rPr>
              <a:t>The effect and manipulation may occur simultaneously or the manipulation may occur before the effect. </a:t>
            </a:r>
            <a:endParaRPr lang="tr-TR" sz="2800">
              <a:latin typeface="Times New Roman" charset="0"/>
            </a:endParaRPr>
          </a:p>
          <a:p>
            <a:endParaRPr lang="en-US">
              <a:latin typeface="Times New Roman" charset="0"/>
            </a:endParaRPr>
          </a:p>
        </p:txBody>
      </p:sp>
    </p:spTree>
    <p:extLst>
      <p:ext uri="{BB962C8B-B14F-4D97-AF65-F5344CB8AC3E}">
        <p14:creationId xmlns:p14="http://schemas.microsoft.com/office/powerpoint/2010/main" xmlns="" val="37794639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Başlık 1"/>
          <p:cNvSpPr>
            <a:spLocks noGrp="1"/>
          </p:cNvSpPr>
          <p:nvPr>
            <p:ph type="title"/>
          </p:nvPr>
        </p:nvSpPr>
        <p:spPr/>
        <p:txBody>
          <a:bodyPr/>
          <a:lstStyle/>
          <a:p>
            <a:pPr>
              <a:defRPr/>
            </a:pPr>
            <a:r>
              <a:rPr lang="tr-TR" sz="3200" kern="1200" dirty="0" smtClean="0">
                <a:solidFill>
                  <a:schemeClr val="accent5"/>
                </a:solidFill>
                <a:ea typeface="+mn-ea"/>
                <a:cs typeface="+mn-cs"/>
              </a:rPr>
              <a:t>1.2.3.</a:t>
            </a:r>
            <a:r>
              <a:rPr lang="en-US" sz="3200" kern="1200" dirty="0" smtClean="0">
                <a:solidFill>
                  <a:schemeClr val="accent5"/>
                </a:solidFill>
                <a:ea typeface="+mn-ea"/>
                <a:cs typeface="+mn-cs"/>
              </a:rPr>
              <a:t> Extraneous variables </a:t>
            </a:r>
            <a:br>
              <a:rPr lang="en-US" sz="3200" kern="1200" dirty="0" smtClean="0">
                <a:solidFill>
                  <a:schemeClr val="accent5"/>
                </a:solidFill>
                <a:ea typeface="+mn-ea"/>
                <a:cs typeface="+mn-cs"/>
              </a:rPr>
            </a:br>
            <a:r>
              <a:rPr lang="en-US" sz="3200" kern="1200" dirty="0" smtClean="0">
                <a:solidFill>
                  <a:schemeClr val="accent5"/>
                </a:solidFill>
                <a:ea typeface="+mn-ea"/>
                <a:cs typeface="+mn-cs"/>
              </a:rPr>
              <a:t>did not influence Dependent Variables</a:t>
            </a:r>
            <a:endParaRPr lang="tr-TR" sz="3200" kern="1200" dirty="0" smtClean="0">
              <a:solidFill>
                <a:schemeClr val="accent5"/>
              </a:solidFill>
              <a:ea typeface="+mn-ea"/>
              <a:cs typeface="+mn-cs"/>
            </a:endParaRPr>
          </a:p>
        </p:txBody>
      </p:sp>
      <p:sp>
        <p:nvSpPr>
          <p:cNvPr id="71683" name="Dikdörtgen 3"/>
          <p:cNvSpPr>
            <a:spLocks noChangeArrowheads="1"/>
          </p:cNvSpPr>
          <p:nvPr/>
        </p:nvSpPr>
        <p:spPr bwMode="auto">
          <a:xfrm>
            <a:off x="457200" y="2301875"/>
            <a:ext cx="8229600" cy="3108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a:latin typeface="Times New Roman" charset="0"/>
              </a:rPr>
              <a:t>The third source of support comes when researchers are confident that other extraneous variables did not influence the dependent variable. </a:t>
            </a:r>
            <a:endParaRPr lang="tr-TR" sz="2800">
              <a:latin typeface="Times New Roman" charset="0"/>
            </a:endParaRPr>
          </a:p>
          <a:p>
            <a:endParaRPr lang="tr-TR" sz="2800">
              <a:latin typeface="Times New Roman" charset="0"/>
            </a:endParaRPr>
          </a:p>
          <a:p>
            <a:r>
              <a:rPr lang="en-US" sz="2800">
                <a:latin typeface="Times New Roman" charset="0"/>
              </a:rPr>
              <a:t>To ensure that these other variables are not the source of influence, researchers control their ability to confound the planned comparison.</a:t>
            </a:r>
            <a:endParaRPr lang="tr-TR" sz="2800">
              <a:latin typeface="Times New Roman" charset="0"/>
            </a:endParaRPr>
          </a:p>
        </p:txBody>
      </p:sp>
    </p:spTree>
    <p:extLst>
      <p:ext uri="{BB962C8B-B14F-4D97-AF65-F5344CB8AC3E}">
        <p14:creationId xmlns:p14="http://schemas.microsoft.com/office/powerpoint/2010/main" xmlns="" val="3521142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
          <p:cNvSpPr>
            <a:spLocks noGrp="1" noChangeArrowheads="1"/>
          </p:cNvSpPr>
          <p:nvPr>
            <p:ph type="title"/>
          </p:nvPr>
        </p:nvSpPr>
        <p:spPr>
          <a:xfrm>
            <a:off x="685800" y="152400"/>
            <a:ext cx="7772400" cy="1143000"/>
          </a:xfrm>
        </p:spPr>
        <p:txBody>
          <a:bodyPr>
            <a:normAutofit fontScale="90000"/>
          </a:bodyPr>
          <a:lstStyle/>
          <a:p>
            <a:pPr marL="514350" indent="-514350"/>
            <a:r>
              <a:rPr lang="tr-TR" sz="4000" smtClean="0"/>
              <a:t>2. </a:t>
            </a:r>
            <a:r>
              <a:rPr lang="en-US" sz="4000" smtClean="0"/>
              <a:t>Advantages and disadvantages of the experimental method </a:t>
            </a:r>
            <a:endParaRPr lang="tr-TR" sz="4000" smtClean="0"/>
          </a:p>
        </p:txBody>
      </p:sp>
      <p:sp>
        <p:nvSpPr>
          <p:cNvPr id="445445" name="Rectangle 5"/>
          <p:cNvSpPr>
            <a:spLocks noGrp="1" noChangeArrowheads="1"/>
          </p:cNvSpPr>
          <p:nvPr>
            <p:ph sz="half" idx="1"/>
          </p:nvPr>
        </p:nvSpPr>
        <p:spPr>
          <a:xfrm>
            <a:off x="533400" y="1819275"/>
            <a:ext cx="4000500" cy="4581525"/>
          </a:xfrm>
          <a:solidFill>
            <a:srgbClr val="FFDD99"/>
          </a:solidFill>
        </p:spPr>
        <p:txBody>
          <a:bodyPr/>
          <a:lstStyle/>
          <a:p>
            <a:pPr>
              <a:buFontTx/>
              <a:buNone/>
            </a:pPr>
            <a:r>
              <a:rPr lang="en-US" b="1" dirty="0" smtClean="0"/>
              <a:t>Advantages</a:t>
            </a:r>
          </a:p>
          <a:p>
            <a:r>
              <a:rPr lang="en-US" dirty="0" smtClean="0"/>
              <a:t>Ability to manipulate I</a:t>
            </a:r>
            <a:r>
              <a:rPr lang="tr-TR" dirty="0" smtClean="0"/>
              <a:t>ndependent </a:t>
            </a:r>
            <a:r>
              <a:rPr lang="en-US" dirty="0" smtClean="0"/>
              <a:t>V</a:t>
            </a:r>
            <a:r>
              <a:rPr lang="tr-TR" dirty="0" smtClean="0"/>
              <a:t>ariable</a:t>
            </a:r>
            <a:endParaRPr lang="en-US" dirty="0" smtClean="0"/>
          </a:p>
          <a:p>
            <a:r>
              <a:rPr lang="en-US" dirty="0" smtClean="0"/>
              <a:t>Use of control group</a:t>
            </a:r>
          </a:p>
          <a:p>
            <a:r>
              <a:rPr lang="en-US" dirty="0" smtClean="0"/>
              <a:t>Control of extraneous variables</a:t>
            </a:r>
          </a:p>
          <a:p>
            <a:r>
              <a:rPr lang="en-US" dirty="0" smtClean="0"/>
              <a:t>Replication possible</a:t>
            </a:r>
          </a:p>
          <a:p>
            <a:r>
              <a:rPr lang="en-US" dirty="0" smtClean="0"/>
              <a:t>Field experiments possible</a:t>
            </a:r>
          </a:p>
        </p:txBody>
      </p:sp>
      <p:sp>
        <p:nvSpPr>
          <p:cNvPr id="445446" name="Rectangle 6"/>
          <p:cNvSpPr>
            <a:spLocks noGrp="1" noChangeArrowheads="1"/>
          </p:cNvSpPr>
          <p:nvPr>
            <p:ph sz="half" idx="2"/>
          </p:nvPr>
        </p:nvSpPr>
        <p:spPr>
          <a:xfrm>
            <a:off x="4686300" y="1819275"/>
            <a:ext cx="4000500" cy="4581525"/>
          </a:xfrm>
          <a:solidFill>
            <a:srgbClr val="FFDD99"/>
          </a:solidFill>
        </p:spPr>
        <p:txBody>
          <a:bodyPr/>
          <a:lstStyle/>
          <a:p>
            <a:pPr>
              <a:buFontTx/>
              <a:buNone/>
            </a:pPr>
            <a:r>
              <a:rPr lang="en-US" b="1" dirty="0" smtClean="0"/>
              <a:t>Disadvantages</a:t>
            </a:r>
          </a:p>
          <a:p>
            <a:r>
              <a:rPr lang="en-US" dirty="0" smtClean="0"/>
              <a:t>Artificiality of labs</a:t>
            </a:r>
          </a:p>
          <a:p>
            <a:r>
              <a:rPr lang="en-US" dirty="0" smtClean="0"/>
              <a:t>Non-representative sample</a:t>
            </a:r>
          </a:p>
          <a:p>
            <a:r>
              <a:rPr lang="en-US" dirty="0" err="1" smtClean="0"/>
              <a:t>Expens</a:t>
            </a:r>
            <a:r>
              <a:rPr lang="tr-TR" dirty="0" smtClean="0"/>
              <a:t>iv</a:t>
            </a:r>
            <a:r>
              <a:rPr lang="en-US" dirty="0" smtClean="0"/>
              <a:t>e</a:t>
            </a:r>
          </a:p>
          <a:p>
            <a:r>
              <a:rPr lang="en-US" dirty="0" smtClean="0"/>
              <a:t>Focus on present and immediate future</a:t>
            </a:r>
          </a:p>
          <a:p>
            <a:r>
              <a:rPr lang="en-US" dirty="0" smtClean="0"/>
              <a:t>Ethical limitations</a:t>
            </a:r>
          </a:p>
          <a:p>
            <a:endParaRPr lang="en-US" dirty="0" smtClean="0"/>
          </a:p>
        </p:txBody>
      </p:sp>
    </p:spTree>
    <p:extLst>
      <p:ext uri="{BB962C8B-B14F-4D97-AF65-F5344CB8AC3E}">
        <p14:creationId xmlns:p14="http://schemas.microsoft.com/office/powerpoint/2010/main" xmlns="" val="2350106923"/>
      </p:ext>
    </p:extLst>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45445">
                                            <p:txEl>
                                              <p:pRg st="1" end="1"/>
                                            </p:txEl>
                                          </p:spTgt>
                                        </p:tgtEl>
                                        <p:attrNameLst>
                                          <p:attrName>style.visibility</p:attrName>
                                        </p:attrNameLst>
                                      </p:cBhvr>
                                      <p:to>
                                        <p:strVal val="visible"/>
                                      </p:to>
                                    </p:set>
                                    <p:animEffect transition="in" filter="blinds(horizontal)">
                                      <p:cBhvr>
                                        <p:cTn id="7" dur="500"/>
                                        <p:tgtEl>
                                          <p:spTgt spid="44544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45445">
                                            <p:txEl>
                                              <p:pRg st="2" end="2"/>
                                            </p:txEl>
                                          </p:spTgt>
                                        </p:tgtEl>
                                        <p:attrNameLst>
                                          <p:attrName>style.visibility</p:attrName>
                                        </p:attrNameLst>
                                      </p:cBhvr>
                                      <p:to>
                                        <p:strVal val="visible"/>
                                      </p:to>
                                    </p:set>
                                    <p:animEffect transition="in" filter="blinds(horizontal)">
                                      <p:cBhvr>
                                        <p:cTn id="12" dur="500"/>
                                        <p:tgtEl>
                                          <p:spTgt spid="44544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445445">
                                            <p:txEl>
                                              <p:pRg st="3" end="3"/>
                                            </p:txEl>
                                          </p:spTgt>
                                        </p:tgtEl>
                                        <p:attrNameLst>
                                          <p:attrName>style.visibility</p:attrName>
                                        </p:attrNameLst>
                                      </p:cBhvr>
                                      <p:to>
                                        <p:strVal val="visible"/>
                                      </p:to>
                                    </p:set>
                                    <p:animEffect transition="in" filter="blinds(horizontal)">
                                      <p:cBhvr>
                                        <p:cTn id="17" dur="500"/>
                                        <p:tgtEl>
                                          <p:spTgt spid="44544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445445">
                                            <p:txEl>
                                              <p:pRg st="4" end="4"/>
                                            </p:txEl>
                                          </p:spTgt>
                                        </p:tgtEl>
                                        <p:attrNameLst>
                                          <p:attrName>style.visibility</p:attrName>
                                        </p:attrNameLst>
                                      </p:cBhvr>
                                      <p:to>
                                        <p:strVal val="visible"/>
                                      </p:to>
                                    </p:set>
                                    <p:animEffect transition="in" filter="blinds(horizontal)">
                                      <p:cBhvr>
                                        <p:cTn id="22" dur="500"/>
                                        <p:tgtEl>
                                          <p:spTgt spid="44544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445445">
                                            <p:txEl>
                                              <p:pRg st="5" end="5"/>
                                            </p:txEl>
                                          </p:spTgt>
                                        </p:tgtEl>
                                        <p:attrNameLst>
                                          <p:attrName>style.visibility</p:attrName>
                                        </p:attrNameLst>
                                      </p:cBhvr>
                                      <p:to>
                                        <p:strVal val="visible"/>
                                      </p:to>
                                    </p:set>
                                    <p:animEffect transition="in" filter="blinds(horizontal)">
                                      <p:cBhvr>
                                        <p:cTn id="27" dur="500"/>
                                        <p:tgtEl>
                                          <p:spTgt spid="44544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445446">
                                            <p:txEl>
                                              <p:pRg st="1" end="1"/>
                                            </p:txEl>
                                          </p:spTgt>
                                        </p:tgtEl>
                                        <p:attrNameLst>
                                          <p:attrName>style.visibility</p:attrName>
                                        </p:attrNameLst>
                                      </p:cBhvr>
                                      <p:to>
                                        <p:strVal val="visible"/>
                                      </p:to>
                                    </p:set>
                                    <p:animEffect transition="in" filter="blinds(horizontal)">
                                      <p:cBhvr>
                                        <p:cTn id="32" dur="500"/>
                                        <p:tgtEl>
                                          <p:spTgt spid="445446">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445446">
                                            <p:txEl>
                                              <p:pRg st="2" end="2"/>
                                            </p:txEl>
                                          </p:spTgt>
                                        </p:tgtEl>
                                        <p:attrNameLst>
                                          <p:attrName>style.visibility</p:attrName>
                                        </p:attrNameLst>
                                      </p:cBhvr>
                                      <p:to>
                                        <p:strVal val="visible"/>
                                      </p:to>
                                    </p:set>
                                    <p:animEffect transition="in" filter="blinds(horizontal)">
                                      <p:cBhvr>
                                        <p:cTn id="37" dur="500"/>
                                        <p:tgtEl>
                                          <p:spTgt spid="445446">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nodeType="clickEffect">
                                  <p:stCondLst>
                                    <p:cond delay="0"/>
                                  </p:stCondLst>
                                  <p:childTnLst>
                                    <p:set>
                                      <p:cBhvr>
                                        <p:cTn id="41" dur="1" fill="hold">
                                          <p:stCondLst>
                                            <p:cond delay="0"/>
                                          </p:stCondLst>
                                        </p:cTn>
                                        <p:tgtEl>
                                          <p:spTgt spid="445446">
                                            <p:txEl>
                                              <p:pRg st="3" end="3"/>
                                            </p:txEl>
                                          </p:spTgt>
                                        </p:tgtEl>
                                        <p:attrNameLst>
                                          <p:attrName>style.visibility</p:attrName>
                                        </p:attrNameLst>
                                      </p:cBhvr>
                                      <p:to>
                                        <p:strVal val="visible"/>
                                      </p:to>
                                    </p:set>
                                    <p:animEffect transition="in" filter="blinds(horizontal)">
                                      <p:cBhvr>
                                        <p:cTn id="42" dur="500"/>
                                        <p:tgtEl>
                                          <p:spTgt spid="445446">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nodeType="clickEffect">
                                  <p:stCondLst>
                                    <p:cond delay="0"/>
                                  </p:stCondLst>
                                  <p:childTnLst>
                                    <p:set>
                                      <p:cBhvr>
                                        <p:cTn id="46" dur="1" fill="hold">
                                          <p:stCondLst>
                                            <p:cond delay="0"/>
                                          </p:stCondLst>
                                        </p:cTn>
                                        <p:tgtEl>
                                          <p:spTgt spid="445446">
                                            <p:txEl>
                                              <p:pRg st="4" end="4"/>
                                            </p:txEl>
                                          </p:spTgt>
                                        </p:tgtEl>
                                        <p:attrNameLst>
                                          <p:attrName>style.visibility</p:attrName>
                                        </p:attrNameLst>
                                      </p:cBhvr>
                                      <p:to>
                                        <p:strVal val="visible"/>
                                      </p:to>
                                    </p:set>
                                    <p:animEffect transition="in" filter="blinds(horizontal)">
                                      <p:cBhvr>
                                        <p:cTn id="47" dur="500"/>
                                        <p:tgtEl>
                                          <p:spTgt spid="445446">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nodeType="clickEffect">
                                  <p:stCondLst>
                                    <p:cond delay="0"/>
                                  </p:stCondLst>
                                  <p:childTnLst>
                                    <p:set>
                                      <p:cBhvr>
                                        <p:cTn id="51" dur="1" fill="hold">
                                          <p:stCondLst>
                                            <p:cond delay="0"/>
                                          </p:stCondLst>
                                        </p:cTn>
                                        <p:tgtEl>
                                          <p:spTgt spid="445446">
                                            <p:txEl>
                                              <p:pRg st="5" end="5"/>
                                            </p:txEl>
                                          </p:spTgt>
                                        </p:tgtEl>
                                        <p:attrNameLst>
                                          <p:attrName>style.visibility</p:attrName>
                                        </p:attrNameLst>
                                      </p:cBhvr>
                                      <p:to>
                                        <p:strVal val="visible"/>
                                      </p:to>
                                    </p:set>
                                    <p:animEffect transition="in" filter="blinds(horizontal)">
                                      <p:cBhvr>
                                        <p:cTn id="52" dur="500"/>
                                        <p:tgtEl>
                                          <p:spTgt spid="4454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İçerik Yer Tutucusu 2"/>
          <p:cNvSpPr>
            <a:spLocks noGrp="1"/>
          </p:cNvSpPr>
          <p:nvPr>
            <p:ph sz="half" idx="1"/>
          </p:nvPr>
        </p:nvSpPr>
        <p:spPr>
          <a:xfrm>
            <a:off x="438150" y="2057400"/>
            <a:ext cx="7829550" cy="4648200"/>
          </a:xfrm>
        </p:spPr>
        <p:txBody>
          <a:bodyPr/>
          <a:lstStyle/>
          <a:p>
            <a:r>
              <a:rPr lang="en-US" smtClean="0"/>
              <a:t>Replication</a:t>
            </a:r>
            <a:r>
              <a:rPr lang="tr-TR" smtClean="0"/>
              <a:t>:</a:t>
            </a:r>
            <a:r>
              <a:rPr lang="en-US" smtClean="0"/>
              <a:t> is the process of repeating an experiment with different participant groups and conditions to determine the average effect of the I</a:t>
            </a:r>
            <a:r>
              <a:rPr lang="tr-TR" smtClean="0"/>
              <a:t>ndependent </a:t>
            </a:r>
            <a:r>
              <a:rPr lang="en-US" smtClean="0"/>
              <a:t>V</a:t>
            </a:r>
            <a:r>
              <a:rPr lang="tr-TR" smtClean="0"/>
              <a:t>ariables</a:t>
            </a:r>
            <a:r>
              <a:rPr lang="en-US" smtClean="0"/>
              <a:t> across people, situations, and times.</a:t>
            </a:r>
            <a:endParaRPr lang="tr-TR" smtClean="0"/>
          </a:p>
          <a:p>
            <a:endParaRPr lang="en-US" smtClean="0"/>
          </a:p>
          <a:p>
            <a:r>
              <a:rPr lang="en-US" smtClean="0"/>
              <a:t>A field experiment</a:t>
            </a:r>
            <a:r>
              <a:rPr lang="tr-TR" smtClean="0"/>
              <a:t>:</a:t>
            </a:r>
            <a:r>
              <a:rPr lang="en-US" smtClean="0"/>
              <a:t> is a study of the dependent variable in actual environmental conditions.</a:t>
            </a:r>
          </a:p>
          <a:p>
            <a:endParaRPr lang="tr-TR" smtClean="0"/>
          </a:p>
        </p:txBody>
      </p:sp>
      <p:sp>
        <p:nvSpPr>
          <p:cNvPr id="73731" name="Rectangle 4"/>
          <p:cNvSpPr>
            <a:spLocks noGrp="1" noChangeArrowheads="1"/>
          </p:cNvSpPr>
          <p:nvPr>
            <p:ph type="title"/>
          </p:nvPr>
        </p:nvSpPr>
        <p:spPr/>
        <p:txBody>
          <a:bodyPr/>
          <a:lstStyle/>
          <a:p>
            <a:r>
              <a:rPr lang="tr-TR" sz="3200" smtClean="0"/>
              <a:t>2.1.</a:t>
            </a:r>
            <a:r>
              <a:rPr lang="en-US" sz="3200" smtClean="0"/>
              <a:t>Explanation</a:t>
            </a:r>
            <a:r>
              <a:rPr lang="tr-TR" sz="3200" smtClean="0"/>
              <a:t> of Some Advantages </a:t>
            </a:r>
            <a:r>
              <a:rPr lang="en-US" sz="3200" smtClean="0"/>
              <a:t>of Experiments</a:t>
            </a:r>
          </a:p>
        </p:txBody>
      </p:sp>
    </p:spTree>
    <p:extLst>
      <p:ext uri="{BB962C8B-B14F-4D97-AF65-F5344CB8AC3E}">
        <p14:creationId xmlns:p14="http://schemas.microsoft.com/office/powerpoint/2010/main" xmlns="" val="11598013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İçerik Yer Tutucusu 2"/>
          <p:cNvSpPr>
            <a:spLocks noGrp="1"/>
          </p:cNvSpPr>
          <p:nvPr>
            <p:ph sz="half" idx="1"/>
          </p:nvPr>
        </p:nvSpPr>
        <p:spPr>
          <a:xfrm>
            <a:off x="533400" y="1752600"/>
            <a:ext cx="8305800" cy="5105400"/>
          </a:xfrm>
        </p:spPr>
        <p:txBody>
          <a:bodyPr rtlCol="0">
            <a:normAutofit lnSpcReduction="10000"/>
          </a:bodyPr>
          <a:lstStyle/>
          <a:p>
            <a:pPr fontAlgn="auto">
              <a:spcAft>
                <a:spcPts val="0"/>
              </a:spcAft>
              <a:buFont typeface="Arial" pitchFamily="34" charset="0"/>
              <a:buChar char="•"/>
              <a:defRPr/>
            </a:pPr>
            <a:r>
              <a:rPr lang="en-US" dirty="0" smtClean="0"/>
              <a:t>The artificiality of a lab is possibly the greatest disadvantage of experiments. </a:t>
            </a:r>
            <a:endParaRPr lang="tr-TR" dirty="0" smtClean="0"/>
          </a:p>
          <a:p>
            <a:pPr fontAlgn="auto">
              <a:spcAft>
                <a:spcPts val="0"/>
              </a:spcAft>
              <a:buFont typeface="Arial" pitchFamily="34" charset="0"/>
              <a:buChar char="•"/>
              <a:defRPr/>
            </a:pPr>
            <a:r>
              <a:rPr lang="en-US" dirty="0" smtClean="0"/>
              <a:t>Also, experiments typically use small convenience samples which cannot be generalized to a larger population. </a:t>
            </a:r>
            <a:endParaRPr lang="tr-TR" dirty="0" smtClean="0"/>
          </a:p>
          <a:p>
            <a:pPr fontAlgn="auto">
              <a:spcAft>
                <a:spcPts val="0"/>
              </a:spcAft>
              <a:buFont typeface="Arial" pitchFamily="34" charset="0"/>
              <a:buChar char="•"/>
              <a:defRPr/>
            </a:pPr>
            <a:r>
              <a:rPr lang="en-US" dirty="0" smtClean="0"/>
              <a:t>Compared to surveys, they are expensive. </a:t>
            </a:r>
            <a:endParaRPr lang="tr-TR" dirty="0" smtClean="0"/>
          </a:p>
          <a:p>
            <a:pPr fontAlgn="auto">
              <a:spcAft>
                <a:spcPts val="0"/>
              </a:spcAft>
              <a:buFont typeface="Arial" pitchFamily="34" charset="0"/>
              <a:buChar char="•"/>
              <a:defRPr/>
            </a:pPr>
            <a:r>
              <a:rPr lang="en-US" dirty="0" smtClean="0"/>
              <a:t>They also cannot deal with past events or predict events in the far-off future. </a:t>
            </a:r>
            <a:endParaRPr lang="tr-TR" dirty="0" smtClean="0"/>
          </a:p>
          <a:p>
            <a:pPr fontAlgn="auto">
              <a:spcAft>
                <a:spcPts val="0"/>
              </a:spcAft>
              <a:buFont typeface="Arial" pitchFamily="34" charset="0"/>
              <a:buChar char="•"/>
              <a:defRPr/>
            </a:pPr>
            <a:r>
              <a:rPr lang="en-US" dirty="0" smtClean="0"/>
              <a:t>Finally, marketing research is often concerned with the study of people and there are limits to the types of manipulation and controls that are ethical.</a:t>
            </a:r>
          </a:p>
        </p:txBody>
      </p:sp>
      <p:sp>
        <p:nvSpPr>
          <p:cNvPr id="74755" name="Rectangle 4"/>
          <p:cNvSpPr>
            <a:spLocks noGrp="1" noChangeArrowheads="1"/>
          </p:cNvSpPr>
          <p:nvPr>
            <p:ph type="title"/>
          </p:nvPr>
        </p:nvSpPr>
        <p:spPr>
          <a:xfrm>
            <a:off x="685800" y="228600"/>
            <a:ext cx="7772400" cy="1143000"/>
          </a:xfrm>
        </p:spPr>
        <p:txBody>
          <a:bodyPr/>
          <a:lstStyle/>
          <a:p>
            <a:r>
              <a:rPr lang="tr-TR" sz="3200" smtClean="0"/>
              <a:t>2.2.</a:t>
            </a:r>
            <a:r>
              <a:rPr lang="en-US" sz="3200" smtClean="0"/>
              <a:t>Explanation</a:t>
            </a:r>
            <a:r>
              <a:rPr lang="tr-TR" sz="3200" smtClean="0"/>
              <a:t> of Some Disadvantages </a:t>
            </a:r>
            <a:r>
              <a:rPr lang="en-US" sz="3200" smtClean="0"/>
              <a:t>of Experiments</a:t>
            </a:r>
          </a:p>
        </p:txBody>
      </p:sp>
    </p:spTree>
    <p:extLst>
      <p:ext uri="{BB962C8B-B14F-4D97-AF65-F5344CB8AC3E}">
        <p14:creationId xmlns:p14="http://schemas.microsoft.com/office/powerpoint/2010/main" xmlns="" val="548836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3"/>
          <p:cNvSpPr>
            <a:spLocks noChangeArrowheads="1"/>
          </p:cNvSpPr>
          <p:nvPr/>
        </p:nvSpPr>
        <p:spPr bwMode="auto">
          <a:xfrm>
            <a:off x="708025" y="2324100"/>
            <a:ext cx="5592763" cy="320675"/>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Specify treatment levels</a:t>
            </a:r>
          </a:p>
        </p:txBody>
      </p:sp>
      <p:sp>
        <p:nvSpPr>
          <p:cNvPr id="75779" name="AutoShape 4"/>
          <p:cNvSpPr>
            <a:spLocks noChangeArrowheads="1"/>
          </p:cNvSpPr>
          <p:nvPr/>
        </p:nvSpPr>
        <p:spPr bwMode="auto">
          <a:xfrm>
            <a:off x="1096963" y="2825750"/>
            <a:ext cx="5592762" cy="320675"/>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Control environment</a:t>
            </a:r>
          </a:p>
        </p:txBody>
      </p:sp>
      <p:sp>
        <p:nvSpPr>
          <p:cNvPr id="75780" name="AutoShape 5"/>
          <p:cNvSpPr>
            <a:spLocks noChangeArrowheads="1"/>
          </p:cNvSpPr>
          <p:nvPr/>
        </p:nvSpPr>
        <p:spPr bwMode="auto">
          <a:xfrm>
            <a:off x="1493838" y="3344863"/>
            <a:ext cx="5592762" cy="320675"/>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Choose experimental design</a:t>
            </a:r>
          </a:p>
        </p:txBody>
      </p:sp>
      <p:sp>
        <p:nvSpPr>
          <p:cNvPr id="75781" name="AutoShape 6"/>
          <p:cNvSpPr>
            <a:spLocks noChangeArrowheads="1"/>
          </p:cNvSpPr>
          <p:nvPr/>
        </p:nvSpPr>
        <p:spPr bwMode="auto">
          <a:xfrm>
            <a:off x="2011363" y="4005263"/>
            <a:ext cx="5592762" cy="320675"/>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Select and assign participants</a:t>
            </a:r>
          </a:p>
        </p:txBody>
      </p:sp>
      <p:sp>
        <p:nvSpPr>
          <p:cNvPr id="75782" name="AutoShape 7"/>
          <p:cNvSpPr>
            <a:spLocks noChangeArrowheads="1"/>
          </p:cNvSpPr>
          <p:nvPr/>
        </p:nvSpPr>
        <p:spPr bwMode="auto">
          <a:xfrm>
            <a:off x="2500313" y="4635500"/>
            <a:ext cx="5592762" cy="320675"/>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Pilot-test, revise, and test</a:t>
            </a:r>
          </a:p>
        </p:txBody>
      </p:sp>
      <p:sp>
        <p:nvSpPr>
          <p:cNvPr id="75783" name="AutoShape 8"/>
          <p:cNvSpPr>
            <a:spLocks noChangeArrowheads="1"/>
          </p:cNvSpPr>
          <p:nvPr/>
        </p:nvSpPr>
        <p:spPr bwMode="auto">
          <a:xfrm>
            <a:off x="2827338" y="5160963"/>
            <a:ext cx="5651500" cy="319087"/>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Collect  data</a:t>
            </a:r>
          </a:p>
        </p:txBody>
      </p:sp>
      <p:cxnSp>
        <p:nvCxnSpPr>
          <p:cNvPr id="75784" name="AutoShape 9"/>
          <p:cNvCxnSpPr>
            <a:cxnSpLocks noChangeShapeType="1"/>
            <a:stCxn id="75792" idx="1"/>
            <a:endCxn id="75778" idx="1"/>
          </p:cNvCxnSpPr>
          <p:nvPr/>
        </p:nvCxnSpPr>
        <p:spPr bwMode="auto">
          <a:xfrm rot="10800000" flipH="1" flipV="1">
            <a:off x="304800" y="1944688"/>
            <a:ext cx="403225" cy="539750"/>
          </a:xfrm>
          <a:prstGeom prst="curvedConnector3">
            <a:avLst>
              <a:gd name="adj1" fmla="val -56694"/>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75785" name="AutoShape 10"/>
          <p:cNvCxnSpPr>
            <a:cxnSpLocks noChangeShapeType="1"/>
            <a:stCxn id="75778" idx="1"/>
            <a:endCxn id="75779" idx="1"/>
          </p:cNvCxnSpPr>
          <p:nvPr/>
        </p:nvCxnSpPr>
        <p:spPr bwMode="auto">
          <a:xfrm rot="10800000" flipH="1" flipV="1">
            <a:off x="708025" y="2484438"/>
            <a:ext cx="388938" cy="501650"/>
          </a:xfrm>
          <a:prstGeom prst="curvedConnector3">
            <a:avLst>
              <a:gd name="adj1" fmla="val -58778"/>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75786" name="AutoShape 11"/>
          <p:cNvCxnSpPr>
            <a:cxnSpLocks noChangeShapeType="1"/>
            <a:stCxn id="75779" idx="1"/>
            <a:endCxn id="75780" idx="1"/>
          </p:cNvCxnSpPr>
          <p:nvPr/>
        </p:nvCxnSpPr>
        <p:spPr bwMode="auto">
          <a:xfrm rot="10800000" flipH="1" flipV="1">
            <a:off x="1096963" y="2986088"/>
            <a:ext cx="396875" cy="519112"/>
          </a:xfrm>
          <a:prstGeom prst="curvedConnector3">
            <a:avLst>
              <a:gd name="adj1" fmla="val -57602"/>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75787" name="AutoShape 12"/>
          <p:cNvCxnSpPr>
            <a:cxnSpLocks noChangeShapeType="1"/>
            <a:stCxn id="75780" idx="1"/>
            <a:endCxn id="75781" idx="1"/>
          </p:cNvCxnSpPr>
          <p:nvPr/>
        </p:nvCxnSpPr>
        <p:spPr bwMode="auto">
          <a:xfrm rot="10800000" flipH="1" flipV="1">
            <a:off x="1493838" y="3505200"/>
            <a:ext cx="517525" cy="660400"/>
          </a:xfrm>
          <a:prstGeom prst="curvedConnector3">
            <a:avLst>
              <a:gd name="adj1" fmla="val -44171"/>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75788" name="AutoShape 13"/>
          <p:cNvCxnSpPr>
            <a:cxnSpLocks noChangeShapeType="1"/>
            <a:stCxn id="75781" idx="1"/>
            <a:endCxn id="75782" idx="1"/>
          </p:cNvCxnSpPr>
          <p:nvPr/>
        </p:nvCxnSpPr>
        <p:spPr bwMode="auto">
          <a:xfrm rot="10800000" flipH="1" flipV="1">
            <a:off x="2011363" y="4165600"/>
            <a:ext cx="488950" cy="630238"/>
          </a:xfrm>
          <a:prstGeom prst="curvedConnector3">
            <a:avLst>
              <a:gd name="adj1" fmla="val -46755"/>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75789" name="AutoShape 14"/>
          <p:cNvCxnSpPr>
            <a:cxnSpLocks noChangeShapeType="1"/>
            <a:stCxn id="75782" idx="1"/>
            <a:endCxn id="75783" idx="1"/>
          </p:cNvCxnSpPr>
          <p:nvPr/>
        </p:nvCxnSpPr>
        <p:spPr bwMode="auto">
          <a:xfrm rot="10800000" flipH="1" flipV="1">
            <a:off x="2500313" y="4795838"/>
            <a:ext cx="327025" cy="525462"/>
          </a:xfrm>
          <a:prstGeom prst="curvedConnector3">
            <a:avLst>
              <a:gd name="adj1" fmla="val -69903"/>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75790" name="AutoShape 15"/>
          <p:cNvSpPr>
            <a:spLocks noChangeArrowheads="1"/>
          </p:cNvSpPr>
          <p:nvPr/>
        </p:nvSpPr>
        <p:spPr bwMode="auto">
          <a:xfrm>
            <a:off x="3148013" y="5842000"/>
            <a:ext cx="5651500" cy="319088"/>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Analyze data</a:t>
            </a:r>
          </a:p>
        </p:txBody>
      </p:sp>
      <p:cxnSp>
        <p:nvCxnSpPr>
          <p:cNvPr id="75791" name="AutoShape 16"/>
          <p:cNvCxnSpPr>
            <a:cxnSpLocks noChangeShapeType="1"/>
            <a:stCxn id="75783" idx="1"/>
            <a:endCxn id="75790" idx="1"/>
          </p:cNvCxnSpPr>
          <p:nvPr/>
        </p:nvCxnSpPr>
        <p:spPr bwMode="auto">
          <a:xfrm rot="10800000" flipH="1" flipV="1">
            <a:off x="2827338" y="5321300"/>
            <a:ext cx="320675" cy="681038"/>
          </a:xfrm>
          <a:prstGeom prst="curvedConnector3">
            <a:avLst>
              <a:gd name="adj1" fmla="val -71287"/>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75792" name="AutoShape 17"/>
          <p:cNvSpPr>
            <a:spLocks noChangeArrowheads="1"/>
          </p:cNvSpPr>
          <p:nvPr/>
        </p:nvSpPr>
        <p:spPr bwMode="auto">
          <a:xfrm>
            <a:off x="304800" y="1784350"/>
            <a:ext cx="5592763" cy="320675"/>
          </a:xfrm>
          <a:prstGeom prst="roundRect">
            <a:avLst>
              <a:gd name="adj" fmla="val 16667"/>
            </a:avLst>
          </a:prstGeom>
          <a:solidFill>
            <a:schemeClr val="tx1"/>
          </a:solidFill>
          <a:ln w="9525" algn="ctr">
            <a:solidFill>
              <a:schemeClr val="tx1"/>
            </a:solidFill>
            <a:round/>
            <a:headEnd/>
            <a:tailEnd/>
          </a:ln>
        </p:spPr>
        <p:txBody>
          <a:bodyPr wrap="none" anchor="ctr"/>
          <a:lstStyle/>
          <a:p>
            <a:pPr algn="ctr"/>
            <a:r>
              <a:rPr lang="en-US" b="1">
                <a:solidFill>
                  <a:schemeClr val="bg1"/>
                </a:solidFill>
                <a:latin typeface="Times New Roman" charset="0"/>
              </a:rPr>
              <a:t>Specify treatment variables</a:t>
            </a:r>
          </a:p>
        </p:txBody>
      </p:sp>
      <p:sp>
        <p:nvSpPr>
          <p:cNvPr id="75793" name="1 Başlık"/>
          <p:cNvSpPr>
            <a:spLocks noGrp="1"/>
          </p:cNvSpPr>
          <p:nvPr>
            <p:ph type="title"/>
          </p:nvPr>
        </p:nvSpPr>
        <p:spPr>
          <a:xfrm>
            <a:off x="685800" y="228600"/>
            <a:ext cx="7772400" cy="1143000"/>
          </a:xfrm>
        </p:spPr>
        <p:txBody>
          <a:bodyPr>
            <a:normAutofit fontScale="90000"/>
          </a:bodyPr>
          <a:lstStyle/>
          <a:p>
            <a:r>
              <a:rPr lang="tr-TR" smtClean="0"/>
              <a:t>3. </a:t>
            </a:r>
            <a:r>
              <a:rPr lang="en-US" smtClean="0"/>
              <a:t>Steps of a well-planned experiment</a:t>
            </a:r>
          </a:p>
        </p:txBody>
      </p:sp>
    </p:spTree>
    <p:extLst>
      <p:ext uri="{BB962C8B-B14F-4D97-AF65-F5344CB8AC3E}">
        <p14:creationId xmlns:p14="http://schemas.microsoft.com/office/powerpoint/2010/main" xmlns="" val="716991810"/>
      </p:ext>
    </p:extLst>
  </p:cSld>
  <p:clrMapOvr>
    <a:masterClrMapping/>
  </p:clrMapOvr>
  <p:transition>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9" descr="coo01757_100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17754670"/>
      </p:ext>
    </p:extLst>
  </p:cSld>
  <p:clrMapOvr>
    <a:masterClrMapping/>
  </p:clrMapOvr>
  <p:transition>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Başlık 1"/>
          <p:cNvSpPr>
            <a:spLocks noGrp="1"/>
          </p:cNvSpPr>
          <p:nvPr>
            <p:ph type="title"/>
          </p:nvPr>
        </p:nvSpPr>
        <p:spPr>
          <a:xfrm>
            <a:off x="685800" y="76200"/>
            <a:ext cx="7772400" cy="914400"/>
          </a:xfrm>
        </p:spPr>
        <p:txBody>
          <a:bodyPr/>
          <a:lstStyle/>
          <a:p>
            <a:r>
              <a:rPr lang="tr-TR" sz="3200" smtClean="0"/>
              <a:t>S</a:t>
            </a:r>
            <a:r>
              <a:rPr lang="en-US" sz="3200" smtClean="0"/>
              <a:t>teps of a well-planned experiment</a:t>
            </a:r>
            <a:endParaRPr lang="tr-TR" sz="3200" smtClean="0"/>
          </a:p>
        </p:txBody>
      </p:sp>
      <p:sp>
        <p:nvSpPr>
          <p:cNvPr id="15363" name="Dikdörtgen 3"/>
          <p:cNvSpPr>
            <a:spLocks noChangeArrowheads="1"/>
          </p:cNvSpPr>
          <p:nvPr/>
        </p:nvSpPr>
        <p:spPr bwMode="auto">
          <a:xfrm>
            <a:off x="609600" y="1295400"/>
            <a:ext cx="8229600" cy="5133975"/>
          </a:xfrm>
          <a:prstGeom prst="rect">
            <a:avLst/>
          </a:prstGeom>
          <a:noFill/>
          <a:ln w="9525">
            <a:noFill/>
            <a:miter lim="800000"/>
            <a:headEnd/>
            <a:tailEnd/>
          </a:ln>
        </p:spPr>
        <p:txBody>
          <a:bodyPr>
            <a:spAutoFit/>
          </a:bodyPr>
          <a:lstStyle/>
          <a:p>
            <a:pPr>
              <a:lnSpc>
                <a:spcPct val="90000"/>
              </a:lnSpc>
              <a:defRPr/>
            </a:pPr>
            <a:r>
              <a:rPr lang="tr-TR" sz="2800" dirty="0">
                <a:latin typeface="Times New Roman" pitchFamily="18" charset="0"/>
              </a:rPr>
              <a:t>T</a:t>
            </a:r>
            <a:r>
              <a:rPr lang="en-US" sz="2800" dirty="0">
                <a:latin typeface="Times New Roman" pitchFamily="18" charset="0"/>
              </a:rPr>
              <a:t>he activities the researcher must accomplish to make an experiment a success</a:t>
            </a:r>
            <a:r>
              <a:rPr lang="tr-TR" sz="2800" dirty="0">
                <a:latin typeface="Times New Roman" pitchFamily="18" charset="0"/>
              </a:rPr>
              <a:t>:</a:t>
            </a:r>
            <a:r>
              <a:rPr lang="en-US" sz="2800" dirty="0">
                <a:latin typeface="Times New Roman" pitchFamily="18" charset="0"/>
              </a:rPr>
              <a:t> </a:t>
            </a:r>
          </a:p>
          <a:p>
            <a:pPr>
              <a:lnSpc>
                <a:spcPct val="90000"/>
              </a:lnSpc>
              <a:defRPr/>
            </a:pPr>
            <a:endParaRPr lang="tr-TR" sz="2800" dirty="0">
              <a:latin typeface="Times New Roman" pitchFamily="18" charset="0"/>
            </a:endParaRPr>
          </a:p>
          <a:p>
            <a:pPr marL="514350" indent="-514350">
              <a:lnSpc>
                <a:spcPct val="90000"/>
              </a:lnSpc>
              <a:defRPr/>
            </a:pPr>
            <a:r>
              <a:rPr lang="tr-TR" sz="2800" dirty="0">
                <a:solidFill>
                  <a:srgbClr val="FFC000"/>
                </a:solidFill>
                <a:latin typeface="Times New Roman" pitchFamily="18" charset="0"/>
              </a:rPr>
              <a:t>3.1. </a:t>
            </a:r>
            <a:r>
              <a:rPr lang="en-US" sz="2800" dirty="0">
                <a:solidFill>
                  <a:srgbClr val="FFC000"/>
                </a:solidFill>
                <a:latin typeface="Times New Roman" pitchFamily="18" charset="0"/>
              </a:rPr>
              <a:t>Specify treatment variables</a:t>
            </a:r>
            <a:r>
              <a:rPr lang="tr-TR" sz="2800" dirty="0">
                <a:solidFill>
                  <a:srgbClr val="FFC000"/>
                </a:solidFill>
                <a:latin typeface="Times New Roman" pitchFamily="18" charset="0"/>
              </a:rPr>
              <a:t>:</a:t>
            </a:r>
          </a:p>
          <a:p>
            <a:pPr>
              <a:lnSpc>
                <a:spcPct val="90000"/>
              </a:lnSpc>
              <a:defRPr/>
            </a:pPr>
            <a:r>
              <a:rPr lang="tr-TR" sz="2800" dirty="0">
                <a:latin typeface="Times New Roman" pitchFamily="18" charset="0"/>
              </a:rPr>
              <a:t>a</a:t>
            </a:r>
            <a:r>
              <a:rPr lang="en-US" sz="2800" dirty="0">
                <a:latin typeface="Times New Roman" pitchFamily="18" charset="0"/>
              </a:rPr>
              <a:t>) select variables that are the best operational definitions of the original concepts, </a:t>
            </a:r>
            <a:endParaRPr lang="tr-TR" sz="2800" dirty="0">
              <a:latin typeface="Times New Roman" pitchFamily="18" charset="0"/>
            </a:endParaRPr>
          </a:p>
          <a:p>
            <a:pPr>
              <a:lnSpc>
                <a:spcPct val="90000"/>
              </a:lnSpc>
              <a:defRPr/>
            </a:pPr>
            <a:r>
              <a:rPr lang="tr-TR" sz="2800" dirty="0">
                <a:latin typeface="Times New Roman" pitchFamily="18" charset="0"/>
              </a:rPr>
              <a:t>b</a:t>
            </a:r>
            <a:r>
              <a:rPr lang="en-US" sz="2800" dirty="0">
                <a:latin typeface="Times New Roman" pitchFamily="18" charset="0"/>
              </a:rPr>
              <a:t>) determine how many variables to test, </a:t>
            </a:r>
            <a:endParaRPr lang="tr-TR" sz="2800" dirty="0">
              <a:latin typeface="Times New Roman" pitchFamily="18" charset="0"/>
            </a:endParaRPr>
          </a:p>
          <a:p>
            <a:pPr>
              <a:lnSpc>
                <a:spcPct val="90000"/>
              </a:lnSpc>
              <a:defRPr/>
            </a:pPr>
            <a:r>
              <a:rPr lang="tr-TR" sz="2800" dirty="0">
                <a:latin typeface="Times New Roman" pitchFamily="18" charset="0"/>
              </a:rPr>
              <a:t>c</a:t>
            </a:r>
            <a:r>
              <a:rPr lang="en-US" sz="2800" dirty="0">
                <a:latin typeface="Times New Roman" pitchFamily="18" charset="0"/>
              </a:rPr>
              <a:t>) select or design appropriate measures for the chosen variables. </a:t>
            </a:r>
            <a:endParaRPr lang="tr-TR" sz="2800" dirty="0">
              <a:latin typeface="Times New Roman" pitchFamily="18" charset="0"/>
            </a:endParaRPr>
          </a:p>
          <a:p>
            <a:pPr>
              <a:lnSpc>
                <a:spcPct val="90000"/>
              </a:lnSpc>
              <a:defRPr/>
            </a:pPr>
            <a:endParaRPr lang="tr-TR" sz="2800" dirty="0">
              <a:latin typeface="Times New Roman" pitchFamily="18" charset="0"/>
            </a:endParaRPr>
          </a:p>
          <a:p>
            <a:pPr>
              <a:lnSpc>
                <a:spcPct val="90000"/>
              </a:lnSpc>
              <a:defRPr/>
            </a:pPr>
            <a:r>
              <a:rPr lang="en-US" sz="2800" dirty="0">
                <a:latin typeface="Times New Roman" pitchFamily="18" charset="0"/>
              </a:rPr>
              <a:t>The selection of measures for testing requires a thorough review of the available literature and instruments.</a:t>
            </a:r>
          </a:p>
        </p:txBody>
      </p:sp>
    </p:spTree>
    <p:extLst>
      <p:ext uri="{BB962C8B-B14F-4D97-AF65-F5344CB8AC3E}">
        <p14:creationId xmlns:p14="http://schemas.microsoft.com/office/powerpoint/2010/main" xmlns="" val="35937700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Başlık 1"/>
          <p:cNvSpPr>
            <a:spLocks noGrp="1"/>
          </p:cNvSpPr>
          <p:nvPr>
            <p:ph type="title"/>
          </p:nvPr>
        </p:nvSpPr>
        <p:spPr>
          <a:xfrm>
            <a:off x="685800" y="1116013"/>
            <a:ext cx="7772400" cy="1143000"/>
          </a:xfrm>
        </p:spPr>
        <p:txBody>
          <a:bodyPr/>
          <a:lstStyle/>
          <a:p>
            <a:endParaRPr lang="tr-TR" smtClean="0"/>
          </a:p>
        </p:txBody>
      </p:sp>
      <p:sp>
        <p:nvSpPr>
          <p:cNvPr id="78851" name="Dikdörtgen 3"/>
          <p:cNvSpPr>
            <a:spLocks noChangeArrowheads="1"/>
          </p:cNvSpPr>
          <p:nvPr/>
        </p:nvSpPr>
        <p:spPr bwMode="auto">
          <a:xfrm>
            <a:off x="457200" y="685800"/>
            <a:ext cx="8229600" cy="590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0000"/>
              </a:lnSpc>
            </a:pPr>
            <a:r>
              <a:rPr lang="tr-TR" sz="2800">
                <a:solidFill>
                  <a:srgbClr val="FFC000"/>
                </a:solidFill>
                <a:latin typeface="Times New Roman" charset="0"/>
              </a:rPr>
              <a:t>3.2. </a:t>
            </a:r>
            <a:r>
              <a:rPr lang="en-US" sz="2800">
                <a:solidFill>
                  <a:srgbClr val="FFC000"/>
                </a:solidFill>
                <a:latin typeface="Times New Roman" charset="0"/>
              </a:rPr>
              <a:t>Specify treatment levels</a:t>
            </a:r>
            <a:r>
              <a:rPr lang="tr-TR" sz="2800">
                <a:solidFill>
                  <a:srgbClr val="FFC000"/>
                </a:solidFill>
                <a:latin typeface="Times New Roman" charset="0"/>
              </a:rPr>
              <a:t>:</a:t>
            </a:r>
            <a:endParaRPr lang="en-US" sz="2800">
              <a:solidFill>
                <a:srgbClr val="FFC000"/>
              </a:solidFill>
              <a:latin typeface="Times New Roman" charset="0"/>
            </a:endParaRPr>
          </a:p>
          <a:p>
            <a:pPr>
              <a:lnSpc>
                <a:spcPct val="90000"/>
              </a:lnSpc>
            </a:pPr>
            <a:r>
              <a:rPr lang="en-US" sz="2800">
                <a:latin typeface="Times New Roman" charset="0"/>
              </a:rPr>
              <a:t>In an experiment, participants experience a manipulation of the independent variable, called the </a:t>
            </a:r>
            <a:r>
              <a:rPr lang="en-US" sz="2800">
                <a:solidFill>
                  <a:srgbClr val="FFC000"/>
                </a:solidFill>
                <a:latin typeface="Times New Roman" charset="0"/>
              </a:rPr>
              <a:t>experimental treatment. </a:t>
            </a:r>
            <a:endParaRPr lang="tr-TR" sz="2800">
              <a:solidFill>
                <a:srgbClr val="FFC000"/>
              </a:solidFill>
              <a:latin typeface="Times New Roman" charset="0"/>
            </a:endParaRPr>
          </a:p>
          <a:p>
            <a:pPr>
              <a:lnSpc>
                <a:spcPct val="90000"/>
              </a:lnSpc>
            </a:pPr>
            <a:endParaRPr lang="tr-TR" sz="2800">
              <a:latin typeface="Times New Roman" charset="0"/>
            </a:endParaRPr>
          </a:p>
          <a:p>
            <a:pPr>
              <a:lnSpc>
                <a:spcPct val="90000"/>
              </a:lnSpc>
            </a:pPr>
            <a:r>
              <a:rPr lang="en-US" sz="2800">
                <a:latin typeface="Times New Roman" charset="0"/>
              </a:rPr>
              <a:t>The treatment levels are the arbitrary or natural groups the researcher makes within the independent variable. </a:t>
            </a:r>
            <a:endParaRPr lang="tr-TR" sz="2800">
              <a:latin typeface="Times New Roman" charset="0"/>
            </a:endParaRPr>
          </a:p>
          <a:p>
            <a:pPr>
              <a:lnSpc>
                <a:spcPct val="90000"/>
              </a:lnSpc>
            </a:pPr>
            <a:endParaRPr lang="tr-TR" sz="2800">
              <a:latin typeface="Times New Roman" charset="0"/>
            </a:endParaRPr>
          </a:p>
          <a:p>
            <a:pPr>
              <a:lnSpc>
                <a:spcPct val="90000"/>
              </a:lnSpc>
            </a:pPr>
            <a:r>
              <a:rPr lang="en-US" sz="2800">
                <a:solidFill>
                  <a:srgbClr val="FFC000"/>
                </a:solidFill>
                <a:latin typeface="Times New Roman" charset="0"/>
              </a:rPr>
              <a:t>A control group </a:t>
            </a:r>
            <a:r>
              <a:rPr lang="en-US" sz="2800">
                <a:latin typeface="Times New Roman" charset="0"/>
              </a:rPr>
              <a:t>is a group of participants that is measured but not exposed the independent variable being studied. </a:t>
            </a:r>
            <a:endParaRPr lang="tr-TR" sz="2800">
              <a:latin typeface="Times New Roman" charset="0"/>
            </a:endParaRPr>
          </a:p>
          <a:p>
            <a:pPr>
              <a:lnSpc>
                <a:spcPct val="90000"/>
              </a:lnSpc>
            </a:pPr>
            <a:endParaRPr lang="tr-TR" sz="2800">
              <a:latin typeface="Times New Roman" charset="0"/>
            </a:endParaRPr>
          </a:p>
          <a:p>
            <a:pPr>
              <a:lnSpc>
                <a:spcPct val="90000"/>
              </a:lnSpc>
            </a:pPr>
            <a:r>
              <a:rPr lang="en-US" sz="2800">
                <a:latin typeface="Times New Roman" charset="0"/>
              </a:rPr>
              <a:t>A control group can provide a base level for comparison. </a:t>
            </a:r>
            <a:endParaRPr lang="tr-TR" sz="2800">
              <a:latin typeface="Times New Roman" charset="0"/>
            </a:endParaRPr>
          </a:p>
          <a:p>
            <a:pPr>
              <a:lnSpc>
                <a:spcPct val="90000"/>
              </a:lnSpc>
            </a:pPr>
            <a:endParaRPr lang="en-US" sz="2800">
              <a:latin typeface="Times New Roman" charset="0"/>
            </a:endParaRPr>
          </a:p>
        </p:txBody>
      </p:sp>
    </p:spTree>
    <p:extLst>
      <p:ext uri="{BB962C8B-B14F-4D97-AF65-F5344CB8AC3E}">
        <p14:creationId xmlns:p14="http://schemas.microsoft.com/office/powerpoint/2010/main" xmlns="" val="18464990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Başlık 1"/>
          <p:cNvSpPr>
            <a:spLocks noGrp="1"/>
          </p:cNvSpPr>
          <p:nvPr>
            <p:ph type="title"/>
          </p:nvPr>
        </p:nvSpPr>
        <p:spPr/>
        <p:txBody>
          <a:bodyPr/>
          <a:lstStyle/>
          <a:p>
            <a:endParaRPr lang="tr-TR" smtClean="0"/>
          </a:p>
        </p:txBody>
      </p:sp>
      <p:sp>
        <p:nvSpPr>
          <p:cNvPr id="79875" name="Dikdörtgen 3"/>
          <p:cNvSpPr>
            <a:spLocks noChangeArrowheads="1"/>
          </p:cNvSpPr>
          <p:nvPr/>
        </p:nvSpPr>
        <p:spPr bwMode="auto">
          <a:xfrm>
            <a:off x="457200" y="609600"/>
            <a:ext cx="8420100" cy="590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0000"/>
              </a:lnSpc>
            </a:pPr>
            <a:r>
              <a:rPr lang="tr-TR" sz="2800">
                <a:solidFill>
                  <a:srgbClr val="FFC000"/>
                </a:solidFill>
                <a:latin typeface="Times New Roman" charset="0"/>
              </a:rPr>
              <a:t>3.3. </a:t>
            </a:r>
            <a:r>
              <a:rPr lang="en-US" sz="2800">
                <a:solidFill>
                  <a:srgbClr val="FFC000"/>
                </a:solidFill>
                <a:latin typeface="Times New Roman" charset="0"/>
              </a:rPr>
              <a:t>Control environment</a:t>
            </a:r>
            <a:r>
              <a:rPr lang="tr-TR" sz="2800">
                <a:solidFill>
                  <a:srgbClr val="FFC000"/>
                </a:solidFill>
                <a:latin typeface="Times New Roman" charset="0"/>
              </a:rPr>
              <a:t>:</a:t>
            </a:r>
            <a:endParaRPr lang="en-US" sz="2800">
              <a:solidFill>
                <a:srgbClr val="FFC000"/>
              </a:solidFill>
              <a:latin typeface="Times New Roman" charset="0"/>
            </a:endParaRPr>
          </a:p>
          <a:p>
            <a:pPr>
              <a:lnSpc>
                <a:spcPct val="90000"/>
              </a:lnSpc>
            </a:pPr>
            <a:endParaRPr lang="tr-TR" sz="2800">
              <a:latin typeface="Times New Roman" charset="0"/>
            </a:endParaRPr>
          </a:p>
          <a:p>
            <a:pPr>
              <a:lnSpc>
                <a:spcPct val="90000"/>
              </a:lnSpc>
            </a:pPr>
            <a:r>
              <a:rPr lang="en-US" sz="2800">
                <a:latin typeface="Times New Roman" charset="0"/>
              </a:rPr>
              <a:t>Environmental control means holding the physical environment of the experiment constant. When participants do not know if they are receiving the experimental treatment, they are said to be blind. </a:t>
            </a:r>
            <a:endParaRPr lang="tr-TR" sz="2800">
              <a:latin typeface="Times New Roman" charset="0"/>
            </a:endParaRPr>
          </a:p>
          <a:p>
            <a:pPr>
              <a:lnSpc>
                <a:spcPct val="90000"/>
              </a:lnSpc>
            </a:pPr>
            <a:endParaRPr lang="tr-TR" sz="2800">
              <a:latin typeface="Times New Roman" charset="0"/>
            </a:endParaRPr>
          </a:p>
          <a:p>
            <a:pPr>
              <a:lnSpc>
                <a:spcPct val="90000"/>
              </a:lnSpc>
            </a:pPr>
            <a:r>
              <a:rPr lang="en-US" sz="2800">
                <a:latin typeface="Times New Roman" charset="0"/>
              </a:rPr>
              <a:t>When neither the participant nor the researcher knows, the experiment is said to be double-blind.</a:t>
            </a:r>
          </a:p>
          <a:p>
            <a:pPr>
              <a:lnSpc>
                <a:spcPct val="90000"/>
              </a:lnSpc>
            </a:pPr>
            <a:endParaRPr lang="tr-TR" sz="2800">
              <a:latin typeface="Times New Roman" charset="0"/>
            </a:endParaRPr>
          </a:p>
          <a:p>
            <a:pPr>
              <a:lnSpc>
                <a:spcPct val="90000"/>
              </a:lnSpc>
            </a:pPr>
            <a:r>
              <a:rPr lang="tr-TR" sz="2800">
                <a:solidFill>
                  <a:srgbClr val="FFC000"/>
                </a:solidFill>
                <a:latin typeface="Times New Roman" charset="0"/>
              </a:rPr>
              <a:t>3.4. </a:t>
            </a:r>
            <a:r>
              <a:rPr lang="en-US" sz="2800">
                <a:solidFill>
                  <a:srgbClr val="FFC000"/>
                </a:solidFill>
                <a:latin typeface="Times New Roman" charset="0"/>
              </a:rPr>
              <a:t>Choose experimental des</a:t>
            </a:r>
            <a:r>
              <a:rPr lang="tr-TR" sz="2800">
                <a:solidFill>
                  <a:srgbClr val="FFC000"/>
                </a:solidFill>
                <a:latin typeface="Times New Roman" charset="0"/>
              </a:rPr>
              <a:t>ign:</a:t>
            </a:r>
          </a:p>
          <a:p>
            <a:pPr>
              <a:lnSpc>
                <a:spcPct val="90000"/>
              </a:lnSpc>
            </a:pPr>
            <a:endParaRPr lang="tr-TR" sz="2800">
              <a:latin typeface="Times New Roman" charset="0"/>
            </a:endParaRPr>
          </a:p>
          <a:p>
            <a:pPr>
              <a:lnSpc>
                <a:spcPct val="90000"/>
              </a:lnSpc>
            </a:pPr>
            <a:r>
              <a:rPr lang="en-US" sz="2800">
                <a:latin typeface="Times New Roman" charset="0"/>
              </a:rPr>
              <a:t>The design is then selected. Several designs are discussed on the next several slides.</a:t>
            </a:r>
          </a:p>
          <a:p>
            <a:pPr>
              <a:lnSpc>
                <a:spcPct val="90000"/>
              </a:lnSpc>
            </a:pPr>
            <a:endParaRPr lang="tr-TR" sz="2800">
              <a:latin typeface="Times New Roman" charset="0"/>
            </a:endParaRPr>
          </a:p>
        </p:txBody>
      </p:sp>
    </p:spTree>
    <p:extLst>
      <p:ext uri="{BB962C8B-B14F-4D97-AF65-F5344CB8AC3E}">
        <p14:creationId xmlns:p14="http://schemas.microsoft.com/office/powerpoint/2010/main" xmlns="" val="21527524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Başlık 1"/>
          <p:cNvSpPr>
            <a:spLocks noGrp="1"/>
          </p:cNvSpPr>
          <p:nvPr>
            <p:ph type="title"/>
          </p:nvPr>
        </p:nvSpPr>
        <p:spPr/>
        <p:txBody>
          <a:bodyPr/>
          <a:lstStyle/>
          <a:p>
            <a:endParaRPr lang="tr-TR" smtClean="0"/>
          </a:p>
        </p:txBody>
      </p:sp>
      <p:sp>
        <p:nvSpPr>
          <p:cNvPr id="80899" name="Dikdörtgen 3"/>
          <p:cNvSpPr>
            <a:spLocks noChangeArrowheads="1"/>
          </p:cNvSpPr>
          <p:nvPr/>
        </p:nvSpPr>
        <p:spPr bwMode="auto">
          <a:xfrm>
            <a:off x="457200" y="381000"/>
            <a:ext cx="8420100" cy="6383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0000"/>
              </a:lnSpc>
            </a:pPr>
            <a:r>
              <a:rPr lang="tr-TR" sz="2800">
                <a:solidFill>
                  <a:srgbClr val="FFC000"/>
                </a:solidFill>
                <a:latin typeface="Times New Roman" charset="0"/>
              </a:rPr>
              <a:t>3.5. </a:t>
            </a:r>
            <a:r>
              <a:rPr lang="en-US" sz="2800">
                <a:solidFill>
                  <a:srgbClr val="FFC000"/>
                </a:solidFill>
                <a:latin typeface="Times New Roman" charset="0"/>
              </a:rPr>
              <a:t>Select and assign participants</a:t>
            </a:r>
            <a:r>
              <a:rPr lang="tr-TR" sz="2800">
                <a:solidFill>
                  <a:srgbClr val="FFC000"/>
                </a:solidFill>
                <a:latin typeface="Times New Roman" charset="0"/>
              </a:rPr>
              <a:t>:</a:t>
            </a:r>
            <a:endParaRPr lang="en-US" sz="2800">
              <a:solidFill>
                <a:srgbClr val="FFC000"/>
              </a:solidFill>
              <a:latin typeface="Times New Roman" charset="0"/>
            </a:endParaRPr>
          </a:p>
          <a:p>
            <a:pPr>
              <a:lnSpc>
                <a:spcPct val="90000"/>
              </a:lnSpc>
            </a:pPr>
            <a:endParaRPr lang="tr-TR" sz="2800">
              <a:latin typeface="Times New Roman" charset="0"/>
            </a:endParaRPr>
          </a:p>
          <a:p>
            <a:pPr>
              <a:lnSpc>
                <a:spcPct val="90000"/>
              </a:lnSpc>
            </a:pPr>
            <a:r>
              <a:rPr lang="en-US" sz="2800">
                <a:latin typeface="Times New Roman" charset="0"/>
              </a:rPr>
              <a:t>The participants selected for the experiment should be representative of the population to which the researcher wishes to generalize the study’s results. </a:t>
            </a:r>
            <a:endParaRPr lang="tr-TR" sz="2800">
              <a:latin typeface="Times New Roman" charset="0"/>
            </a:endParaRPr>
          </a:p>
          <a:p>
            <a:pPr>
              <a:lnSpc>
                <a:spcPct val="90000"/>
              </a:lnSpc>
            </a:pPr>
            <a:endParaRPr lang="tr-TR" sz="2800">
              <a:latin typeface="Times New Roman" charset="0"/>
            </a:endParaRPr>
          </a:p>
          <a:p>
            <a:pPr>
              <a:lnSpc>
                <a:spcPct val="90000"/>
              </a:lnSpc>
            </a:pPr>
            <a:r>
              <a:rPr lang="en-US" sz="2800">
                <a:latin typeface="Times New Roman" charset="0"/>
              </a:rPr>
              <a:t>Random assignment is required to make the groups as comparable as possible. </a:t>
            </a:r>
            <a:endParaRPr lang="tr-TR" sz="2800">
              <a:latin typeface="Times New Roman" charset="0"/>
            </a:endParaRPr>
          </a:p>
          <a:p>
            <a:pPr>
              <a:lnSpc>
                <a:spcPct val="90000"/>
              </a:lnSpc>
            </a:pPr>
            <a:endParaRPr lang="tr-TR" sz="2800">
              <a:latin typeface="Times New Roman" charset="0"/>
            </a:endParaRPr>
          </a:p>
          <a:p>
            <a:pPr>
              <a:lnSpc>
                <a:spcPct val="90000"/>
              </a:lnSpc>
            </a:pPr>
            <a:r>
              <a:rPr lang="en-US" sz="2800">
                <a:solidFill>
                  <a:srgbClr val="FF0000"/>
                </a:solidFill>
                <a:latin typeface="Times New Roman" charset="0"/>
              </a:rPr>
              <a:t>Random assignment </a:t>
            </a:r>
            <a:r>
              <a:rPr lang="en-US" sz="2800">
                <a:latin typeface="Times New Roman" charset="0"/>
              </a:rPr>
              <a:t>uses a randomized sample frame for assigning participants to experimental and control groups.</a:t>
            </a:r>
            <a:endParaRPr lang="tr-TR" sz="2800">
              <a:latin typeface="Times New Roman" charset="0"/>
            </a:endParaRPr>
          </a:p>
          <a:p>
            <a:pPr>
              <a:lnSpc>
                <a:spcPct val="90000"/>
              </a:lnSpc>
            </a:pPr>
            <a:endParaRPr lang="tr-TR" sz="2800">
              <a:latin typeface="Times New Roman" charset="0"/>
            </a:endParaRPr>
          </a:p>
          <a:p>
            <a:pPr>
              <a:lnSpc>
                <a:spcPct val="90000"/>
              </a:lnSpc>
            </a:pPr>
            <a:r>
              <a:rPr lang="en-US" sz="2800">
                <a:solidFill>
                  <a:srgbClr val="FF0000"/>
                </a:solidFill>
                <a:latin typeface="Times New Roman" charset="0"/>
              </a:rPr>
              <a:t>Matching</a:t>
            </a:r>
            <a:r>
              <a:rPr lang="en-US" sz="2800">
                <a:latin typeface="Times New Roman" charset="0"/>
              </a:rPr>
              <a:t> is an equalizing process for assigning participants to experimental and control groups. </a:t>
            </a:r>
            <a:endParaRPr lang="tr-TR" sz="2800">
              <a:latin typeface="Times New Roman" charset="0"/>
            </a:endParaRPr>
          </a:p>
          <a:p>
            <a:pPr>
              <a:lnSpc>
                <a:spcPct val="90000"/>
              </a:lnSpc>
            </a:pPr>
            <a:endParaRPr lang="tr-TR" sz="2800">
              <a:latin typeface="Times New Roman" charset="0"/>
            </a:endParaRPr>
          </a:p>
          <a:p>
            <a:pPr>
              <a:lnSpc>
                <a:spcPct val="90000"/>
              </a:lnSpc>
            </a:pPr>
            <a:endParaRPr lang="en-US" sz="2800">
              <a:latin typeface="Times New Roman" charset="0"/>
            </a:endParaRPr>
          </a:p>
        </p:txBody>
      </p:sp>
    </p:spTree>
    <p:extLst>
      <p:ext uri="{BB962C8B-B14F-4D97-AF65-F5344CB8AC3E}">
        <p14:creationId xmlns:p14="http://schemas.microsoft.com/office/powerpoint/2010/main" xmlns="" val="738429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İçerik Yer Tutucusu 2"/>
          <p:cNvSpPr>
            <a:spLocks noGrp="1"/>
          </p:cNvSpPr>
          <p:nvPr>
            <p:ph idx="1"/>
          </p:nvPr>
        </p:nvSpPr>
        <p:spPr>
          <a:xfrm>
            <a:off x="457200" y="685800"/>
            <a:ext cx="8229600" cy="5440363"/>
          </a:xfrm>
        </p:spPr>
        <p:txBody>
          <a:bodyPr/>
          <a:lstStyle/>
          <a:p>
            <a:pPr>
              <a:defRPr/>
            </a:pPr>
            <a:r>
              <a:rPr lang="tr-TR" sz="2800" dirty="0" smtClean="0">
                <a:solidFill>
                  <a:srgbClr val="FFC000"/>
                </a:solidFill>
              </a:rPr>
              <a:t>3.5.1. </a:t>
            </a:r>
            <a:r>
              <a:rPr lang="en-US" sz="2800" dirty="0" smtClean="0">
                <a:solidFill>
                  <a:srgbClr val="FFC000"/>
                </a:solidFill>
              </a:rPr>
              <a:t>Random assignment </a:t>
            </a:r>
            <a:r>
              <a:rPr lang="tr-TR" sz="2800" dirty="0" smtClean="0">
                <a:solidFill>
                  <a:srgbClr val="FFC000"/>
                </a:solidFill>
              </a:rPr>
              <a:t>:</a:t>
            </a:r>
            <a:endParaRPr lang="en-US" sz="2800" dirty="0" smtClean="0">
              <a:solidFill>
                <a:srgbClr val="FFC000"/>
              </a:solidFill>
            </a:endParaRPr>
          </a:p>
          <a:p>
            <a:pPr>
              <a:spcBef>
                <a:spcPts val="1200"/>
              </a:spcBef>
              <a:defRPr/>
            </a:pPr>
            <a:r>
              <a:rPr lang="en-US" sz="2800" kern="1200" dirty="0" smtClean="0"/>
              <a:t>The sampling frame is often small for experiments and the participants may be self-selected. </a:t>
            </a:r>
            <a:endParaRPr lang="tr-TR" sz="2800" kern="1200" dirty="0" smtClean="0"/>
          </a:p>
          <a:p>
            <a:pPr>
              <a:spcBef>
                <a:spcPts val="1200"/>
              </a:spcBef>
              <a:defRPr/>
            </a:pPr>
            <a:r>
              <a:rPr lang="en-US" sz="2800" kern="1200" dirty="0" smtClean="0"/>
              <a:t>However, if randomization is used, those assigned to the experimental group are likely to be similar to those assigned to the control group. </a:t>
            </a:r>
            <a:endParaRPr lang="tr-TR" sz="2800" kern="1200" dirty="0" smtClean="0"/>
          </a:p>
          <a:p>
            <a:pPr>
              <a:spcBef>
                <a:spcPts val="1200"/>
              </a:spcBef>
              <a:defRPr/>
            </a:pPr>
            <a:r>
              <a:rPr lang="en-US" sz="2800" kern="1200" dirty="0" smtClean="0"/>
              <a:t>Random assignment allows one to make the groups as comparable as possible. </a:t>
            </a:r>
            <a:endParaRPr lang="tr-TR" sz="2800" kern="1200" dirty="0" smtClean="0"/>
          </a:p>
          <a:p>
            <a:pPr>
              <a:spcBef>
                <a:spcPts val="1200"/>
              </a:spcBef>
              <a:defRPr/>
            </a:pPr>
            <a:r>
              <a:rPr lang="tr-TR" sz="2800" kern="1200" dirty="0" err="1" smtClean="0"/>
              <a:t>It</a:t>
            </a:r>
            <a:r>
              <a:rPr lang="en-US" sz="2800" kern="1200" dirty="0" smtClean="0"/>
              <a:t> means that participants have an equal and known chance of being assigned to any of the groups in the experiment. </a:t>
            </a:r>
          </a:p>
        </p:txBody>
      </p:sp>
    </p:spTree>
    <p:extLst>
      <p:ext uri="{BB962C8B-B14F-4D97-AF65-F5344CB8AC3E}">
        <p14:creationId xmlns:p14="http://schemas.microsoft.com/office/powerpoint/2010/main" xmlns="" val="1026176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Dikdörtgen 3"/>
          <p:cNvSpPr>
            <a:spLocks noChangeArrowheads="1"/>
          </p:cNvSpPr>
          <p:nvPr/>
        </p:nvSpPr>
        <p:spPr bwMode="auto">
          <a:xfrm>
            <a:off x="457200" y="427038"/>
            <a:ext cx="8229600" cy="6124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tr-TR" sz="2800">
                <a:solidFill>
                  <a:srgbClr val="FFC000"/>
                </a:solidFill>
                <a:latin typeface="Times New Roman" charset="0"/>
              </a:rPr>
              <a:t>3.5.2. </a:t>
            </a:r>
            <a:r>
              <a:rPr lang="en-US" sz="2800">
                <a:solidFill>
                  <a:srgbClr val="FFC000"/>
                </a:solidFill>
                <a:latin typeface="Times New Roman" charset="0"/>
              </a:rPr>
              <a:t>Matching </a:t>
            </a:r>
            <a:r>
              <a:rPr lang="tr-TR" sz="2800">
                <a:solidFill>
                  <a:srgbClr val="FFC000"/>
                </a:solidFill>
                <a:latin typeface="Times New Roman" charset="0"/>
              </a:rPr>
              <a:t>:</a:t>
            </a:r>
            <a:endParaRPr lang="en-US" sz="2800">
              <a:solidFill>
                <a:srgbClr val="FFC000"/>
              </a:solidFill>
              <a:latin typeface="Times New Roman" charset="0"/>
            </a:endParaRPr>
          </a:p>
          <a:p>
            <a:r>
              <a:rPr lang="en-US" sz="2800">
                <a:latin typeface="Times New Roman" charset="0"/>
              </a:rPr>
              <a:t>Matching is a control procedure to ensure that experimental and control groups are equated on one or more variables before the experiment. </a:t>
            </a:r>
            <a:endParaRPr lang="tr-TR" sz="2800">
              <a:latin typeface="Times New Roman" charset="0"/>
            </a:endParaRPr>
          </a:p>
          <a:p>
            <a:endParaRPr lang="tr-TR" sz="2800">
              <a:latin typeface="Times New Roman" charset="0"/>
            </a:endParaRPr>
          </a:p>
          <a:p>
            <a:r>
              <a:rPr lang="en-US" sz="2800">
                <a:latin typeface="Times New Roman" charset="0"/>
              </a:rPr>
              <a:t>The object of matching is to have each experimental and control participant matched on every characteristic used in the research.</a:t>
            </a:r>
            <a:r>
              <a:rPr lang="tr-TR" sz="2800">
                <a:latin typeface="Times New Roman" charset="0"/>
              </a:rPr>
              <a:t> </a:t>
            </a:r>
            <a:r>
              <a:rPr lang="en-US" sz="2800">
                <a:latin typeface="Times New Roman" charset="0"/>
              </a:rPr>
              <a:t>Matching employs a nonprobability quota sampling approach. </a:t>
            </a:r>
            <a:endParaRPr lang="tr-TR" sz="2800">
              <a:latin typeface="Times New Roman" charset="0"/>
            </a:endParaRPr>
          </a:p>
          <a:p>
            <a:endParaRPr lang="tr-TR" sz="2800">
              <a:latin typeface="Times New Roman" charset="0"/>
            </a:endParaRPr>
          </a:p>
          <a:p>
            <a:r>
              <a:rPr lang="en-US" sz="2800">
                <a:solidFill>
                  <a:srgbClr val="FF0000"/>
                </a:solidFill>
                <a:latin typeface="Times New Roman" charset="0"/>
              </a:rPr>
              <a:t>Quota matrix </a:t>
            </a:r>
            <a:r>
              <a:rPr lang="en-US" sz="2800">
                <a:latin typeface="Times New Roman" charset="0"/>
              </a:rPr>
              <a:t>is a means of visualizing the matching process. If matching does not alleviate assignment problems, a combination of matching, randomization, and increasing the sample size may be useful. </a:t>
            </a:r>
          </a:p>
        </p:txBody>
      </p:sp>
    </p:spTree>
    <p:extLst>
      <p:ext uri="{BB962C8B-B14F-4D97-AF65-F5344CB8AC3E}">
        <p14:creationId xmlns:p14="http://schemas.microsoft.com/office/powerpoint/2010/main" xmlns="" val="3377461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Grp="1" noChangeArrowheads="1"/>
          </p:cNvSpPr>
          <p:nvPr>
            <p:ph type="title"/>
          </p:nvPr>
        </p:nvSpPr>
        <p:spPr>
          <a:xfrm>
            <a:off x="38100" y="0"/>
            <a:ext cx="3238500" cy="1173163"/>
          </a:xfrm>
        </p:spPr>
        <p:txBody>
          <a:bodyPr>
            <a:normAutofit fontScale="90000"/>
          </a:bodyPr>
          <a:lstStyle/>
          <a:p>
            <a:r>
              <a:rPr lang="en-US" sz="3600" smtClean="0"/>
              <a:t>Quota Matrix Example</a:t>
            </a:r>
          </a:p>
        </p:txBody>
      </p:sp>
      <p:pic>
        <p:nvPicPr>
          <p:cNvPr id="83971" name="Picture 15" descr="coo01757_100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0" y="0"/>
            <a:ext cx="6096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972" name="Dikdörtgen 1"/>
          <p:cNvSpPr>
            <a:spLocks noChangeArrowheads="1"/>
          </p:cNvSpPr>
          <p:nvPr/>
        </p:nvSpPr>
        <p:spPr bwMode="auto">
          <a:xfrm>
            <a:off x="-76200" y="2690813"/>
            <a:ext cx="3276600" cy="292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28600" indent="-228600"/>
            <a:r>
              <a:rPr lang="en-US" sz="2300">
                <a:latin typeface="Times New Roman" charset="0"/>
              </a:rPr>
              <a:t>Exhibit 10-3 presents an example of a quota matrix. </a:t>
            </a:r>
            <a:endParaRPr lang="tr-TR" sz="2300">
              <a:latin typeface="Times New Roman" charset="0"/>
            </a:endParaRPr>
          </a:p>
          <a:p>
            <a:pPr marL="228600" indent="-228600"/>
            <a:r>
              <a:rPr lang="en-US" sz="2300">
                <a:latin typeface="Times New Roman" charset="0"/>
              </a:rPr>
              <a:t>One-third of the participants from each cell of the matrix would be assigned to each of the tree groups. </a:t>
            </a:r>
          </a:p>
        </p:txBody>
      </p:sp>
    </p:spTree>
    <p:extLst>
      <p:ext uri="{BB962C8B-B14F-4D97-AF65-F5344CB8AC3E}">
        <p14:creationId xmlns:p14="http://schemas.microsoft.com/office/powerpoint/2010/main" xmlns="" val="1220069152"/>
      </p:ext>
    </p:extLst>
  </p:cSld>
  <p:clrMapOvr>
    <a:masterClrMapping/>
  </p:clrMapOvr>
  <p:transition>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4"/>
          <p:cNvSpPr>
            <a:spLocks noGrp="1" noChangeArrowheads="1"/>
          </p:cNvSpPr>
          <p:nvPr>
            <p:ph type="title"/>
          </p:nvPr>
        </p:nvSpPr>
        <p:spPr/>
        <p:txBody>
          <a:bodyPr/>
          <a:lstStyle/>
          <a:p>
            <a:r>
              <a:rPr lang="tr-TR" sz="4000" smtClean="0"/>
              <a:t>4. </a:t>
            </a:r>
            <a:r>
              <a:rPr lang="en-US" sz="4000" smtClean="0"/>
              <a:t>Validity in Experimentation</a:t>
            </a:r>
          </a:p>
        </p:txBody>
      </p:sp>
      <p:sp>
        <p:nvSpPr>
          <p:cNvPr id="84995" name="Dikdörtgen 1"/>
          <p:cNvSpPr>
            <a:spLocks noChangeArrowheads="1"/>
          </p:cNvSpPr>
          <p:nvPr/>
        </p:nvSpPr>
        <p:spPr bwMode="auto">
          <a:xfrm>
            <a:off x="742950" y="2089150"/>
            <a:ext cx="7658100" cy="3324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3000">
                <a:solidFill>
                  <a:srgbClr val="FF0000"/>
                </a:solidFill>
                <a:latin typeface="Times New Roman" charset="0"/>
              </a:rPr>
              <a:t>Internal validity </a:t>
            </a:r>
            <a:r>
              <a:rPr lang="en-US" sz="3000">
                <a:latin typeface="Times New Roman" charset="0"/>
              </a:rPr>
              <a:t>exists when the conclusions drawn about a demonstrated experimental relationship truly implies cause. </a:t>
            </a:r>
            <a:endParaRPr lang="tr-TR" sz="3000">
              <a:latin typeface="Times New Roman" charset="0"/>
            </a:endParaRPr>
          </a:p>
          <a:p>
            <a:endParaRPr lang="en-US" sz="3000">
              <a:latin typeface="Times New Roman" charset="0"/>
            </a:endParaRPr>
          </a:p>
          <a:p>
            <a:r>
              <a:rPr lang="en-US" sz="3000">
                <a:solidFill>
                  <a:srgbClr val="FF0000"/>
                </a:solidFill>
                <a:latin typeface="Times New Roman" charset="0"/>
              </a:rPr>
              <a:t>External validity </a:t>
            </a:r>
            <a:r>
              <a:rPr lang="en-US" sz="3000">
                <a:latin typeface="Times New Roman" charset="0"/>
              </a:rPr>
              <a:t>exists when an observed causal relationship can be generalized across persons, settings, and times. </a:t>
            </a:r>
          </a:p>
        </p:txBody>
      </p:sp>
    </p:spTree>
    <p:extLst>
      <p:ext uri="{BB962C8B-B14F-4D97-AF65-F5344CB8AC3E}">
        <p14:creationId xmlns:p14="http://schemas.microsoft.com/office/powerpoint/2010/main" xmlns="" val="1716752924"/>
      </p:ext>
    </p:extLst>
  </p:cSld>
  <p:clrMapOvr>
    <a:masterClrMapping/>
  </p:clrMapOvr>
  <p:transition>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0" y="0"/>
            <a:ext cx="9144000" cy="68634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2800" b="1" dirty="0">
                <a:solidFill>
                  <a:schemeClr val="bg1"/>
                </a:solidFill>
              </a:rPr>
              <a:t>Experimental Design</a:t>
            </a:r>
          </a:p>
          <a:p>
            <a:endParaRPr lang="en-US" sz="2800" b="1" dirty="0"/>
          </a:p>
          <a:p>
            <a:r>
              <a:rPr lang="en-US" dirty="0"/>
              <a:t>Experimental designs are set up to examine possible cause and effect relationship among variables, in contrast to correlational studies, which examine the relationship among variable without necessarily trying to establish if one variable causes another.</a:t>
            </a:r>
          </a:p>
          <a:p>
            <a:endParaRPr lang="en-US" dirty="0"/>
          </a:p>
          <a:p>
            <a:r>
              <a:rPr lang="en-US" dirty="0"/>
              <a:t>To establish that variable X causes variable Y, all three of the following conditions should met:</a:t>
            </a:r>
          </a:p>
          <a:p>
            <a:endParaRPr lang="en-US" dirty="0"/>
          </a:p>
          <a:p>
            <a:r>
              <a:rPr lang="en-US" dirty="0"/>
              <a:t>1. Both X and Y should </a:t>
            </a:r>
            <a:r>
              <a:rPr lang="en-US" dirty="0" err="1"/>
              <a:t>covary</a:t>
            </a:r>
            <a:r>
              <a:rPr lang="en-US" dirty="0"/>
              <a:t> i.e., when one goes up, the other should</a:t>
            </a:r>
          </a:p>
          <a:p>
            <a:r>
              <a:rPr lang="en-US" dirty="0"/>
              <a:t>    also simultaneously go up (or down).</a:t>
            </a:r>
          </a:p>
          <a:p>
            <a:endParaRPr lang="en-US" dirty="0"/>
          </a:p>
          <a:p>
            <a:r>
              <a:rPr lang="en-US" dirty="0"/>
              <a:t>2. X (the presumed causal factor) should precede  Y. In other words, </a:t>
            </a:r>
          </a:p>
          <a:p>
            <a:r>
              <a:rPr lang="en-US" dirty="0"/>
              <a:t>    there must be a time sequence in which the two occur. </a:t>
            </a:r>
          </a:p>
          <a:p>
            <a:endParaRPr lang="en-US" dirty="0"/>
          </a:p>
          <a:p>
            <a:r>
              <a:rPr lang="en-US" dirty="0"/>
              <a:t>3. No other factor should possibly cause the change in the dependent</a:t>
            </a:r>
          </a:p>
          <a:p>
            <a:r>
              <a:rPr lang="en-US" dirty="0"/>
              <a:t>    variable  Y. </a:t>
            </a:r>
          </a:p>
        </p:txBody>
      </p:sp>
    </p:spTree>
    <p:extLst>
      <p:ext uri="{BB962C8B-B14F-4D97-AF65-F5344CB8AC3E}">
        <p14:creationId xmlns:p14="http://schemas.microsoft.com/office/powerpoint/2010/main" xmlns="" val="29069271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0" y="0"/>
            <a:ext cx="9144000" cy="637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b="1" dirty="0">
              <a:solidFill>
                <a:schemeClr val="bg1"/>
              </a:solidFill>
            </a:endParaRPr>
          </a:p>
          <a:p>
            <a:endParaRPr lang="en-US" b="1" dirty="0">
              <a:solidFill>
                <a:schemeClr val="bg1"/>
              </a:solidFill>
            </a:endParaRPr>
          </a:p>
          <a:p>
            <a:r>
              <a:rPr lang="en-US" b="1" dirty="0"/>
              <a:t>To establish causal relationship between two variables in an            organizational setting, several variables that might </a:t>
            </a:r>
            <a:r>
              <a:rPr lang="en-US" b="1" dirty="0" err="1"/>
              <a:t>covary</a:t>
            </a:r>
            <a:r>
              <a:rPr lang="en-US" b="1" dirty="0"/>
              <a:t> with the     dependent variable have to be controlled. This would then allow us to say that variable X  alone causes the dependent variable</a:t>
            </a:r>
            <a:r>
              <a:rPr lang="en-US" dirty="0"/>
              <a:t>.</a:t>
            </a:r>
          </a:p>
          <a:p>
            <a:endParaRPr lang="en-US" dirty="0"/>
          </a:p>
          <a:p>
            <a:endParaRPr lang="en-US" b="1" dirty="0"/>
          </a:p>
          <a:p>
            <a:endParaRPr lang="en-US" b="1" dirty="0"/>
          </a:p>
          <a:p>
            <a:r>
              <a:rPr lang="en-US" b="1" dirty="0"/>
              <a:t>Experimental designs</a:t>
            </a:r>
            <a:r>
              <a:rPr lang="en-US" dirty="0"/>
              <a:t> fall into two categories: </a:t>
            </a:r>
          </a:p>
          <a:p>
            <a:endParaRPr lang="en-US" dirty="0"/>
          </a:p>
          <a:p>
            <a:pPr>
              <a:buFontTx/>
              <a:buAutoNum type="arabicPeriod"/>
            </a:pPr>
            <a:r>
              <a:rPr lang="en-US" dirty="0"/>
              <a:t>Experiment done in an artificial or contrived environment, known as </a:t>
            </a:r>
            <a:r>
              <a:rPr lang="en-US" b="1" dirty="0"/>
              <a:t>lab experiments</a:t>
            </a:r>
            <a:r>
              <a:rPr lang="en-US" dirty="0"/>
              <a:t>, </a:t>
            </a:r>
          </a:p>
          <a:p>
            <a:pPr>
              <a:buFontTx/>
              <a:buAutoNum type="arabicPeriod"/>
            </a:pPr>
            <a:endParaRPr lang="en-US" dirty="0"/>
          </a:p>
          <a:p>
            <a:pPr>
              <a:buFontTx/>
              <a:buAutoNum type="arabicPeriod"/>
            </a:pPr>
            <a:r>
              <a:rPr lang="en-US" dirty="0"/>
              <a:t>And those done in the natural environment in which activities regularly take place, known as </a:t>
            </a:r>
            <a:r>
              <a:rPr lang="en-US" b="1" dirty="0"/>
              <a:t>field experiment</a:t>
            </a:r>
            <a:r>
              <a:rPr lang="en-US" dirty="0"/>
              <a:t>.  </a:t>
            </a:r>
          </a:p>
        </p:txBody>
      </p:sp>
    </p:spTree>
    <p:extLst>
      <p:ext uri="{BB962C8B-B14F-4D97-AF65-F5344CB8AC3E}">
        <p14:creationId xmlns:p14="http://schemas.microsoft.com/office/powerpoint/2010/main" xmlns="" val="19816529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0" y="-1"/>
            <a:ext cx="9144000" cy="62478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sz="2800" b="1" dirty="0"/>
          </a:p>
          <a:p>
            <a:endParaRPr lang="en-US" sz="2800" b="1" dirty="0"/>
          </a:p>
          <a:p>
            <a:r>
              <a:rPr lang="en-US" sz="2800" b="1" dirty="0"/>
              <a:t>The Lab Experiment</a:t>
            </a:r>
          </a:p>
          <a:p>
            <a:endParaRPr lang="en-US" sz="2800" b="1" dirty="0"/>
          </a:p>
          <a:p>
            <a:r>
              <a:rPr lang="en-US" dirty="0"/>
              <a:t>When a cause and effect relationship between an independent and a dependent variable of interest is to be clearly established, then all other variables that might contaminate or confound the relationship have to be tightly controlled. It is also necessary to manipulate the independent variable so that the extent of its causal effects can be established.</a:t>
            </a:r>
          </a:p>
          <a:p>
            <a:endParaRPr lang="en-US" dirty="0"/>
          </a:p>
          <a:p>
            <a:endParaRPr lang="en-US" dirty="0"/>
          </a:p>
          <a:p>
            <a:r>
              <a:rPr lang="en-US" dirty="0"/>
              <a:t>The controls and manipulations are best done in an artificial setting - the laboratory - where the causal effects can be tested. When controls and manipulations are introduced to establish cause and effect relationships in an artificial setting, we have </a:t>
            </a:r>
            <a:r>
              <a:rPr lang="en-US" b="1" dirty="0"/>
              <a:t>laboratory experimental designs</a:t>
            </a:r>
            <a:r>
              <a:rPr lang="en-US" dirty="0"/>
              <a:t>, also known as </a:t>
            </a:r>
            <a:r>
              <a:rPr lang="en-US" b="1" dirty="0"/>
              <a:t>lab experiments</a:t>
            </a:r>
            <a:r>
              <a:rPr lang="en-US" dirty="0"/>
              <a:t>.      </a:t>
            </a:r>
          </a:p>
        </p:txBody>
      </p:sp>
    </p:spTree>
    <p:extLst>
      <p:ext uri="{BB962C8B-B14F-4D97-AF65-F5344CB8AC3E}">
        <p14:creationId xmlns:p14="http://schemas.microsoft.com/office/powerpoint/2010/main" xmlns="" val="25913314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0" y="0"/>
            <a:ext cx="9144000" cy="7602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2800" b="1" dirty="0">
                <a:solidFill>
                  <a:schemeClr val="bg1"/>
                </a:solidFill>
              </a:rPr>
              <a:t>Control</a:t>
            </a:r>
          </a:p>
          <a:p>
            <a:r>
              <a:rPr lang="en-US" dirty="0"/>
              <a:t>When we postulate cause and effect relationships between two variables X and Y, it is possible that some other factor, say Z, might also influence the dependent variable. In such a case, it will not possible to determine the extent Y occurred only because of X, and to what extent Y was additionally influenced by the presence of the other factor.</a:t>
            </a:r>
          </a:p>
          <a:p>
            <a:endParaRPr lang="en-US" dirty="0"/>
          </a:p>
          <a:p>
            <a:r>
              <a:rPr lang="en-US" sz="2800" b="1" dirty="0"/>
              <a:t>Example:</a:t>
            </a:r>
          </a:p>
          <a:p>
            <a:endParaRPr lang="en-US" b="1" dirty="0"/>
          </a:p>
          <a:p>
            <a:r>
              <a:rPr lang="en-US" b="1" dirty="0"/>
              <a:t>HRD Manager arrange for special training in creating web pages to the set of newly recruited secretaries that such training would cause them to function more effectively. </a:t>
            </a:r>
          </a:p>
          <a:p>
            <a:r>
              <a:rPr lang="en-US" b="1" dirty="0"/>
              <a:t>Some of the new secretaries might function more effectively than others ------possibly because they have had previous experience of creating web pages. Here in this example previous experience is the variable that needs to be controlled. This can done by excluding those secretaries from training who have already some experience of it.</a:t>
            </a:r>
          </a:p>
          <a:p>
            <a:endParaRPr lang="en-US" b="1" dirty="0">
              <a:solidFill>
                <a:srgbClr val="FFFF66"/>
              </a:solidFill>
            </a:endParaRPr>
          </a:p>
          <a:p>
            <a:r>
              <a:rPr lang="en-US" b="1" dirty="0">
                <a:solidFill>
                  <a:schemeClr val="bg1"/>
                </a:solidFill>
              </a:rPr>
              <a:t>  </a:t>
            </a:r>
          </a:p>
        </p:txBody>
      </p:sp>
    </p:spTree>
    <p:extLst>
      <p:ext uri="{BB962C8B-B14F-4D97-AF65-F5344CB8AC3E}">
        <p14:creationId xmlns:p14="http://schemas.microsoft.com/office/powerpoint/2010/main" xmlns="" val="28461135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0" y="0"/>
            <a:ext cx="9144000" cy="6924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2800" b="1" dirty="0"/>
              <a:t>Manipulation of Independent Variable</a:t>
            </a:r>
          </a:p>
          <a:p>
            <a:endParaRPr lang="en-US" sz="2800" b="1" dirty="0"/>
          </a:p>
          <a:p>
            <a:r>
              <a:rPr lang="en-US" dirty="0"/>
              <a:t>In order to examine the causal effects of an independent on a dependent variable, certain manipulation need to be tried. Manipulation simply means that we create different levels of the independent variable to assess the impact on the dependent variable.</a:t>
            </a:r>
          </a:p>
          <a:p>
            <a:endParaRPr lang="en-US" dirty="0"/>
          </a:p>
          <a:p>
            <a:r>
              <a:rPr lang="en-US" sz="2800" b="1" dirty="0"/>
              <a:t>Example</a:t>
            </a:r>
            <a:r>
              <a:rPr lang="en-US" b="1" dirty="0"/>
              <a:t>:</a:t>
            </a:r>
            <a:r>
              <a:rPr lang="en-US" dirty="0"/>
              <a:t> </a:t>
            </a:r>
            <a:r>
              <a:rPr lang="en-US" b="1" dirty="0"/>
              <a:t>If we want to test the theory that depth of knowledge of various manufacturing technologies is caused by rotating the employees on all the jobs on  the production line and in the design department, over a four- week period.</a:t>
            </a:r>
          </a:p>
          <a:p>
            <a:r>
              <a:rPr lang="en-US" b="1" dirty="0"/>
              <a:t>Then we can manipulate the independent variable, “rotation of employees” by rotating one group of production workers and exposing them to all the systems during the four-week period, rotating the other group only partially during the four weeks (i.e., exposing them to only half of the manufacturing technologies), and leaving the third group to do what they are currently doing, without any special rotation.</a:t>
            </a:r>
            <a:r>
              <a:rPr lang="en-US" dirty="0"/>
              <a:t>      </a:t>
            </a:r>
          </a:p>
        </p:txBody>
      </p:sp>
    </p:spTree>
    <p:extLst>
      <p:ext uri="{BB962C8B-B14F-4D97-AF65-F5344CB8AC3E}">
        <p14:creationId xmlns:p14="http://schemas.microsoft.com/office/powerpoint/2010/main" xmlns="" val="6595104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0" y="0"/>
            <a:ext cx="9144000" cy="65556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2800" b="1" dirty="0"/>
              <a:t>Controlling the Contaminating Exogenous or “Nuisance” Variables</a:t>
            </a:r>
          </a:p>
          <a:p>
            <a:endParaRPr lang="en-US" dirty="0"/>
          </a:p>
          <a:p>
            <a:r>
              <a:rPr lang="en-US" b="1" dirty="0"/>
              <a:t>Matching Groups</a:t>
            </a:r>
          </a:p>
          <a:p>
            <a:endParaRPr lang="en-US" dirty="0"/>
          </a:p>
          <a:p>
            <a:r>
              <a:rPr lang="en-US" dirty="0"/>
              <a:t>One way of controlling the contaminating or “nuisance” variable is to match various group by taking the confounding characteristics and deliberately spreading them across groups. </a:t>
            </a:r>
          </a:p>
          <a:p>
            <a:endParaRPr lang="en-US" dirty="0"/>
          </a:p>
          <a:p>
            <a:r>
              <a:rPr lang="en-US" sz="2800" b="1" dirty="0"/>
              <a:t>Example: </a:t>
            </a:r>
            <a:r>
              <a:rPr lang="en-US" b="1" dirty="0"/>
              <a:t>If there are 20 women among the 60 members, then each group will be assigned 5 women, so that the effects of gender are distributed across the four groups. Similarly, age and experience factors can be matched  across the four groups such that each group has a similar mix of individuals in terms of gender, age and experience. Because the suspected contaminating factors are matched across the groups, we may take comfort in saying that variable X alone cause variable Y.  </a:t>
            </a:r>
          </a:p>
        </p:txBody>
      </p:sp>
    </p:spTree>
    <p:extLst>
      <p:ext uri="{BB962C8B-B14F-4D97-AF65-F5344CB8AC3E}">
        <p14:creationId xmlns:p14="http://schemas.microsoft.com/office/powerpoint/2010/main" xmlns="" val="139226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0" y="0"/>
            <a:ext cx="9144000" cy="6740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b="1" dirty="0"/>
              <a:t>Randomization</a:t>
            </a:r>
          </a:p>
          <a:p>
            <a:endParaRPr lang="en-US" b="1" dirty="0"/>
          </a:p>
          <a:p>
            <a:r>
              <a:rPr lang="en-US" dirty="0"/>
              <a:t>Another way of controlling the contaminating variables is to assign the 60 members randomly to the four groups that is every member would have known and equal chance of being assigned to any of these four groups.</a:t>
            </a:r>
          </a:p>
          <a:p>
            <a:endParaRPr lang="en-US" dirty="0"/>
          </a:p>
          <a:p>
            <a:r>
              <a:rPr lang="en-US" dirty="0"/>
              <a:t>For instance we might throw the names of the 60 members into hat and draw their names. The first 15 names may be assigned to the first group, the second 15 to the second group, and so on or the first person drawn might be assigned to the first group, the second person to the second group, and so on.  Thus, in randomization, both the process by which individuals drawn is random (</a:t>
            </a:r>
            <a:r>
              <a:rPr lang="en-US" dirty="0" err="1"/>
              <a:t>i.e</a:t>
            </a:r>
            <a:r>
              <a:rPr lang="en-US" dirty="0"/>
              <a:t>, everyone has known and equal chance of being drawn) and the assignment of the individual to any particular group is random ( each individual could be assigned to any one of the groups set up). By thus randomly assigning members to the group we would be distributing the confounding variables among the groups equally. </a:t>
            </a:r>
          </a:p>
        </p:txBody>
      </p:sp>
    </p:spTree>
    <p:extLst>
      <p:ext uri="{BB962C8B-B14F-4D97-AF65-F5344CB8AC3E}">
        <p14:creationId xmlns:p14="http://schemas.microsoft.com/office/powerpoint/2010/main" xmlns="" val="17910094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0" y="0"/>
            <a:ext cx="9144000" cy="637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dirty="0">
              <a:solidFill>
                <a:schemeClr val="bg1"/>
              </a:solidFill>
            </a:endParaRPr>
          </a:p>
          <a:p>
            <a:r>
              <a:rPr lang="en-US" dirty="0"/>
              <a:t>That is, the variable of age, sex, and previous experience - the controlled variables - will have equal probability of being distributed among the groups. Thus randomization would ensure that if these variables do indeed have a contributory or confounding effect, we would have controlled their confounding effect (along-with those of other unknown factors) by distributing them across the groups.</a:t>
            </a:r>
          </a:p>
          <a:p>
            <a:endParaRPr lang="en-US" dirty="0"/>
          </a:p>
          <a:p>
            <a:r>
              <a:rPr lang="en-US" b="1" dirty="0"/>
              <a:t>Advantages of Randomization</a:t>
            </a:r>
          </a:p>
          <a:p>
            <a:endParaRPr lang="en-US" b="1" dirty="0"/>
          </a:p>
          <a:p>
            <a:r>
              <a:rPr lang="en-US" dirty="0"/>
              <a:t>The difference between matching and randomization is that in the former case individuals are deliberately and consciously matched to control the differences among group members, whereas in the latter we expect that the process of randomization will distribute the inequalities among the groups, based on the law of normal distribution.</a:t>
            </a:r>
          </a:p>
          <a:p>
            <a:endParaRPr lang="en-US" dirty="0"/>
          </a:p>
          <a:p>
            <a:r>
              <a:rPr lang="en-US" dirty="0"/>
              <a:t>       </a:t>
            </a:r>
          </a:p>
        </p:txBody>
      </p:sp>
    </p:spTree>
    <p:extLst>
      <p:ext uri="{BB962C8B-B14F-4D97-AF65-F5344CB8AC3E}">
        <p14:creationId xmlns:p14="http://schemas.microsoft.com/office/powerpoint/2010/main" xmlns="" val="828335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565525" y="2251075"/>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p>
        </p:txBody>
      </p:sp>
      <p:sp>
        <p:nvSpPr>
          <p:cNvPr id="12291" name="Text Box 3"/>
          <p:cNvSpPr txBox="1">
            <a:spLocks noChangeArrowheads="1"/>
          </p:cNvSpPr>
          <p:nvPr/>
        </p:nvSpPr>
        <p:spPr bwMode="auto">
          <a:xfrm>
            <a:off x="0" y="0"/>
            <a:ext cx="9144000" cy="64940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dirty="0"/>
              <a:t>Comparison to randomization, matching might be less effective, because we may not know all the factors that could possibly contaminate  the cause and effect relationship in any given situation, and hence fail to match some critical factors across all groups while conducting an experiment. Randomization, however, will take care of this, since all the known and unknown contaminating factors will be spread across all groups.</a:t>
            </a:r>
          </a:p>
          <a:p>
            <a:endParaRPr lang="en-US" dirty="0"/>
          </a:p>
          <a:p>
            <a:r>
              <a:rPr lang="en-US" sz="2800" b="1" dirty="0"/>
              <a:t>Internal Validity </a:t>
            </a:r>
          </a:p>
          <a:p>
            <a:endParaRPr lang="en-US" sz="2800" b="1" dirty="0"/>
          </a:p>
          <a:p>
            <a:r>
              <a:rPr lang="en-US" dirty="0"/>
              <a:t>Internal validity refers to the confidence we place in the cause and effect relationship. It other words, it address the question, “To what extent does the research design permit us to say that the independent variable A causes a change in the dependent variable B.”</a:t>
            </a:r>
          </a:p>
          <a:p>
            <a:endParaRPr lang="en-US" dirty="0"/>
          </a:p>
          <a:p>
            <a:r>
              <a:rPr lang="en-US" b="1" dirty="0"/>
              <a:t>High  Internal Validity: </a:t>
            </a:r>
            <a:r>
              <a:rPr lang="en-US" dirty="0"/>
              <a:t>In the research with high internal validity, we are relatively better able to argue that the relationship </a:t>
            </a:r>
            <a:r>
              <a:rPr lang="en-US" dirty="0">
                <a:solidFill>
                  <a:schemeClr val="bg1"/>
                </a:solidFill>
              </a:rPr>
              <a:t>is causal.</a:t>
            </a:r>
            <a:endParaRPr lang="en-US" sz="2800" b="1" dirty="0">
              <a:solidFill>
                <a:schemeClr val="bg1"/>
              </a:solidFill>
            </a:endParaRPr>
          </a:p>
        </p:txBody>
      </p:sp>
    </p:spTree>
    <p:extLst>
      <p:ext uri="{BB962C8B-B14F-4D97-AF65-F5344CB8AC3E}">
        <p14:creationId xmlns:p14="http://schemas.microsoft.com/office/powerpoint/2010/main" xmlns="" val="13082250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52400" y="304800"/>
            <a:ext cx="9144000" cy="6432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b="1" dirty="0"/>
          </a:p>
          <a:p>
            <a:r>
              <a:rPr lang="en-US" b="1" dirty="0"/>
              <a:t>Low Internal Validity: </a:t>
            </a:r>
            <a:r>
              <a:rPr lang="en-US" dirty="0"/>
              <a:t>In studies with low internal validity causal relationship cannot be inferred at all.</a:t>
            </a:r>
          </a:p>
          <a:p>
            <a:endParaRPr lang="en-US" dirty="0"/>
          </a:p>
          <a:p>
            <a:endParaRPr lang="en-US" dirty="0"/>
          </a:p>
          <a:p>
            <a:r>
              <a:rPr lang="en-US" dirty="0"/>
              <a:t>In </a:t>
            </a:r>
            <a:r>
              <a:rPr lang="en-US" b="1" dirty="0"/>
              <a:t>lab experiments</a:t>
            </a:r>
            <a:r>
              <a:rPr lang="en-US" dirty="0"/>
              <a:t> where cause and effect relationship are substantiated, internal validity can be said to be high.</a:t>
            </a:r>
          </a:p>
          <a:p>
            <a:endParaRPr lang="en-US" dirty="0"/>
          </a:p>
          <a:p>
            <a:r>
              <a:rPr lang="en-US" sz="2800" b="1" dirty="0"/>
              <a:t>The Field Experiment</a:t>
            </a:r>
            <a:endParaRPr lang="en-US" dirty="0"/>
          </a:p>
          <a:p>
            <a:endParaRPr lang="en-US" dirty="0"/>
          </a:p>
          <a:p>
            <a:r>
              <a:rPr lang="en-US" dirty="0"/>
              <a:t>A field experiment, as the name implies, is an experiment done in the natural environment in which work goes on as usual, but treatments are given to one or more groups. Thus in the field experience, even though it may not be possible to control all the nuisance variables because members cannot be assigned either randomly assigned to groups, or matched, the treatment can still be manipulated. Control groups could also be set up in field experiments.  </a:t>
            </a:r>
          </a:p>
        </p:txBody>
      </p:sp>
    </p:spTree>
    <p:extLst>
      <p:ext uri="{BB962C8B-B14F-4D97-AF65-F5344CB8AC3E}">
        <p14:creationId xmlns:p14="http://schemas.microsoft.com/office/powerpoint/2010/main" xmlns="" val="7709107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0" y="0"/>
            <a:ext cx="9144000" cy="6186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sz="2800" b="1" dirty="0">
              <a:solidFill>
                <a:schemeClr val="bg1"/>
              </a:solidFill>
            </a:endParaRPr>
          </a:p>
          <a:p>
            <a:r>
              <a:rPr lang="en-US" sz="2800" b="1" dirty="0"/>
              <a:t>External Validity</a:t>
            </a:r>
          </a:p>
          <a:p>
            <a:endParaRPr lang="en-US" sz="2800" b="1" dirty="0"/>
          </a:p>
          <a:p>
            <a:r>
              <a:rPr lang="en-US" b="1" dirty="0"/>
              <a:t>External Validity</a:t>
            </a:r>
            <a:r>
              <a:rPr lang="en-US" dirty="0"/>
              <a:t> refers to the extent of generalizability of the result of a causal study to other setting, people or events, and </a:t>
            </a:r>
            <a:r>
              <a:rPr lang="en-US" b="1" dirty="0"/>
              <a:t>Internal Validity </a:t>
            </a:r>
            <a:r>
              <a:rPr lang="en-US" dirty="0"/>
              <a:t>refers to the degree of our confidence in the causal effects ( i.e., that variable X cause variable Y).</a:t>
            </a:r>
          </a:p>
          <a:p>
            <a:endParaRPr lang="en-US" dirty="0"/>
          </a:p>
          <a:p>
            <a:r>
              <a:rPr lang="en-US" b="1" dirty="0"/>
              <a:t>Field Experiments</a:t>
            </a:r>
            <a:r>
              <a:rPr lang="en-US" dirty="0"/>
              <a:t> have more external validity (i.e., the result are more generalizable to other similar organizational settings) but less internal validity.</a:t>
            </a:r>
          </a:p>
          <a:p>
            <a:endParaRPr lang="en-US" dirty="0"/>
          </a:p>
          <a:p>
            <a:r>
              <a:rPr lang="en-US" dirty="0"/>
              <a:t>In the </a:t>
            </a:r>
            <a:r>
              <a:rPr lang="en-US" b="1" dirty="0"/>
              <a:t>Lab Experiments, </a:t>
            </a:r>
            <a:r>
              <a:rPr lang="en-US" dirty="0"/>
              <a:t>the reverse is true. The internal validity is high but the external validity is rather low. In other words, in lab experiments we can be sure that variable X causes variable Y because we have been able to keep the other confounding exogenous variables under control.     </a:t>
            </a:r>
            <a:r>
              <a:rPr lang="en-US" sz="2000" dirty="0"/>
              <a:t>   </a:t>
            </a:r>
            <a:endParaRPr lang="en-US" dirty="0"/>
          </a:p>
        </p:txBody>
      </p:sp>
    </p:spTree>
    <p:extLst>
      <p:ext uri="{BB962C8B-B14F-4D97-AF65-F5344CB8AC3E}">
        <p14:creationId xmlns:p14="http://schemas.microsoft.com/office/powerpoint/2010/main" xmlns="" val="19682827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0" y="0"/>
            <a:ext cx="9144000" cy="7171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2800" b="1" dirty="0">
                <a:solidFill>
                  <a:schemeClr val="bg1"/>
                </a:solidFill>
              </a:rPr>
              <a:t>Factors Affecting Internal Validity</a:t>
            </a:r>
          </a:p>
          <a:p>
            <a:r>
              <a:rPr lang="en-US" dirty="0"/>
              <a:t>Even the best designed lab studies could be could be influenced by factors that might affect the internal validity of the lab experiment. These possible confounding threats pose a threat to internal validity. The seven major threats to internal validity are:</a:t>
            </a:r>
          </a:p>
          <a:p>
            <a:pPr>
              <a:buFontTx/>
              <a:buChar char="•"/>
            </a:pPr>
            <a:r>
              <a:rPr lang="en-US" dirty="0"/>
              <a:t> History Effects</a:t>
            </a:r>
          </a:p>
          <a:p>
            <a:pPr>
              <a:buFontTx/>
              <a:buChar char="•"/>
            </a:pPr>
            <a:endParaRPr lang="en-US" dirty="0"/>
          </a:p>
          <a:p>
            <a:pPr>
              <a:buFontTx/>
              <a:buChar char="•"/>
            </a:pPr>
            <a:r>
              <a:rPr lang="en-US" dirty="0"/>
              <a:t> Maturation Effects</a:t>
            </a:r>
          </a:p>
          <a:p>
            <a:pPr>
              <a:buFontTx/>
              <a:buChar char="•"/>
            </a:pPr>
            <a:endParaRPr lang="en-US" dirty="0"/>
          </a:p>
          <a:p>
            <a:pPr>
              <a:buFontTx/>
              <a:buChar char="•"/>
            </a:pPr>
            <a:r>
              <a:rPr lang="en-US" dirty="0"/>
              <a:t> Testing Effects</a:t>
            </a:r>
          </a:p>
          <a:p>
            <a:pPr>
              <a:buFontTx/>
              <a:buChar char="•"/>
            </a:pPr>
            <a:endParaRPr lang="en-US" dirty="0"/>
          </a:p>
          <a:p>
            <a:pPr>
              <a:buFontTx/>
              <a:buChar char="•"/>
            </a:pPr>
            <a:r>
              <a:rPr lang="en-US" dirty="0"/>
              <a:t> Instrumentation Effects</a:t>
            </a:r>
          </a:p>
          <a:p>
            <a:pPr>
              <a:buFontTx/>
              <a:buChar char="•"/>
            </a:pPr>
            <a:endParaRPr lang="en-US" dirty="0"/>
          </a:p>
          <a:p>
            <a:pPr>
              <a:buFontTx/>
              <a:buChar char="•"/>
            </a:pPr>
            <a:r>
              <a:rPr lang="en-US" dirty="0"/>
              <a:t>Selection Effects</a:t>
            </a:r>
          </a:p>
          <a:p>
            <a:pPr>
              <a:buFontTx/>
              <a:buChar char="•"/>
            </a:pPr>
            <a:endParaRPr lang="en-US" dirty="0"/>
          </a:p>
          <a:p>
            <a:pPr>
              <a:buFontTx/>
              <a:buChar char="•"/>
            </a:pPr>
            <a:r>
              <a:rPr lang="en-US" dirty="0"/>
              <a:t> Statistical Regression Effects</a:t>
            </a:r>
          </a:p>
          <a:p>
            <a:pPr>
              <a:buFontTx/>
              <a:buChar char="•"/>
            </a:pPr>
            <a:endParaRPr lang="en-US" dirty="0"/>
          </a:p>
          <a:p>
            <a:pPr>
              <a:buFontTx/>
              <a:buChar char="•"/>
            </a:pPr>
            <a:r>
              <a:rPr lang="en-US" dirty="0"/>
              <a:t>Mortality Effects</a:t>
            </a:r>
          </a:p>
          <a:p>
            <a:r>
              <a:rPr lang="en-US" dirty="0"/>
              <a:t> </a:t>
            </a:r>
          </a:p>
        </p:txBody>
      </p:sp>
    </p:spTree>
    <p:extLst>
      <p:ext uri="{BB962C8B-B14F-4D97-AF65-F5344CB8AC3E}">
        <p14:creationId xmlns:p14="http://schemas.microsoft.com/office/powerpoint/2010/main" xmlns="" val="335134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0" y="0"/>
            <a:ext cx="9144000" cy="710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b="1" dirty="0">
                <a:solidFill>
                  <a:schemeClr val="bg1"/>
                </a:solidFill>
              </a:rPr>
              <a:t>History Effects</a:t>
            </a:r>
          </a:p>
          <a:p>
            <a:endParaRPr lang="en-US" b="1" dirty="0"/>
          </a:p>
          <a:p>
            <a:r>
              <a:rPr lang="en-US" dirty="0"/>
              <a:t>Certain events or factors that would have an impact  on the independent variable - dependent variable relationship might unexpectedly occur while the experiment is in progress, and this history of events would confound the cause and effect relationship between the two variables, thus affecting the internal validity.</a:t>
            </a:r>
          </a:p>
          <a:p>
            <a:endParaRPr lang="en-US" dirty="0"/>
          </a:p>
          <a:p>
            <a:r>
              <a:rPr lang="en-US" b="1" dirty="0"/>
              <a:t>Example</a:t>
            </a:r>
            <a:r>
              <a:rPr lang="en-US" dirty="0"/>
              <a:t>  </a:t>
            </a:r>
          </a:p>
          <a:p>
            <a:endParaRPr lang="en-US" dirty="0"/>
          </a:p>
          <a:p>
            <a:r>
              <a:rPr lang="en-US" dirty="0"/>
              <a:t>	</a:t>
            </a:r>
            <a:r>
              <a:rPr lang="en-US" sz="1800" dirty="0"/>
              <a:t>Independent variable			Dependent variable</a:t>
            </a:r>
            <a:endParaRPr lang="en-US" dirty="0"/>
          </a:p>
          <a:p>
            <a:endParaRPr lang="en-US" dirty="0"/>
          </a:p>
          <a:p>
            <a:endParaRPr lang="en-US" dirty="0"/>
          </a:p>
          <a:p>
            <a:endParaRPr lang="en-US" dirty="0"/>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16387" name="Rectangle 3"/>
          <p:cNvSpPr>
            <a:spLocks noChangeArrowheads="1"/>
          </p:cNvSpPr>
          <p:nvPr/>
        </p:nvSpPr>
        <p:spPr bwMode="auto">
          <a:xfrm>
            <a:off x="1143000" y="4343400"/>
            <a:ext cx="2133600" cy="685800"/>
          </a:xfrm>
          <a:prstGeom prst="rect">
            <a:avLst/>
          </a:prstGeom>
          <a:solidFill>
            <a:schemeClr val="accent1"/>
          </a:solidFill>
          <a:ln w="9525">
            <a:solidFill>
              <a:schemeClr val="tx1"/>
            </a:solidFill>
            <a:miter lim="800000"/>
            <a:headEnd/>
            <a:tailEnd/>
          </a:ln>
        </p:spPr>
        <p:txBody>
          <a:bodyPr wrap="none" anchor="ctr"/>
          <a:lstStyle/>
          <a:p>
            <a:pPr algn="ctr"/>
            <a:r>
              <a:rPr lang="en-US" sz="1800"/>
              <a:t>Sales Promotion</a:t>
            </a:r>
            <a:endParaRPr lang="en-US"/>
          </a:p>
        </p:txBody>
      </p:sp>
      <p:sp>
        <p:nvSpPr>
          <p:cNvPr id="16388" name="AutoShape 7"/>
          <p:cNvSpPr>
            <a:spLocks noChangeArrowheads="1"/>
          </p:cNvSpPr>
          <p:nvPr/>
        </p:nvSpPr>
        <p:spPr bwMode="auto">
          <a:xfrm>
            <a:off x="5943600" y="4191000"/>
            <a:ext cx="1676400" cy="7620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en-US" sz="1800"/>
              <a:t>Sales</a:t>
            </a:r>
            <a:endParaRPr lang="en-US"/>
          </a:p>
        </p:txBody>
      </p:sp>
      <p:sp>
        <p:nvSpPr>
          <p:cNvPr id="16389" name="AutoShape 9"/>
          <p:cNvSpPr>
            <a:spLocks noChangeArrowheads="1"/>
          </p:cNvSpPr>
          <p:nvPr/>
        </p:nvSpPr>
        <p:spPr bwMode="auto">
          <a:xfrm>
            <a:off x="3505200" y="4953000"/>
            <a:ext cx="2286000" cy="1219200"/>
          </a:xfrm>
          <a:prstGeom prst="triangle">
            <a:avLst>
              <a:gd name="adj" fmla="val 50000"/>
            </a:avLst>
          </a:prstGeom>
          <a:solidFill>
            <a:schemeClr val="accent1"/>
          </a:solidFill>
          <a:ln w="9525">
            <a:solidFill>
              <a:schemeClr val="tx1"/>
            </a:solidFill>
            <a:miter lim="800000"/>
            <a:headEnd/>
            <a:tailEnd/>
          </a:ln>
        </p:spPr>
        <p:txBody>
          <a:bodyPr wrap="none" anchor="ctr"/>
          <a:lstStyle/>
          <a:p>
            <a:pPr algn="ctr"/>
            <a:r>
              <a:rPr lang="en-US" sz="1800"/>
              <a:t>Dairy </a:t>
            </a:r>
          </a:p>
          <a:p>
            <a:pPr algn="ctr"/>
            <a:r>
              <a:rPr lang="en-US" sz="1800"/>
              <a:t>farmer’s </a:t>
            </a:r>
          </a:p>
          <a:p>
            <a:pPr algn="ctr"/>
            <a:r>
              <a:rPr lang="en-US" sz="1800"/>
              <a:t>advertisement</a:t>
            </a:r>
            <a:endParaRPr lang="en-US"/>
          </a:p>
        </p:txBody>
      </p:sp>
      <p:sp>
        <p:nvSpPr>
          <p:cNvPr id="16390" name="Line 11"/>
          <p:cNvSpPr>
            <a:spLocks noChangeShapeType="1"/>
          </p:cNvSpPr>
          <p:nvPr/>
        </p:nvSpPr>
        <p:spPr bwMode="auto">
          <a:xfrm>
            <a:off x="3276600" y="4572000"/>
            <a:ext cx="26670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6391" name="Text Box 12"/>
          <p:cNvSpPr txBox="1">
            <a:spLocks noChangeArrowheads="1"/>
          </p:cNvSpPr>
          <p:nvPr/>
        </p:nvSpPr>
        <p:spPr bwMode="auto">
          <a:xfrm>
            <a:off x="4038600" y="6216650"/>
            <a:ext cx="14478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1800">
                <a:solidFill>
                  <a:schemeClr val="bg1"/>
                </a:solidFill>
              </a:rPr>
              <a:t>Uncontrolled </a:t>
            </a:r>
          </a:p>
          <a:p>
            <a:r>
              <a:rPr lang="en-US" sz="1800">
                <a:solidFill>
                  <a:schemeClr val="bg1"/>
                </a:solidFill>
              </a:rPr>
              <a:t>variable</a:t>
            </a:r>
          </a:p>
        </p:txBody>
      </p:sp>
      <p:sp>
        <p:nvSpPr>
          <p:cNvPr id="16392" name="Line 13"/>
          <p:cNvSpPr>
            <a:spLocks noChangeShapeType="1"/>
          </p:cNvSpPr>
          <p:nvPr/>
        </p:nvSpPr>
        <p:spPr bwMode="auto">
          <a:xfrm>
            <a:off x="5257800" y="5562600"/>
            <a:ext cx="16002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393" name="Line 14"/>
          <p:cNvSpPr>
            <a:spLocks noChangeShapeType="1"/>
          </p:cNvSpPr>
          <p:nvPr/>
        </p:nvSpPr>
        <p:spPr bwMode="auto">
          <a:xfrm flipV="1">
            <a:off x="6858000" y="4953000"/>
            <a:ext cx="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xmlns="" val="29191499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0" y="0"/>
            <a:ext cx="9144000" cy="710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b="1" dirty="0">
                <a:solidFill>
                  <a:schemeClr val="bg1"/>
                </a:solidFill>
              </a:rPr>
              <a:t>Maturation Effects</a:t>
            </a:r>
          </a:p>
          <a:p>
            <a:endParaRPr lang="en-US" b="1" dirty="0"/>
          </a:p>
          <a:p>
            <a:r>
              <a:rPr lang="en-US" dirty="0"/>
              <a:t>Cause and effect inferences can also be contaminated by the effects of the passage of time - another uncontrollable variable. Such contamination is called maturation effects. Examples of maturation effects processes could include growing older, getting retired, feeling hungry, and getting bored.</a:t>
            </a:r>
          </a:p>
          <a:p>
            <a:endParaRPr lang="en-US" dirty="0"/>
          </a:p>
          <a:p>
            <a:r>
              <a:rPr lang="en-US" b="1" dirty="0"/>
              <a:t>Example</a:t>
            </a:r>
            <a:endParaRPr lang="en-US" dirty="0"/>
          </a:p>
          <a:p>
            <a:endParaRPr lang="en-US" dirty="0"/>
          </a:p>
          <a:p>
            <a:r>
              <a:rPr lang="en-US" dirty="0"/>
              <a:t>	 </a:t>
            </a:r>
            <a:r>
              <a:rPr lang="en-US" sz="1800" dirty="0"/>
              <a:t>Independent variable			Dependent variable</a:t>
            </a:r>
            <a:endParaRPr lang="en-US" dirty="0"/>
          </a:p>
          <a:p>
            <a:endParaRPr lang="en-US" dirty="0"/>
          </a:p>
          <a:p>
            <a:r>
              <a:rPr lang="en-US" dirty="0"/>
              <a:t>	</a:t>
            </a:r>
          </a:p>
          <a:p>
            <a:endParaRPr lang="en-US" dirty="0"/>
          </a:p>
          <a:p>
            <a:endParaRPr lang="en-US" dirty="0"/>
          </a:p>
          <a:p>
            <a:endParaRPr lang="en-US" dirty="0"/>
          </a:p>
          <a:p>
            <a:endParaRPr lang="en-US" dirty="0"/>
          </a:p>
          <a:p>
            <a:endParaRPr lang="en-US" dirty="0"/>
          </a:p>
          <a:p>
            <a:endParaRPr lang="en-US" dirty="0">
              <a:solidFill>
                <a:schemeClr val="bg1"/>
              </a:solidFill>
            </a:endParaRPr>
          </a:p>
        </p:txBody>
      </p:sp>
      <p:sp>
        <p:nvSpPr>
          <p:cNvPr id="17411" name="Rectangle 3"/>
          <p:cNvSpPr>
            <a:spLocks noChangeArrowheads="1"/>
          </p:cNvSpPr>
          <p:nvPr/>
        </p:nvSpPr>
        <p:spPr bwMode="auto">
          <a:xfrm>
            <a:off x="1143000" y="4343400"/>
            <a:ext cx="2133600" cy="685800"/>
          </a:xfrm>
          <a:prstGeom prst="rect">
            <a:avLst/>
          </a:prstGeom>
          <a:solidFill>
            <a:schemeClr val="accent1"/>
          </a:solidFill>
          <a:ln w="9525">
            <a:solidFill>
              <a:schemeClr val="tx1"/>
            </a:solidFill>
            <a:miter lim="800000"/>
            <a:headEnd/>
            <a:tailEnd/>
          </a:ln>
        </p:spPr>
        <p:txBody>
          <a:bodyPr wrap="none" anchor="ctr"/>
          <a:lstStyle/>
          <a:p>
            <a:pPr algn="ctr"/>
            <a:r>
              <a:rPr lang="en-US" sz="1800"/>
              <a:t>Enhanced technology</a:t>
            </a:r>
            <a:endParaRPr lang="en-US"/>
          </a:p>
        </p:txBody>
      </p:sp>
      <p:sp>
        <p:nvSpPr>
          <p:cNvPr id="17412" name="AutoShape 4"/>
          <p:cNvSpPr>
            <a:spLocks noChangeArrowheads="1"/>
          </p:cNvSpPr>
          <p:nvPr/>
        </p:nvSpPr>
        <p:spPr bwMode="auto">
          <a:xfrm>
            <a:off x="5715000" y="4191000"/>
            <a:ext cx="1905000" cy="762000"/>
          </a:xfrm>
          <a:prstGeom prst="roundRect">
            <a:avLst>
              <a:gd name="adj" fmla="val 16667"/>
            </a:avLst>
          </a:prstGeom>
          <a:solidFill>
            <a:schemeClr val="accent1"/>
          </a:solidFill>
          <a:ln w="9525">
            <a:solidFill>
              <a:schemeClr val="tx1"/>
            </a:solidFill>
            <a:round/>
            <a:headEnd/>
            <a:tailEnd/>
          </a:ln>
        </p:spPr>
        <p:txBody>
          <a:bodyPr wrap="none" anchor="ctr"/>
          <a:lstStyle/>
          <a:p>
            <a:pPr algn="ctr"/>
            <a:r>
              <a:rPr lang="en-US" sz="1800"/>
              <a:t>Efficiency increase</a:t>
            </a:r>
            <a:endParaRPr lang="en-US"/>
          </a:p>
        </p:txBody>
      </p:sp>
      <p:sp>
        <p:nvSpPr>
          <p:cNvPr id="17413" name="Rectangle 5"/>
          <p:cNvSpPr>
            <a:spLocks noChangeArrowheads="1"/>
          </p:cNvSpPr>
          <p:nvPr/>
        </p:nvSpPr>
        <p:spPr bwMode="auto">
          <a:xfrm>
            <a:off x="3200400" y="5486400"/>
            <a:ext cx="2819400" cy="762000"/>
          </a:xfrm>
          <a:prstGeom prst="rect">
            <a:avLst/>
          </a:prstGeom>
          <a:solidFill>
            <a:schemeClr val="accent1"/>
          </a:solidFill>
          <a:ln w="9525">
            <a:solidFill>
              <a:schemeClr val="tx1"/>
            </a:solidFill>
            <a:miter lim="800000"/>
            <a:headEnd/>
            <a:tailEnd/>
          </a:ln>
        </p:spPr>
        <p:txBody>
          <a:bodyPr wrap="none" anchor="ctr"/>
          <a:lstStyle/>
          <a:p>
            <a:pPr algn="ctr"/>
            <a:r>
              <a:rPr lang="en-US" sz="1800"/>
              <a:t>Gaining experience</a:t>
            </a:r>
          </a:p>
          <a:p>
            <a:pPr algn="ctr"/>
            <a:r>
              <a:rPr lang="en-US" sz="1800"/>
              <a:t>and doing the job faster</a:t>
            </a:r>
            <a:r>
              <a:rPr lang="en-US"/>
              <a:t> </a:t>
            </a:r>
          </a:p>
        </p:txBody>
      </p:sp>
      <p:sp>
        <p:nvSpPr>
          <p:cNvPr id="17414" name="Text Box 7"/>
          <p:cNvSpPr txBox="1">
            <a:spLocks noChangeArrowheads="1"/>
          </p:cNvSpPr>
          <p:nvPr/>
        </p:nvSpPr>
        <p:spPr bwMode="auto">
          <a:xfrm>
            <a:off x="4038600" y="6216650"/>
            <a:ext cx="12001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1800">
                <a:solidFill>
                  <a:schemeClr val="bg1"/>
                </a:solidFill>
              </a:rPr>
              <a:t>Maturation</a:t>
            </a:r>
          </a:p>
          <a:p>
            <a:r>
              <a:rPr lang="en-US" sz="1800">
                <a:solidFill>
                  <a:schemeClr val="bg1"/>
                </a:solidFill>
              </a:rPr>
              <a:t>effects</a:t>
            </a:r>
          </a:p>
        </p:txBody>
      </p:sp>
      <p:sp>
        <p:nvSpPr>
          <p:cNvPr id="17415" name="Line 8"/>
          <p:cNvSpPr>
            <a:spLocks noChangeShapeType="1"/>
          </p:cNvSpPr>
          <p:nvPr/>
        </p:nvSpPr>
        <p:spPr bwMode="auto">
          <a:xfrm>
            <a:off x="3276600" y="4648200"/>
            <a:ext cx="2438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7416" name="Line 9"/>
          <p:cNvSpPr>
            <a:spLocks noChangeShapeType="1"/>
          </p:cNvSpPr>
          <p:nvPr/>
        </p:nvSpPr>
        <p:spPr bwMode="auto">
          <a:xfrm>
            <a:off x="2133600" y="5029200"/>
            <a:ext cx="0" cy="914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17" name="Line 10"/>
          <p:cNvSpPr>
            <a:spLocks noChangeShapeType="1"/>
          </p:cNvSpPr>
          <p:nvPr/>
        </p:nvSpPr>
        <p:spPr bwMode="auto">
          <a:xfrm>
            <a:off x="2133600" y="5943600"/>
            <a:ext cx="1066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18" name="Line 11"/>
          <p:cNvSpPr>
            <a:spLocks noChangeShapeType="1"/>
          </p:cNvSpPr>
          <p:nvPr/>
        </p:nvSpPr>
        <p:spPr bwMode="auto">
          <a:xfrm>
            <a:off x="6019800" y="5867400"/>
            <a:ext cx="914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19" name="Line 12"/>
          <p:cNvSpPr>
            <a:spLocks noChangeShapeType="1"/>
          </p:cNvSpPr>
          <p:nvPr/>
        </p:nvSpPr>
        <p:spPr bwMode="auto">
          <a:xfrm flipV="1">
            <a:off x="6934200" y="4953000"/>
            <a:ext cx="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xmlns="" val="16091500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0" y="0"/>
            <a:ext cx="9144000"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b="1" dirty="0">
              <a:solidFill>
                <a:schemeClr val="bg1"/>
              </a:solidFill>
            </a:endParaRPr>
          </a:p>
          <a:p>
            <a:r>
              <a:rPr lang="en-US" b="1" dirty="0"/>
              <a:t>Testing Effects</a:t>
            </a:r>
          </a:p>
          <a:p>
            <a:endParaRPr lang="en-US" dirty="0"/>
          </a:p>
          <a:p>
            <a:endParaRPr lang="en-US" dirty="0"/>
          </a:p>
          <a:p>
            <a:endParaRPr lang="en-US" dirty="0"/>
          </a:p>
          <a:p>
            <a:r>
              <a:rPr lang="en-US" dirty="0"/>
              <a:t>Frequently, to test the effects of a treatment, subjects are given </a:t>
            </a:r>
            <a:r>
              <a:rPr lang="en-US" b="1" dirty="0"/>
              <a:t>pretest </a:t>
            </a:r>
            <a:r>
              <a:rPr lang="en-US" dirty="0"/>
              <a:t>(e.g., a short questionnaire eliciting their feelings and attitudes). That is, first a measure of the dependent variable is taken (the pretest), then the treatment is given, and after that a second test, called the </a:t>
            </a:r>
            <a:r>
              <a:rPr lang="en-US" b="1" dirty="0"/>
              <a:t>posttest</a:t>
            </a:r>
            <a:r>
              <a:rPr lang="en-US" dirty="0"/>
              <a:t>, is administered. The difference between the posttest and pretest is then attributed to the treatment. However, the very fact that respondents were exposed to the pretest might influence their response on the posttest, which would adversely impact on internal validity.  </a:t>
            </a:r>
          </a:p>
        </p:txBody>
      </p:sp>
    </p:spTree>
    <p:extLst>
      <p:ext uri="{BB962C8B-B14F-4D97-AF65-F5344CB8AC3E}">
        <p14:creationId xmlns:p14="http://schemas.microsoft.com/office/powerpoint/2010/main" xmlns="" val="4529919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body" idx="1"/>
          </p:nvPr>
        </p:nvSpPr>
        <p:spPr>
          <a:xfrm>
            <a:off x="685800" y="1143000"/>
            <a:ext cx="7772400" cy="4114800"/>
          </a:xfrm>
        </p:spPr>
        <p:txBody>
          <a:bodyPr/>
          <a:lstStyle/>
          <a:p>
            <a:pPr>
              <a:lnSpc>
                <a:spcPct val="80000"/>
              </a:lnSpc>
              <a:spcBef>
                <a:spcPct val="0"/>
              </a:spcBef>
              <a:buFontTx/>
              <a:buNone/>
            </a:pPr>
            <a:r>
              <a:rPr lang="en-US" sz="2000" b="1" dirty="0" smtClean="0"/>
              <a:t>Example: </a:t>
            </a:r>
          </a:p>
          <a:p>
            <a:pPr>
              <a:lnSpc>
                <a:spcPct val="80000"/>
              </a:lnSpc>
              <a:spcBef>
                <a:spcPct val="0"/>
              </a:spcBef>
              <a:buFontTx/>
              <a:buNone/>
            </a:pPr>
            <a:endParaRPr lang="en-US" sz="2000" b="1" dirty="0" smtClean="0"/>
          </a:p>
          <a:p>
            <a:pPr>
              <a:lnSpc>
                <a:spcPct val="80000"/>
              </a:lnSpc>
              <a:spcBef>
                <a:spcPct val="0"/>
              </a:spcBef>
              <a:buFontTx/>
              <a:buNone/>
            </a:pPr>
            <a:r>
              <a:rPr lang="en-US" sz="2000" b="1" dirty="0" smtClean="0"/>
              <a:t>A challenging job is expected to cause increase in job satisfaction, and a pretest on  job satisfaction is administered asking for employees level of satisfaction with their current jobs, it might sensitize people to the issue of job satisfaction. </a:t>
            </a:r>
          </a:p>
          <a:p>
            <a:pPr>
              <a:lnSpc>
                <a:spcPct val="80000"/>
              </a:lnSpc>
              <a:spcBef>
                <a:spcPct val="0"/>
              </a:spcBef>
              <a:buFontTx/>
              <a:buNone/>
            </a:pPr>
            <a:endParaRPr lang="en-US" sz="2000" b="1" dirty="0" smtClean="0"/>
          </a:p>
          <a:p>
            <a:pPr>
              <a:lnSpc>
                <a:spcPct val="80000"/>
              </a:lnSpc>
              <a:spcBef>
                <a:spcPct val="0"/>
              </a:spcBef>
              <a:buFontTx/>
              <a:buNone/>
            </a:pPr>
            <a:r>
              <a:rPr lang="en-US" sz="2000" b="1" dirty="0" smtClean="0"/>
              <a:t>When a challenging a job is introduced and a further job satisfaction questionnaire is administered, the respondent might now react and respond to the posttest with a different frame of reference than if they had not originally  been sensitized to the issue of job satisfaction through the pretest.  </a:t>
            </a:r>
            <a:endParaRPr lang="en-US" sz="2000" dirty="0" smtClean="0"/>
          </a:p>
          <a:p>
            <a:pPr>
              <a:lnSpc>
                <a:spcPct val="80000"/>
              </a:lnSpc>
            </a:pPr>
            <a:endParaRPr lang="en-US" sz="2000" dirty="0" smtClean="0"/>
          </a:p>
        </p:txBody>
      </p:sp>
    </p:spTree>
    <p:extLst>
      <p:ext uri="{BB962C8B-B14F-4D97-AF65-F5344CB8AC3E}">
        <p14:creationId xmlns:p14="http://schemas.microsoft.com/office/powerpoint/2010/main" xmlns="" val="6938596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9144000" cy="637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b="1" dirty="0">
              <a:solidFill>
                <a:schemeClr val="bg1"/>
              </a:solidFill>
            </a:endParaRPr>
          </a:p>
          <a:p>
            <a:r>
              <a:rPr lang="en-US" b="1" dirty="0">
                <a:solidFill>
                  <a:schemeClr val="bg1"/>
                </a:solidFill>
              </a:rPr>
              <a:t>Instrumentation Effects</a:t>
            </a:r>
          </a:p>
          <a:p>
            <a:endParaRPr lang="en-US" b="1" dirty="0"/>
          </a:p>
          <a:p>
            <a:r>
              <a:rPr lang="en-US" dirty="0"/>
              <a:t>Instrumentation effects are another source of threat to internal validity. These effects might arise because of a change in the measurement instrument between pretest and posttest, and not because of the treatment’s differential impact at the end.</a:t>
            </a:r>
          </a:p>
          <a:p>
            <a:endParaRPr lang="en-US" dirty="0"/>
          </a:p>
          <a:p>
            <a:r>
              <a:rPr lang="en-US" b="1" dirty="0"/>
              <a:t>Selection Bias Effects</a:t>
            </a:r>
            <a:endParaRPr lang="en-US" dirty="0"/>
          </a:p>
          <a:p>
            <a:endParaRPr lang="en-US" dirty="0"/>
          </a:p>
          <a:p>
            <a:r>
              <a:rPr lang="en-US" dirty="0"/>
              <a:t>The threat to internal validity could also come from improper or unmatched selection of subjects for the experimental and control groups.</a:t>
            </a:r>
          </a:p>
          <a:p>
            <a:endParaRPr lang="en-US" dirty="0"/>
          </a:p>
          <a:p>
            <a:r>
              <a:rPr lang="en-US" b="1" dirty="0"/>
              <a:t>Statistical Regression Effects</a:t>
            </a:r>
            <a:r>
              <a:rPr lang="en-US" dirty="0"/>
              <a:t>  </a:t>
            </a:r>
          </a:p>
          <a:p>
            <a:endParaRPr lang="en-US" dirty="0"/>
          </a:p>
          <a:p>
            <a:r>
              <a:rPr lang="en-US" dirty="0"/>
              <a:t>Statistical regression occurs when members chosen for the experimental group have extreme scores on the dependent variable to begin with.</a:t>
            </a:r>
          </a:p>
        </p:txBody>
      </p:sp>
    </p:spTree>
    <p:extLst>
      <p:ext uri="{BB962C8B-B14F-4D97-AF65-F5344CB8AC3E}">
        <p14:creationId xmlns:p14="http://schemas.microsoft.com/office/powerpoint/2010/main" xmlns="" val="14416946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0" y="0"/>
            <a:ext cx="9144000" cy="7232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b="1" dirty="0"/>
              <a:t>Mortality</a:t>
            </a:r>
          </a:p>
          <a:p>
            <a:endParaRPr lang="en-US" b="1" dirty="0"/>
          </a:p>
          <a:p>
            <a:r>
              <a:rPr lang="en-US" dirty="0"/>
              <a:t>Another confounding factor on the cause and effect relationship is the mortality or attrition of the members in the experimental or control group or both, as the experiment progresses. When the group composition changes overtime across the groups, comparison between the groups become difficult, because those who dropped out of the experiment may confound the result.</a:t>
            </a:r>
          </a:p>
          <a:p>
            <a:endParaRPr lang="en-US" dirty="0"/>
          </a:p>
          <a:p>
            <a:r>
              <a:rPr lang="en-US" sz="2800" b="1" dirty="0"/>
              <a:t>Types of Experimental Design and Internal Validity</a:t>
            </a:r>
          </a:p>
          <a:p>
            <a:endParaRPr lang="en-US" sz="2800" b="1" dirty="0"/>
          </a:p>
          <a:p>
            <a:r>
              <a:rPr lang="en-US" dirty="0"/>
              <a:t>The </a:t>
            </a:r>
            <a:r>
              <a:rPr lang="en-US" b="1" dirty="0"/>
              <a:t>shorter the time span</a:t>
            </a:r>
            <a:r>
              <a:rPr lang="en-US" dirty="0"/>
              <a:t> of the experiments, the less the chances of encountering the history, maturation, and mortality effects.</a:t>
            </a:r>
          </a:p>
          <a:p>
            <a:r>
              <a:rPr lang="en-US" dirty="0"/>
              <a:t>Experiments lasting </a:t>
            </a:r>
            <a:r>
              <a:rPr lang="en-US" b="1" dirty="0"/>
              <a:t>an hour or two</a:t>
            </a:r>
            <a:r>
              <a:rPr lang="en-US" dirty="0"/>
              <a:t> do not usually encounter many of these problems. It is only when experiments take place over an extended period (e.g., </a:t>
            </a:r>
            <a:r>
              <a:rPr lang="en-US" b="1" dirty="0"/>
              <a:t>several months</a:t>
            </a:r>
            <a:r>
              <a:rPr lang="en-US" dirty="0"/>
              <a:t>) that the possibility of encountering more of the confounding factors increases.</a:t>
            </a:r>
          </a:p>
          <a:p>
            <a:endParaRPr lang="en-US" dirty="0"/>
          </a:p>
          <a:p>
            <a:r>
              <a:rPr lang="en-US" dirty="0"/>
              <a:t>    </a:t>
            </a:r>
          </a:p>
        </p:txBody>
      </p:sp>
    </p:spTree>
    <p:extLst>
      <p:ext uri="{BB962C8B-B14F-4D97-AF65-F5344CB8AC3E}">
        <p14:creationId xmlns:p14="http://schemas.microsoft.com/office/powerpoint/2010/main" xmlns="" val="10479210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0" y="0"/>
            <a:ext cx="9144000" cy="637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b="1" dirty="0">
              <a:solidFill>
                <a:schemeClr val="bg1"/>
              </a:solidFill>
            </a:endParaRPr>
          </a:p>
          <a:p>
            <a:endParaRPr lang="en-US" b="1" dirty="0"/>
          </a:p>
          <a:p>
            <a:r>
              <a:rPr lang="en-US" b="1" dirty="0"/>
              <a:t>Quasi-Experimental Designs</a:t>
            </a:r>
          </a:p>
          <a:p>
            <a:endParaRPr lang="en-US" b="1" dirty="0"/>
          </a:p>
          <a:p>
            <a:r>
              <a:rPr lang="en-US" dirty="0"/>
              <a:t>Some studies expose an experimental group to a treatment and measure its effects. Such an experimental design is weakest of all designs, and it does not measure the true cause and effect relationship. </a:t>
            </a:r>
          </a:p>
          <a:p>
            <a:endParaRPr lang="en-US" dirty="0"/>
          </a:p>
          <a:p>
            <a:r>
              <a:rPr lang="en-US" dirty="0"/>
              <a:t>This is because there is </a:t>
            </a:r>
            <a:r>
              <a:rPr lang="en-US" b="1" dirty="0"/>
              <a:t>no comparison</a:t>
            </a:r>
            <a:r>
              <a:rPr lang="en-US" dirty="0"/>
              <a:t> between groups nor </a:t>
            </a:r>
            <a:r>
              <a:rPr lang="en-US" b="1" dirty="0"/>
              <a:t>any recording of the status</a:t>
            </a:r>
            <a:r>
              <a:rPr lang="en-US" dirty="0"/>
              <a:t> of the dependent variable as it was prior to the experimental treatment and how it changed after the treatment. </a:t>
            </a:r>
          </a:p>
          <a:p>
            <a:endParaRPr lang="en-US" dirty="0"/>
          </a:p>
          <a:p>
            <a:r>
              <a:rPr lang="en-US" dirty="0"/>
              <a:t>In the absence of such control, the study is of no scientific value in determining the cause and effect relationship. Hence such a design is referred to as a quasi-experimental design.</a:t>
            </a:r>
          </a:p>
          <a:p>
            <a:endParaRPr lang="en-US" dirty="0"/>
          </a:p>
          <a:p>
            <a:r>
              <a:rPr lang="en-US" dirty="0"/>
              <a:t> </a:t>
            </a:r>
          </a:p>
        </p:txBody>
      </p:sp>
    </p:spTree>
    <p:extLst>
      <p:ext uri="{BB962C8B-B14F-4D97-AF65-F5344CB8AC3E}">
        <p14:creationId xmlns:p14="http://schemas.microsoft.com/office/powerpoint/2010/main" xmlns="" val="3929448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0" y="0"/>
            <a:ext cx="9144000" cy="7109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b="1" dirty="0">
              <a:solidFill>
                <a:schemeClr val="bg1"/>
              </a:solidFill>
            </a:endParaRPr>
          </a:p>
          <a:p>
            <a:r>
              <a:rPr lang="en-US" b="1" dirty="0"/>
              <a:t>Pretest and Posttest Experimental Group Design</a:t>
            </a:r>
          </a:p>
          <a:p>
            <a:endParaRPr lang="en-US" b="1" dirty="0"/>
          </a:p>
          <a:p>
            <a:r>
              <a:rPr lang="en-US" dirty="0"/>
              <a:t>An experiment group (without a control group) may be given a pretest, expose to a treatment, and then given a posttest to measure the effects of the treatment.</a:t>
            </a:r>
          </a:p>
          <a:p>
            <a:endParaRPr lang="en-US" dirty="0"/>
          </a:p>
          <a:p>
            <a:r>
              <a:rPr lang="en-US" dirty="0"/>
              <a:t>       </a:t>
            </a:r>
          </a:p>
          <a:p>
            <a:r>
              <a:rPr lang="en-US" dirty="0"/>
              <a:t>Pretest and posttest experimental group design </a:t>
            </a:r>
          </a:p>
          <a:p>
            <a:endParaRPr lang="en-US" dirty="0"/>
          </a:p>
          <a:p>
            <a:r>
              <a:rPr lang="en-US" sz="1800" dirty="0"/>
              <a:t>	</a:t>
            </a:r>
          </a:p>
          <a:p>
            <a:r>
              <a:rPr lang="en-US" sz="1800" dirty="0"/>
              <a:t>	</a:t>
            </a:r>
          </a:p>
          <a:p>
            <a:endParaRPr lang="en-US" sz="1800" dirty="0"/>
          </a:p>
          <a:p>
            <a:endParaRPr lang="en-US" sz="1800" dirty="0"/>
          </a:p>
          <a:p>
            <a:endParaRPr lang="en-US" sz="1800" dirty="0"/>
          </a:p>
          <a:p>
            <a:endParaRPr lang="en-US" sz="1800" dirty="0"/>
          </a:p>
          <a:p>
            <a:endParaRPr lang="en-US" sz="1800" dirty="0"/>
          </a:p>
          <a:p>
            <a:r>
              <a:rPr lang="en-US" sz="1800" dirty="0"/>
              <a:t>			Treatment effect = (O</a:t>
            </a:r>
            <a:r>
              <a:rPr lang="en-US" sz="1800" baseline="-25000" dirty="0"/>
              <a:t>2-</a:t>
            </a:r>
            <a:r>
              <a:rPr lang="en-US" sz="1800" dirty="0"/>
              <a:t> O</a:t>
            </a:r>
            <a:r>
              <a:rPr lang="en-US" sz="1800" baseline="-25000" dirty="0"/>
              <a:t>1</a:t>
            </a:r>
            <a:r>
              <a:rPr lang="en-US" sz="1800" dirty="0"/>
              <a:t>)</a:t>
            </a:r>
            <a:endParaRPr lang="en-US" dirty="0"/>
          </a:p>
          <a:p>
            <a:endParaRPr lang="en-US" dirty="0"/>
          </a:p>
          <a:p>
            <a:endParaRPr lang="en-US" dirty="0"/>
          </a:p>
          <a:p>
            <a:endParaRPr lang="en-US" dirty="0"/>
          </a:p>
        </p:txBody>
      </p:sp>
      <p:sp>
        <p:nvSpPr>
          <p:cNvPr id="23555" name="Rectangle 13"/>
          <p:cNvSpPr>
            <a:spLocks noChangeArrowheads="1"/>
          </p:cNvSpPr>
          <p:nvPr/>
        </p:nvSpPr>
        <p:spPr bwMode="auto">
          <a:xfrm>
            <a:off x="457200" y="3581400"/>
            <a:ext cx="8229600" cy="1828800"/>
          </a:xfrm>
          <a:prstGeom prst="rect">
            <a:avLst/>
          </a:prstGeom>
          <a:solidFill>
            <a:schemeClr val="accent1"/>
          </a:solidFill>
          <a:ln w="9525">
            <a:solidFill>
              <a:schemeClr val="tx1"/>
            </a:solidFill>
            <a:miter lim="800000"/>
            <a:headEnd/>
            <a:tailEnd/>
          </a:ln>
        </p:spPr>
        <p:txBody>
          <a:bodyPr wrap="none" anchor="ctr"/>
          <a:lstStyle/>
          <a:p>
            <a:r>
              <a:rPr lang="en-US"/>
              <a:t>Group			Pretest		Treatment 	  Posttest</a:t>
            </a:r>
          </a:p>
          <a:p>
            <a:endParaRPr lang="en-US"/>
          </a:p>
          <a:p>
            <a:r>
              <a:rPr lang="en-US"/>
              <a:t>Experimental group	  </a:t>
            </a:r>
            <a:r>
              <a:rPr lang="en-US" sz="1800"/>
              <a:t>O</a:t>
            </a:r>
            <a:r>
              <a:rPr lang="en-US" sz="1800" baseline="-25000"/>
              <a:t>1</a:t>
            </a:r>
            <a:r>
              <a:rPr lang="en-US"/>
              <a:t> 		     X	                    </a:t>
            </a:r>
            <a:r>
              <a:rPr lang="en-US" sz="1800"/>
              <a:t>O</a:t>
            </a:r>
            <a:r>
              <a:rPr lang="en-US" sz="1800" baseline="-25000"/>
              <a:t>2</a:t>
            </a:r>
            <a:r>
              <a:rPr lang="en-US"/>
              <a:t> </a:t>
            </a:r>
            <a:r>
              <a:rPr lang="en-US" sz="1800" baseline="-25000"/>
              <a:t>	</a:t>
            </a:r>
            <a:endParaRPr lang="en-US"/>
          </a:p>
          <a:p>
            <a:endParaRPr lang="en-US" sz="1800" baseline="-25000"/>
          </a:p>
        </p:txBody>
      </p:sp>
    </p:spTree>
    <p:extLst>
      <p:ext uri="{BB962C8B-B14F-4D97-AF65-F5344CB8AC3E}">
        <p14:creationId xmlns:p14="http://schemas.microsoft.com/office/powerpoint/2010/main" xmlns="" val="6484294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0"/>
            <a:ext cx="9144000" cy="48936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b="1" dirty="0">
                <a:solidFill>
                  <a:schemeClr val="bg1"/>
                </a:solidFill>
              </a:rPr>
              <a:t>Posttests only with Experimental and Control Groups</a:t>
            </a:r>
          </a:p>
          <a:p>
            <a:endParaRPr lang="en-US" b="1" dirty="0"/>
          </a:p>
          <a:p>
            <a:r>
              <a:rPr lang="en-US" dirty="0"/>
              <a:t>Some experimental designs are set up with an experimental and control group, the former alone being exposed to a treatment and not the later. The effects of the treatment are studied by assessing the difference in the outcomes - that is, the posttest scores of the experimental and control groups.</a:t>
            </a:r>
          </a:p>
          <a:p>
            <a:endParaRPr lang="en-US" dirty="0"/>
          </a:p>
          <a:p>
            <a:endParaRPr lang="en-US" dirty="0"/>
          </a:p>
          <a:p>
            <a:endParaRPr lang="en-US" dirty="0"/>
          </a:p>
          <a:p>
            <a:endParaRPr lang="en-US" dirty="0"/>
          </a:p>
          <a:p>
            <a:endParaRPr lang="en-US" dirty="0"/>
          </a:p>
          <a:p>
            <a:r>
              <a:rPr lang="en-US" dirty="0"/>
              <a:t> </a:t>
            </a:r>
          </a:p>
        </p:txBody>
      </p:sp>
      <p:sp>
        <p:nvSpPr>
          <p:cNvPr id="24579" name="Rectangle 3"/>
          <p:cNvSpPr>
            <a:spLocks noChangeArrowheads="1"/>
          </p:cNvSpPr>
          <p:nvPr/>
        </p:nvSpPr>
        <p:spPr bwMode="auto">
          <a:xfrm>
            <a:off x="457200" y="3581400"/>
            <a:ext cx="8229600" cy="1828800"/>
          </a:xfrm>
          <a:prstGeom prst="rect">
            <a:avLst/>
          </a:prstGeom>
          <a:solidFill>
            <a:schemeClr val="accent1"/>
          </a:solidFill>
          <a:ln w="9525">
            <a:solidFill>
              <a:schemeClr val="tx1"/>
            </a:solidFill>
            <a:miter lim="800000"/>
            <a:headEnd/>
            <a:tailEnd/>
          </a:ln>
        </p:spPr>
        <p:txBody>
          <a:bodyPr wrap="none" anchor="ctr"/>
          <a:lstStyle/>
          <a:p>
            <a:r>
              <a:rPr lang="en-US"/>
              <a:t>Group			Treatment 			Outcome</a:t>
            </a:r>
          </a:p>
          <a:p>
            <a:endParaRPr lang="en-US"/>
          </a:p>
          <a:p>
            <a:r>
              <a:rPr lang="en-US"/>
              <a:t>Experimental group	      X					</a:t>
            </a:r>
            <a:r>
              <a:rPr lang="en-US" sz="1800"/>
              <a:t>O</a:t>
            </a:r>
            <a:r>
              <a:rPr lang="en-US" sz="1800" baseline="-25000"/>
              <a:t>1	</a:t>
            </a:r>
            <a:endParaRPr lang="en-US"/>
          </a:p>
          <a:p>
            <a:endParaRPr lang="en-US"/>
          </a:p>
          <a:p>
            <a:r>
              <a:rPr lang="en-US"/>
              <a:t>Control group							 </a:t>
            </a:r>
            <a:r>
              <a:rPr lang="en-US" sz="1800"/>
              <a:t>O</a:t>
            </a:r>
            <a:r>
              <a:rPr lang="en-US" sz="1800" baseline="-25000"/>
              <a:t>2</a:t>
            </a:r>
          </a:p>
        </p:txBody>
      </p:sp>
      <p:sp>
        <p:nvSpPr>
          <p:cNvPr id="24580" name="Line 7"/>
          <p:cNvSpPr>
            <a:spLocks noChangeShapeType="1"/>
          </p:cNvSpPr>
          <p:nvPr/>
        </p:nvSpPr>
        <p:spPr bwMode="auto">
          <a:xfrm>
            <a:off x="457200" y="4114800"/>
            <a:ext cx="8229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81" name="Text Box 8"/>
          <p:cNvSpPr txBox="1">
            <a:spLocks noChangeArrowheads="1"/>
          </p:cNvSpPr>
          <p:nvPr/>
        </p:nvSpPr>
        <p:spPr bwMode="auto">
          <a:xfrm>
            <a:off x="2803525" y="6518275"/>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p>
        </p:txBody>
      </p:sp>
      <p:sp>
        <p:nvSpPr>
          <p:cNvPr id="24582" name="Text Box 9"/>
          <p:cNvSpPr txBox="1">
            <a:spLocks noChangeArrowheads="1"/>
          </p:cNvSpPr>
          <p:nvPr/>
        </p:nvSpPr>
        <p:spPr bwMode="auto">
          <a:xfrm>
            <a:off x="3108325" y="5638800"/>
            <a:ext cx="37496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a:solidFill>
                  <a:schemeClr val="bg1"/>
                </a:solidFill>
              </a:rPr>
              <a:t>Treatment effect = (</a:t>
            </a:r>
            <a:r>
              <a:rPr lang="en-US" sz="1800">
                <a:solidFill>
                  <a:schemeClr val="bg1"/>
                </a:solidFill>
              </a:rPr>
              <a:t>O</a:t>
            </a:r>
            <a:r>
              <a:rPr lang="en-US" sz="1800" baseline="-25000">
                <a:solidFill>
                  <a:schemeClr val="bg1"/>
                </a:solidFill>
              </a:rPr>
              <a:t>1</a:t>
            </a:r>
            <a:r>
              <a:rPr lang="en-US" baseline="-25000">
                <a:solidFill>
                  <a:schemeClr val="bg1"/>
                </a:solidFill>
              </a:rPr>
              <a:t> -</a:t>
            </a:r>
            <a:r>
              <a:rPr lang="en-US">
                <a:solidFill>
                  <a:schemeClr val="bg1"/>
                </a:solidFill>
              </a:rPr>
              <a:t> </a:t>
            </a:r>
            <a:r>
              <a:rPr lang="en-US" sz="1800">
                <a:solidFill>
                  <a:schemeClr val="bg1"/>
                </a:solidFill>
              </a:rPr>
              <a:t>O</a:t>
            </a:r>
            <a:r>
              <a:rPr lang="en-US" sz="1800" baseline="-25000">
                <a:solidFill>
                  <a:schemeClr val="bg1"/>
                </a:solidFill>
              </a:rPr>
              <a:t>2</a:t>
            </a:r>
            <a:r>
              <a:rPr lang="en-US">
                <a:solidFill>
                  <a:schemeClr val="bg1"/>
                </a:solidFill>
              </a:rPr>
              <a:t>)</a:t>
            </a:r>
          </a:p>
        </p:txBody>
      </p:sp>
    </p:spTree>
    <p:extLst>
      <p:ext uri="{BB962C8B-B14F-4D97-AF65-F5344CB8AC3E}">
        <p14:creationId xmlns:p14="http://schemas.microsoft.com/office/powerpoint/2010/main" xmlns="" val="1605700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0" y="0"/>
            <a:ext cx="9144000" cy="6801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2800" b="1" dirty="0">
                <a:solidFill>
                  <a:schemeClr val="bg1"/>
                </a:solidFill>
              </a:rPr>
              <a:t>True Experimental Designs</a:t>
            </a:r>
          </a:p>
          <a:p>
            <a:endParaRPr lang="en-US" sz="2800" b="1" dirty="0"/>
          </a:p>
          <a:p>
            <a:r>
              <a:rPr lang="en-US" dirty="0"/>
              <a:t>Experimental designs, which include both the treatment and control groups and record information both before and after the experimental group is exposed to the treatment, are known as the post facto experimental designs. </a:t>
            </a:r>
          </a:p>
          <a:p>
            <a:endParaRPr lang="en-US" dirty="0"/>
          </a:p>
          <a:p>
            <a:r>
              <a:rPr lang="en-US" b="1" dirty="0"/>
              <a:t>Pretest and Posttest Experimental and Control Groups Designs </a:t>
            </a:r>
          </a:p>
          <a:p>
            <a:endParaRPr lang="en-US" b="1" dirty="0"/>
          </a:p>
          <a:p>
            <a:endParaRPr lang="en-US" b="1" dirty="0"/>
          </a:p>
          <a:p>
            <a:endParaRPr lang="en-US" b="1" dirty="0"/>
          </a:p>
          <a:p>
            <a:endParaRPr lang="en-US" b="1" dirty="0"/>
          </a:p>
          <a:p>
            <a:endParaRPr lang="en-US" b="1" dirty="0"/>
          </a:p>
          <a:p>
            <a:endParaRPr lang="en-US" b="1" dirty="0">
              <a:solidFill>
                <a:schemeClr val="bg1"/>
              </a:solidFill>
            </a:endParaRPr>
          </a:p>
          <a:p>
            <a:endParaRPr lang="en-US" b="1" dirty="0">
              <a:solidFill>
                <a:schemeClr val="bg1"/>
              </a:solidFill>
            </a:endParaRPr>
          </a:p>
          <a:p>
            <a:r>
              <a:rPr lang="en-US" sz="1800" dirty="0">
                <a:solidFill>
                  <a:schemeClr val="bg1"/>
                </a:solidFill>
              </a:rPr>
              <a:t>          Treatment effect =[ (O</a:t>
            </a:r>
            <a:r>
              <a:rPr lang="en-US" sz="1800" baseline="-25000" dirty="0">
                <a:solidFill>
                  <a:schemeClr val="bg1"/>
                </a:solidFill>
              </a:rPr>
              <a:t>2-</a:t>
            </a:r>
            <a:r>
              <a:rPr lang="en-US" sz="1800" dirty="0">
                <a:solidFill>
                  <a:schemeClr val="bg1"/>
                </a:solidFill>
              </a:rPr>
              <a:t> O</a:t>
            </a:r>
            <a:r>
              <a:rPr lang="en-US" sz="1800" baseline="-25000" dirty="0">
                <a:solidFill>
                  <a:schemeClr val="bg1"/>
                </a:solidFill>
              </a:rPr>
              <a:t>1</a:t>
            </a:r>
            <a:r>
              <a:rPr lang="en-US" sz="1800" dirty="0">
                <a:solidFill>
                  <a:schemeClr val="bg1"/>
                </a:solidFill>
              </a:rPr>
              <a:t>) - (</a:t>
            </a:r>
            <a:r>
              <a:rPr lang="en-US" sz="2000" dirty="0">
                <a:solidFill>
                  <a:schemeClr val="bg1"/>
                </a:solidFill>
              </a:rPr>
              <a:t>O</a:t>
            </a:r>
            <a:r>
              <a:rPr lang="en-US" sz="2000" baseline="-25000" dirty="0">
                <a:solidFill>
                  <a:schemeClr val="bg1"/>
                </a:solidFill>
              </a:rPr>
              <a:t>4-</a:t>
            </a:r>
            <a:r>
              <a:rPr lang="en-US" sz="2000" dirty="0">
                <a:solidFill>
                  <a:schemeClr val="bg1"/>
                </a:solidFill>
              </a:rPr>
              <a:t>O</a:t>
            </a:r>
            <a:r>
              <a:rPr lang="en-US" sz="2000" baseline="-25000" dirty="0">
                <a:solidFill>
                  <a:schemeClr val="bg1"/>
                </a:solidFill>
              </a:rPr>
              <a:t>3</a:t>
            </a:r>
            <a:r>
              <a:rPr lang="en-US" sz="2000" dirty="0">
                <a:solidFill>
                  <a:schemeClr val="bg1"/>
                </a:solidFill>
              </a:rPr>
              <a:t>)]	</a:t>
            </a:r>
            <a:endParaRPr lang="en-US" b="1" dirty="0">
              <a:solidFill>
                <a:schemeClr val="bg1"/>
              </a:solidFill>
            </a:endParaRPr>
          </a:p>
          <a:p>
            <a:endParaRPr lang="en-US" b="1" dirty="0">
              <a:solidFill>
                <a:schemeClr val="bg1"/>
              </a:solidFill>
            </a:endParaRPr>
          </a:p>
          <a:p>
            <a:endParaRPr lang="en-US" b="1" dirty="0">
              <a:solidFill>
                <a:schemeClr val="bg1"/>
              </a:solidFill>
            </a:endParaRPr>
          </a:p>
        </p:txBody>
      </p:sp>
      <p:sp>
        <p:nvSpPr>
          <p:cNvPr id="25603" name="Rectangle 3"/>
          <p:cNvSpPr>
            <a:spLocks noChangeArrowheads="1"/>
          </p:cNvSpPr>
          <p:nvPr/>
        </p:nvSpPr>
        <p:spPr bwMode="auto">
          <a:xfrm>
            <a:off x="228600" y="3581400"/>
            <a:ext cx="8686800" cy="1828800"/>
          </a:xfrm>
          <a:prstGeom prst="rect">
            <a:avLst/>
          </a:prstGeom>
          <a:solidFill>
            <a:schemeClr val="accent1"/>
          </a:solidFill>
          <a:ln w="9525">
            <a:solidFill>
              <a:schemeClr val="tx1"/>
            </a:solidFill>
            <a:miter lim="800000"/>
            <a:headEnd/>
            <a:tailEnd/>
          </a:ln>
        </p:spPr>
        <p:txBody>
          <a:bodyPr wrap="none" anchor="ctr"/>
          <a:lstStyle/>
          <a:p>
            <a:r>
              <a:rPr lang="en-US" sz="2000"/>
              <a:t>Group			      Pretest                Treatment                         Posttest</a:t>
            </a:r>
          </a:p>
          <a:p>
            <a:endParaRPr lang="en-US" sz="2000"/>
          </a:p>
          <a:p>
            <a:r>
              <a:rPr lang="en-US" sz="2000"/>
              <a:t>Experimental group	         O</a:t>
            </a:r>
            <a:r>
              <a:rPr lang="en-US" sz="2000" baseline="-25000"/>
              <a:t>1</a:t>
            </a:r>
            <a:r>
              <a:rPr lang="en-US" sz="2000"/>
              <a:t> 		         X			       O</a:t>
            </a:r>
            <a:r>
              <a:rPr lang="en-US" sz="2000" baseline="-25000"/>
              <a:t>2</a:t>
            </a:r>
            <a:endParaRPr lang="en-US" sz="1800" baseline="-25000"/>
          </a:p>
          <a:p>
            <a:endParaRPr lang="en-US" sz="2000"/>
          </a:p>
          <a:p>
            <a:endParaRPr lang="en-US" sz="2000"/>
          </a:p>
          <a:p>
            <a:r>
              <a:rPr lang="en-US" sz="2000"/>
              <a:t>Control group		         O</a:t>
            </a:r>
            <a:r>
              <a:rPr lang="en-US" sz="2000" baseline="-25000"/>
              <a:t>3</a:t>
            </a:r>
            <a:r>
              <a:rPr lang="en-US" sz="2000"/>
              <a:t>				                      O</a:t>
            </a:r>
            <a:r>
              <a:rPr lang="en-US" sz="2000" baseline="-25000"/>
              <a:t>4</a:t>
            </a:r>
          </a:p>
        </p:txBody>
      </p:sp>
      <p:sp>
        <p:nvSpPr>
          <p:cNvPr id="25604" name="Line 4"/>
          <p:cNvSpPr>
            <a:spLocks noChangeShapeType="1"/>
          </p:cNvSpPr>
          <p:nvPr/>
        </p:nvSpPr>
        <p:spPr bwMode="auto">
          <a:xfrm>
            <a:off x="228600" y="4038600"/>
            <a:ext cx="8686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xmlns="" val="40134696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0" y="0"/>
            <a:ext cx="9144000" cy="7232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2800" b="1" dirty="0">
                <a:solidFill>
                  <a:schemeClr val="bg1"/>
                </a:solidFill>
              </a:rPr>
              <a:t>Simulation</a:t>
            </a:r>
          </a:p>
          <a:p>
            <a:endParaRPr lang="en-US" sz="2800" b="1" dirty="0"/>
          </a:p>
          <a:p>
            <a:r>
              <a:rPr lang="en-US" dirty="0"/>
              <a:t>An </a:t>
            </a:r>
            <a:r>
              <a:rPr lang="en-US" b="1" dirty="0"/>
              <a:t>alternative</a:t>
            </a:r>
            <a:r>
              <a:rPr lang="en-US" dirty="0"/>
              <a:t> to lab and field experimentation currently  being used in business research is simulation.</a:t>
            </a:r>
          </a:p>
          <a:p>
            <a:endParaRPr lang="en-US" dirty="0"/>
          </a:p>
          <a:p>
            <a:r>
              <a:rPr lang="en-US" dirty="0"/>
              <a:t>Simulation uses model-building technique to determine the effects of changes, and computer based simulation are becoming popular in business research.</a:t>
            </a:r>
          </a:p>
          <a:p>
            <a:endParaRPr lang="en-US" dirty="0"/>
          </a:p>
          <a:p>
            <a:r>
              <a:rPr lang="en-US" dirty="0"/>
              <a:t>A simulation can be thought of as an experiment conducted in a specially created setting that resembles the natural environment in which activities are usually carried on. In that, the sense simulation lies somewhere between a lab and a field experiment, insofar as the environment is artificially created but not far different from “reality”.</a:t>
            </a:r>
          </a:p>
          <a:p>
            <a:endParaRPr lang="en-US" dirty="0"/>
          </a:p>
          <a:p>
            <a:r>
              <a:rPr lang="en-US" dirty="0"/>
              <a:t>Participants are exposed to real world experiences over a period of time, lasting anywhere from several hours to several weeks, and they can be randomly assigned to different treatment groups. </a:t>
            </a:r>
          </a:p>
          <a:p>
            <a:r>
              <a:rPr lang="en-US" dirty="0"/>
              <a:t> </a:t>
            </a:r>
          </a:p>
        </p:txBody>
      </p:sp>
    </p:spTree>
    <p:extLst>
      <p:ext uri="{BB962C8B-B14F-4D97-AF65-F5344CB8AC3E}">
        <p14:creationId xmlns:p14="http://schemas.microsoft.com/office/powerpoint/2010/main" xmlns="" val="4166449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152400"/>
            <a:ext cx="7772400" cy="1143000"/>
          </a:xfrm>
        </p:spPr>
        <p:txBody>
          <a:bodyPr/>
          <a:lstStyle/>
          <a:p>
            <a:r>
              <a:rPr lang="en-US" sz="2800" smtClean="0">
                <a:solidFill>
                  <a:schemeClr val="bg1"/>
                </a:solidFill>
              </a:rPr>
              <a:t>Managerial Implications</a:t>
            </a:r>
          </a:p>
        </p:txBody>
      </p:sp>
      <p:sp>
        <p:nvSpPr>
          <p:cNvPr id="27651" name="Rectangle 3"/>
          <p:cNvSpPr>
            <a:spLocks noGrp="1" noChangeArrowheads="1"/>
          </p:cNvSpPr>
          <p:nvPr>
            <p:ph type="body" idx="1"/>
          </p:nvPr>
        </p:nvSpPr>
        <p:spPr>
          <a:xfrm>
            <a:off x="457200" y="1600200"/>
            <a:ext cx="8229600" cy="4525963"/>
          </a:xfrm>
        </p:spPr>
        <p:txBody>
          <a:bodyPr/>
          <a:lstStyle/>
          <a:p>
            <a:pPr>
              <a:lnSpc>
                <a:spcPct val="80000"/>
              </a:lnSpc>
              <a:buFontTx/>
              <a:buNone/>
            </a:pPr>
            <a:r>
              <a:rPr lang="en-US" sz="2400" dirty="0" smtClean="0"/>
              <a:t>Though many managers many not be interested in cause and effect relationship, however, a good knowledge of experimental designs could foster some pilot studies to be undertaken to determine whether factors like bonus system, piece rate and such, lead to positive outcomes such as better motivation, job performance, and other favorable results at the workplace.</a:t>
            </a:r>
          </a:p>
          <a:p>
            <a:pPr>
              <a:lnSpc>
                <a:spcPct val="80000"/>
              </a:lnSpc>
              <a:buFontTx/>
              <a:buNone/>
            </a:pPr>
            <a:endParaRPr lang="en-US" sz="2400" dirty="0" smtClean="0"/>
          </a:p>
          <a:p>
            <a:pPr>
              <a:lnSpc>
                <a:spcPct val="80000"/>
              </a:lnSpc>
              <a:buFontTx/>
              <a:buNone/>
            </a:pPr>
            <a:r>
              <a:rPr lang="en-US" sz="2400" dirty="0" smtClean="0"/>
              <a:t>Marketing managers would be able to use experimental designs to study the effects on sales of advertisements, sales promotions, pricing, and the like.</a:t>
            </a:r>
          </a:p>
          <a:p>
            <a:pPr>
              <a:lnSpc>
                <a:spcPct val="80000"/>
              </a:lnSpc>
              <a:buFontTx/>
              <a:buNone/>
            </a:pPr>
            <a:r>
              <a:rPr lang="en-US" sz="2400" dirty="0" smtClean="0"/>
              <a:t> </a:t>
            </a:r>
          </a:p>
        </p:txBody>
      </p:sp>
    </p:spTree>
    <p:extLst>
      <p:ext uri="{BB962C8B-B14F-4D97-AF65-F5344CB8AC3E}">
        <p14:creationId xmlns:p14="http://schemas.microsoft.com/office/powerpoint/2010/main" xmlns="" val="35969272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0" y="0"/>
            <a:ext cx="9144000"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r>
              <a:rPr lang="en-US" sz="2800" b="1" dirty="0">
                <a:solidFill>
                  <a:schemeClr val="bg1"/>
                </a:solidFill>
              </a:rPr>
              <a:t>Managerial Implications</a:t>
            </a:r>
          </a:p>
          <a:p>
            <a:pPr algn="ctr"/>
            <a:endParaRPr lang="en-US" dirty="0">
              <a:solidFill>
                <a:schemeClr val="bg1"/>
              </a:solidFill>
            </a:endParaRPr>
          </a:p>
          <a:p>
            <a:pPr algn="ctr"/>
            <a:r>
              <a:rPr lang="en-US" dirty="0"/>
              <a:t>Decisions points for embarking on an experimental design</a:t>
            </a:r>
          </a:p>
          <a:p>
            <a:pPr algn="ctr"/>
            <a:endParaRPr lang="en-US" sz="2800" b="1" dirty="0">
              <a:solidFill>
                <a:schemeClr val="bg1"/>
              </a:solidFill>
            </a:endParaRPr>
          </a:p>
          <a:p>
            <a:pPr algn="ctr"/>
            <a:endParaRPr lang="en-US" dirty="0">
              <a:solidFill>
                <a:schemeClr val="bg1"/>
              </a:solidFill>
            </a:endParaRPr>
          </a:p>
        </p:txBody>
      </p:sp>
      <p:sp>
        <p:nvSpPr>
          <p:cNvPr id="28675" name="Rectangle 3"/>
          <p:cNvSpPr>
            <a:spLocks noChangeArrowheads="1"/>
          </p:cNvSpPr>
          <p:nvPr/>
        </p:nvSpPr>
        <p:spPr bwMode="auto">
          <a:xfrm>
            <a:off x="3200400" y="1447800"/>
            <a:ext cx="2895600" cy="381000"/>
          </a:xfrm>
          <a:prstGeom prst="rect">
            <a:avLst/>
          </a:prstGeom>
          <a:solidFill>
            <a:schemeClr val="accent1"/>
          </a:solidFill>
          <a:ln w="9525">
            <a:solidFill>
              <a:schemeClr val="tx1"/>
            </a:solidFill>
            <a:miter lim="800000"/>
            <a:headEnd/>
            <a:tailEnd/>
          </a:ln>
        </p:spPr>
        <p:txBody>
          <a:bodyPr wrap="none" anchor="ctr"/>
          <a:lstStyle/>
          <a:p>
            <a:pPr algn="ctr"/>
            <a:r>
              <a:rPr lang="en-US" sz="1600"/>
              <a:t>Is tracing causal effects necessary</a:t>
            </a:r>
          </a:p>
        </p:txBody>
      </p:sp>
      <p:sp>
        <p:nvSpPr>
          <p:cNvPr id="28676" name="Line 6"/>
          <p:cNvSpPr>
            <a:spLocks noChangeShapeType="1"/>
          </p:cNvSpPr>
          <p:nvPr/>
        </p:nvSpPr>
        <p:spPr bwMode="auto">
          <a:xfrm>
            <a:off x="4648200" y="1828800"/>
            <a:ext cx="0" cy="304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77" name="Line 9"/>
          <p:cNvSpPr>
            <a:spLocks noChangeShapeType="1"/>
          </p:cNvSpPr>
          <p:nvPr/>
        </p:nvSpPr>
        <p:spPr bwMode="auto">
          <a:xfrm>
            <a:off x="2971800" y="2133600"/>
            <a:ext cx="35052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78" name="Line 10"/>
          <p:cNvSpPr>
            <a:spLocks noChangeShapeType="1"/>
          </p:cNvSpPr>
          <p:nvPr/>
        </p:nvSpPr>
        <p:spPr bwMode="auto">
          <a:xfrm>
            <a:off x="2971800" y="2133600"/>
            <a:ext cx="0"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79" name="Line 11"/>
          <p:cNvSpPr>
            <a:spLocks noChangeShapeType="1"/>
          </p:cNvSpPr>
          <p:nvPr/>
        </p:nvSpPr>
        <p:spPr bwMode="auto">
          <a:xfrm>
            <a:off x="6477000" y="2133600"/>
            <a:ext cx="0" cy="304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80" name="Rectangle 12"/>
          <p:cNvSpPr>
            <a:spLocks noChangeArrowheads="1"/>
          </p:cNvSpPr>
          <p:nvPr/>
        </p:nvSpPr>
        <p:spPr bwMode="auto">
          <a:xfrm>
            <a:off x="2590800" y="2362200"/>
            <a:ext cx="990600" cy="304800"/>
          </a:xfrm>
          <a:prstGeom prst="rect">
            <a:avLst/>
          </a:prstGeom>
          <a:solidFill>
            <a:schemeClr val="accent1"/>
          </a:solidFill>
          <a:ln w="9525">
            <a:solidFill>
              <a:schemeClr val="tx1"/>
            </a:solidFill>
            <a:miter lim="800000"/>
            <a:headEnd/>
            <a:tailEnd/>
          </a:ln>
        </p:spPr>
        <p:txBody>
          <a:bodyPr wrap="none" anchor="ctr"/>
          <a:lstStyle/>
          <a:p>
            <a:pPr algn="ctr"/>
            <a:r>
              <a:rPr lang="en-US" sz="1600"/>
              <a:t>Yes; and if</a:t>
            </a:r>
          </a:p>
        </p:txBody>
      </p:sp>
      <p:sp>
        <p:nvSpPr>
          <p:cNvPr id="28681" name="Rectangle 14"/>
          <p:cNvSpPr>
            <a:spLocks noChangeArrowheads="1"/>
          </p:cNvSpPr>
          <p:nvPr/>
        </p:nvSpPr>
        <p:spPr bwMode="auto">
          <a:xfrm>
            <a:off x="5867400" y="2438400"/>
            <a:ext cx="1066800" cy="304800"/>
          </a:xfrm>
          <a:prstGeom prst="rect">
            <a:avLst/>
          </a:prstGeom>
          <a:solidFill>
            <a:schemeClr val="accent1"/>
          </a:solidFill>
          <a:ln w="9525">
            <a:solidFill>
              <a:schemeClr val="tx1"/>
            </a:solidFill>
            <a:miter lim="800000"/>
            <a:headEnd/>
            <a:tailEnd/>
          </a:ln>
        </p:spPr>
        <p:txBody>
          <a:bodyPr wrap="none" anchor="ctr"/>
          <a:lstStyle/>
          <a:p>
            <a:pPr algn="ctr"/>
            <a:r>
              <a:rPr lang="en-US" sz="1600"/>
              <a:t>No </a:t>
            </a:r>
          </a:p>
        </p:txBody>
      </p:sp>
      <p:sp>
        <p:nvSpPr>
          <p:cNvPr id="28682" name="Line 15"/>
          <p:cNvSpPr>
            <a:spLocks noChangeShapeType="1"/>
          </p:cNvSpPr>
          <p:nvPr/>
        </p:nvSpPr>
        <p:spPr bwMode="auto">
          <a:xfrm>
            <a:off x="2971800" y="2667000"/>
            <a:ext cx="0" cy="457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83" name="Line 17"/>
          <p:cNvSpPr>
            <a:spLocks noChangeShapeType="1"/>
          </p:cNvSpPr>
          <p:nvPr/>
        </p:nvSpPr>
        <p:spPr bwMode="auto">
          <a:xfrm>
            <a:off x="1524000" y="3124200"/>
            <a:ext cx="6248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84" name="Rectangle 18"/>
          <p:cNvSpPr>
            <a:spLocks noChangeArrowheads="1"/>
          </p:cNvSpPr>
          <p:nvPr/>
        </p:nvSpPr>
        <p:spPr bwMode="auto">
          <a:xfrm>
            <a:off x="838200" y="3352800"/>
            <a:ext cx="18288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I V is more important</a:t>
            </a:r>
          </a:p>
          <a:p>
            <a:pPr algn="ctr"/>
            <a:r>
              <a:rPr lang="en-US" sz="1600"/>
              <a:t> than E V</a:t>
            </a:r>
          </a:p>
        </p:txBody>
      </p:sp>
      <p:sp>
        <p:nvSpPr>
          <p:cNvPr id="28685" name="Rectangle 19"/>
          <p:cNvSpPr>
            <a:spLocks noChangeArrowheads="1"/>
          </p:cNvSpPr>
          <p:nvPr/>
        </p:nvSpPr>
        <p:spPr bwMode="auto">
          <a:xfrm>
            <a:off x="3657600" y="3352800"/>
            <a:ext cx="20574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Generalizibility is more </a:t>
            </a:r>
          </a:p>
          <a:p>
            <a:pPr algn="ctr"/>
            <a:r>
              <a:rPr lang="en-US" sz="1600"/>
              <a:t>important than I V</a:t>
            </a:r>
          </a:p>
        </p:txBody>
      </p:sp>
      <p:sp>
        <p:nvSpPr>
          <p:cNvPr id="28686" name="Rectangle 20"/>
          <p:cNvSpPr>
            <a:spLocks noChangeArrowheads="1"/>
          </p:cNvSpPr>
          <p:nvPr/>
        </p:nvSpPr>
        <p:spPr bwMode="auto">
          <a:xfrm>
            <a:off x="6477000" y="3352800"/>
            <a:ext cx="22860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Both I V &amp; E V </a:t>
            </a:r>
          </a:p>
          <a:p>
            <a:pPr algn="ctr"/>
            <a:r>
              <a:rPr lang="en-US" sz="1600"/>
              <a:t>are important</a:t>
            </a:r>
          </a:p>
        </p:txBody>
      </p:sp>
      <p:sp>
        <p:nvSpPr>
          <p:cNvPr id="28687" name="Line 21"/>
          <p:cNvSpPr>
            <a:spLocks noChangeShapeType="1"/>
          </p:cNvSpPr>
          <p:nvPr/>
        </p:nvSpPr>
        <p:spPr bwMode="auto">
          <a:xfrm>
            <a:off x="1524000" y="3124200"/>
            <a:ext cx="0"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88" name="Line 23"/>
          <p:cNvSpPr>
            <a:spLocks noChangeShapeType="1"/>
          </p:cNvSpPr>
          <p:nvPr/>
        </p:nvSpPr>
        <p:spPr bwMode="auto">
          <a:xfrm>
            <a:off x="4648200" y="3124200"/>
            <a:ext cx="0"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89" name="Line 24"/>
          <p:cNvSpPr>
            <a:spLocks noChangeShapeType="1"/>
          </p:cNvSpPr>
          <p:nvPr/>
        </p:nvSpPr>
        <p:spPr bwMode="auto">
          <a:xfrm>
            <a:off x="7772400" y="3124200"/>
            <a:ext cx="0"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90" name="Rectangle 25"/>
          <p:cNvSpPr>
            <a:spLocks noChangeArrowheads="1"/>
          </p:cNvSpPr>
          <p:nvPr/>
        </p:nvSpPr>
        <p:spPr bwMode="auto">
          <a:xfrm>
            <a:off x="838200" y="4191000"/>
            <a:ext cx="18288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Engage in a lab</a:t>
            </a:r>
          </a:p>
          <a:p>
            <a:pPr algn="ctr"/>
            <a:r>
              <a:rPr lang="en-US" sz="1600"/>
              <a:t>experiment  </a:t>
            </a:r>
          </a:p>
        </p:txBody>
      </p:sp>
      <p:sp>
        <p:nvSpPr>
          <p:cNvPr id="28691" name="Rectangle 26"/>
          <p:cNvSpPr>
            <a:spLocks noChangeArrowheads="1"/>
          </p:cNvSpPr>
          <p:nvPr/>
        </p:nvSpPr>
        <p:spPr bwMode="auto">
          <a:xfrm>
            <a:off x="3657600" y="4191000"/>
            <a:ext cx="20574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Engage in a filed</a:t>
            </a:r>
          </a:p>
          <a:p>
            <a:pPr algn="ctr"/>
            <a:r>
              <a:rPr lang="en-US" sz="1600"/>
              <a:t>experiment </a:t>
            </a:r>
          </a:p>
        </p:txBody>
      </p:sp>
      <p:sp>
        <p:nvSpPr>
          <p:cNvPr id="28692" name="Rectangle 27"/>
          <p:cNvSpPr>
            <a:spLocks noChangeArrowheads="1"/>
          </p:cNvSpPr>
          <p:nvPr/>
        </p:nvSpPr>
        <p:spPr bwMode="auto">
          <a:xfrm>
            <a:off x="6477000" y="4191000"/>
            <a:ext cx="22860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First do a lab experiment</a:t>
            </a:r>
          </a:p>
          <a:p>
            <a:pPr algn="ctr"/>
            <a:r>
              <a:rPr lang="en-US" sz="1600"/>
              <a:t>then, a filed experiment</a:t>
            </a:r>
          </a:p>
        </p:txBody>
      </p:sp>
      <p:sp>
        <p:nvSpPr>
          <p:cNvPr id="28693" name="Line 28"/>
          <p:cNvSpPr>
            <a:spLocks noChangeShapeType="1"/>
          </p:cNvSpPr>
          <p:nvPr/>
        </p:nvSpPr>
        <p:spPr bwMode="auto">
          <a:xfrm>
            <a:off x="1447800" y="3810000"/>
            <a:ext cx="0" cy="381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94" name="Line 29"/>
          <p:cNvSpPr>
            <a:spLocks noChangeShapeType="1"/>
          </p:cNvSpPr>
          <p:nvPr/>
        </p:nvSpPr>
        <p:spPr bwMode="auto">
          <a:xfrm>
            <a:off x="4648200" y="3810000"/>
            <a:ext cx="0" cy="381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95" name="Line 30"/>
          <p:cNvSpPr>
            <a:spLocks noChangeShapeType="1"/>
          </p:cNvSpPr>
          <p:nvPr/>
        </p:nvSpPr>
        <p:spPr bwMode="auto">
          <a:xfrm>
            <a:off x="7772400" y="3810000"/>
            <a:ext cx="0" cy="381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96" name="Rectangle 31"/>
          <p:cNvSpPr>
            <a:spLocks noChangeArrowheads="1"/>
          </p:cNvSpPr>
          <p:nvPr/>
        </p:nvSpPr>
        <p:spPr bwMode="auto">
          <a:xfrm>
            <a:off x="3657600" y="4876800"/>
            <a:ext cx="20574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Are there cost </a:t>
            </a:r>
          </a:p>
          <a:p>
            <a:pPr algn="ctr"/>
            <a:r>
              <a:rPr lang="en-US" sz="1600"/>
              <a:t>constaints?</a:t>
            </a:r>
          </a:p>
        </p:txBody>
      </p:sp>
      <p:sp>
        <p:nvSpPr>
          <p:cNvPr id="28697" name="Line 32"/>
          <p:cNvSpPr>
            <a:spLocks noChangeShapeType="1"/>
          </p:cNvSpPr>
          <p:nvPr/>
        </p:nvSpPr>
        <p:spPr bwMode="auto">
          <a:xfrm>
            <a:off x="4648200" y="4648200"/>
            <a:ext cx="0"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98" name="Line 33"/>
          <p:cNvSpPr>
            <a:spLocks noChangeShapeType="1"/>
          </p:cNvSpPr>
          <p:nvPr/>
        </p:nvSpPr>
        <p:spPr bwMode="auto">
          <a:xfrm>
            <a:off x="7772400" y="4648200"/>
            <a:ext cx="0" cy="457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99" name="Line 34"/>
          <p:cNvSpPr>
            <a:spLocks noChangeShapeType="1"/>
          </p:cNvSpPr>
          <p:nvPr/>
        </p:nvSpPr>
        <p:spPr bwMode="auto">
          <a:xfrm flipH="1">
            <a:off x="5715000" y="5105400"/>
            <a:ext cx="2057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00" name="Line 36"/>
          <p:cNvSpPr>
            <a:spLocks noChangeShapeType="1"/>
          </p:cNvSpPr>
          <p:nvPr/>
        </p:nvSpPr>
        <p:spPr bwMode="auto">
          <a:xfrm>
            <a:off x="1447800" y="4648200"/>
            <a:ext cx="0" cy="457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01" name="Line 37"/>
          <p:cNvSpPr>
            <a:spLocks noChangeShapeType="1"/>
          </p:cNvSpPr>
          <p:nvPr/>
        </p:nvSpPr>
        <p:spPr bwMode="auto">
          <a:xfrm>
            <a:off x="1447800" y="5105400"/>
            <a:ext cx="2209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02" name="Line 38"/>
          <p:cNvSpPr>
            <a:spLocks noChangeShapeType="1"/>
          </p:cNvSpPr>
          <p:nvPr/>
        </p:nvSpPr>
        <p:spPr bwMode="auto">
          <a:xfrm>
            <a:off x="4648200" y="5334000"/>
            <a:ext cx="0"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03" name="Line 39"/>
          <p:cNvSpPr>
            <a:spLocks noChangeShapeType="1"/>
          </p:cNvSpPr>
          <p:nvPr/>
        </p:nvSpPr>
        <p:spPr bwMode="auto">
          <a:xfrm flipV="1">
            <a:off x="3429000" y="5562600"/>
            <a:ext cx="2590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04" name="Rectangle 41"/>
          <p:cNvSpPr>
            <a:spLocks noChangeArrowheads="1"/>
          </p:cNvSpPr>
          <p:nvPr/>
        </p:nvSpPr>
        <p:spPr bwMode="auto">
          <a:xfrm>
            <a:off x="3124200" y="5715000"/>
            <a:ext cx="914400" cy="381000"/>
          </a:xfrm>
          <a:prstGeom prst="rect">
            <a:avLst/>
          </a:prstGeom>
          <a:solidFill>
            <a:schemeClr val="accent1"/>
          </a:solidFill>
          <a:ln w="9525">
            <a:solidFill>
              <a:schemeClr val="tx1"/>
            </a:solidFill>
            <a:miter lim="800000"/>
            <a:headEnd/>
            <a:tailEnd/>
          </a:ln>
        </p:spPr>
        <p:txBody>
          <a:bodyPr wrap="none" anchor="ctr"/>
          <a:lstStyle/>
          <a:p>
            <a:pPr algn="ctr"/>
            <a:r>
              <a:rPr lang="en-US" sz="1600"/>
              <a:t>Yes</a:t>
            </a:r>
          </a:p>
        </p:txBody>
      </p:sp>
      <p:sp>
        <p:nvSpPr>
          <p:cNvPr id="28705" name="Rectangle 42"/>
          <p:cNvSpPr>
            <a:spLocks noChangeArrowheads="1"/>
          </p:cNvSpPr>
          <p:nvPr/>
        </p:nvSpPr>
        <p:spPr bwMode="auto">
          <a:xfrm>
            <a:off x="5486400" y="5715000"/>
            <a:ext cx="914400" cy="381000"/>
          </a:xfrm>
          <a:prstGeom prst="rect">
            <a:avLst/>
          </a:prstGeom>
          <a:solidFill>
            <a:schemeClr val="accent1"/>
          </a:solidFill>
          <a:ln w="9525">
            <a:solidFill>
              <a:schemeClr val="tx1"/>
            </a:solidFill>
            <a:miter lim="800000"/>
            <a:headEnd/>
            <a:tailEnd/>
          </a:ln>
        </p:spPr>
        <p:txBody>
          <a:bodyPr wrap="none" anchor="ctr"/>
          <a:lstStyle/>
          <a:p>
            <a:pPr algn="ctr"/>
            <a:r>
              <a:rPr lang="en-US" sz="1600"/>
              <a:t>No </a:t>
            </a:r>
          </a:p>
        </p:txBody>
      </p:sp>
      <p:sp>
        <p:nvSpPr>
          <p:cNvPr id="28706" name="Line 43"/>
          <p:cNvSpPr>
            <a:spLocks noChangeShapeType="1"/>
          </p:cNvSpPr>
          <p:nvPr/>
        </p:nvSpPr>
        <p:spPr bwMode="auto">
          <a:xfrm>
            <a:off x="3429000" y="5562600"/>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07" name="Line 44"/>
          <p:cNvSpPr>
            <a:spLocks noChangeShapeType="1"/>
          </p:cNvSpPr>
          <p:nvPr/>
        </p:nvSpPr>
        <p:spPr bwMode="auto">
          <a:xfrm>
            <a:off x="6019800" y="5562600"/>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08" name="Rectangle 45"/>
          <p:cNvSpPr>
            <a:spLocks noChangeArrowheads="1"/>
          </p:cNvSpPr>
          <p:nvPr/>
        </p:nvSpPr>
        <p:spPr bwMode="auto">
          <a:xfrm>
            <a:off x="2819400" y="6324600"/>
            <a:ext cx="1676400" cy="457200"/>
          </a:xfrm>
          <a:prstGeom prst="rect">
            <a:avLst/>
          </a:prstGeom>
          <a:solidFill>
            <a:schemeClr val="accent1"/>
          </a:solidFill>
          <a:ln w="9525">
            <a:solidFill>
              <a:schemeClr val="tx1"/>
            </a:solidFill>
            <a:miter lim="800000"/>
            <a:headEnd/>
            <a:tailEnd/>
          </a:ln>
        </p:spPr>
        <p:txBody>
          <a:bodyPr wrap="none" anchor="ctr"/>
          <a:lstStyle/>
          <a:p>
            <a:pPr algn="ctr"/>
            <a:r>
              <a:rPr lang="en-US" sz="1600"/>
              <a:t>Engage in a simpler</a:t>
            </a:r>
          </a:p>
          <a:p>
            <a:pPr algn="ctr"/>
            <a:r>
              <a:rPr lang="en-US" sz="1600"/>
              <a:t>experimental design</a:t>
            </a:r>
          </a:p>
        </p:txBody>
      </p:sp>
      <p:sp>
        <p:nvSpPr>
          <p:cNvPr id="28709" name="Rectangle 46"/>
          <p:cNvSpPr>
            <a:spLocks noChangeArrowheads="1"/>
          </p:cNvSpPr>
          <p:nvPr/>
        </p:nvSpPr>
        <p:spPr bwMode="auto">
          <a:xfrm>
            <a:off x="5257800" y="6248400"/>
            <a:ext cx="1752600" cy="533400"/>
          </a:xfrm>
          <a:prstGeom prst="rect">
            <a:avLst/>
          </a:prstGeom>
          <a:solidFill>
            <a:schemeClr val="accent1"/>
          </a:solidFill>
          <a:ln w="9525">
            <a:solidFill>
              <a:schemeClr val="tx1"/>
            </a:solidFill>
            <a:miter lim="800000"/>
            <a:headEnd/>
            <a:tailEnd/>
          </a:ln>
        </p:spPr>
        <p:txBody>
          <a:bodyPr wrap="none" anchor="ctr"/>
          <a:lstStyle/>
          <a:p>
            <a:pPr algn="ctr"/>
            <a:r>
              <a:rPr lang="en-US" sz="1600"/>
              <a:t>Engage in a more</a:t>
            </a:r>
          </a:p>
          <a:p>
            <a:pPr algn="ctr"/>
            <a:r>
              <a:rPr lang="en-US" sz="1600"/>
              <a:t>sophisticated design</a:t>
            </a:r>
          </a:p>
        </p:txBody>
      </p:sp>
      <p:sp>
        <p:nvSpPr>
          <p:cNvPr id="28710" name="Line 47"/>
          <p:cNvSpPr>
            <a:spLocks noChangeShapeType="1"/>
          </p:cNvSpPr>
          <p:nvPr/>
        </p:nvSpPr>
        <p:spPr bwMode="auto">
          <a:xfrm>
            <a:off x="6019800" y="6096000"/>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11" name="Line 48"/>
          <p:cNvSpPr>
            <a:spLocks noChangeShapeType="1"/>
          </p:cNvSpPr>
          <p:nvPr/>
        </p:nvSpPr>
        <p:spPr bwMode="auto">
          <a:xfrm>
            <a:off x="3429000" y="6096000"/>
            <a:ext cx="0" cy="228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xmlns="" val="1445869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Experimental design</a:t>
            </a:r>
          </a:p>
          <a:p>
            <a:r>
              <a:rPr lang="en-US" dirty="0" smtClean="0"/>
              <a:t>Techniques and </a:t>
            </a:r>
            <a:r>
              <a:rPr lang="en-US" dirty="0" err="1" smtClean="0"/>
              <a:t>methodlogies</a:t>
            </a:r>
            <a:endParaRPr lang="en-US" dirty="0"/>
          </a:p>
        </p:txBody>
      </p:sp>
    </p:spTree>
    <p:extLst>
      <p:ext uri="{BB962C8B-B14F-4D97-AF65-F5344CB8AC3E}">
        <p14:creationId xmlns:p14="http://schemas.microsoft.com/office/powerpoint/2010/main" xmlns="" val="41149884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TotalTime>
  <Words>3754</Words>
  <Application>Microsoft Office PowerPoint</Application>
  <PresentationFormat>On-screen Show (4:3)</PresentationFormat>
  <Paragraphs>416</Paragraphs>
  <Slides>46</Slides>
  <Notes>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Lecture 25 Experimental Design</vt:lpstr>
      <vt:lpstr>Learning Objectives</vt:lpstr>
      <vt:lpstr>1.Basics of Experiment &amp; Causality</vt:lpstr>
      <vt:lpstr>1.2. Causal Evidence  There are three types of evidence necessary to support causality. </vt:lpstr>
      <vt:lpstr>1.2.1. Agreement between  Independent and Dependent Variables</vt:lpstr>
      <vt:lpstr>1.2.2. Time order of occurrence </vt:lpstr>
      <vt:lpstr>1.2.3. Extraneous variables  did not influence Dependent Variables</vt:lpstr>
      <vt:lpstr>2. Advantages and disadvantages of the experimental method </vt:lpstr>
      <vt:lpstr>2.1.Explanation of Some Advantages of Experiments</vt:lpstr>
      <vt:lpstr>2.2.Explanation of Some Disadvantages of Experiments</vt:lpstr>
      <vt:lpstr>3. Steps of a well-planned experiment</vt:lpstr>
      <vt:lpstr>Slide 12</vt:lpstr>
      <vt:lpstr>Steps of a well-planned experiment</vt:lpstr>
      <vt:lpstr>Slide 14</vt:lpstr>
      <vt:lpstr>Slide 15</vt:lpstr>
      <vt:lpstr>Slide 16</vt:lpstr>
      <vt:lpstr>Slide 17</vt:lpstr>
      <vt:lpstr>Slide 18</vt:lpstr>
      <vt:lpstr>Quota Matrix Example</vt:lpstr>
      <vt:lpstr>4. Validity in Experimentation</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Managerial Implications</vt:lpstr>
      <vt:lpstr>Slide 45</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25 Experimental Design</dc:title>
  <dc:creator>MyUserName</dc:creator>
  <cp:lastModifiedBy>NTS</cp:lastModifiedBy>
  <cp:revision>6</cp:revision>
  <dcterms:created xsi:type="dcterms:W3CDTF">2012-12-27T09:08:16Z</dcterms:created>
  <dcterms:modified xsi:type="dcterms:W3CDTF">2012-12-28T06:30:20Z</dcterms:modified>
</cp:coreProperties>
</file>