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261" r:id="rId31"/>
    <p:sldId id="262" r:id="rId32"/>
    <p:sldId id="263" r:id="rId33"/>
    <p:sldId id="264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5" r:id="rId45"/>
    <p:sldId id="276" r:id="rId46"/>
    <p:sldId id="277" r:id="rId47"/>
    <p:sldId id="302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BA742-3DE4-4D1A-94D1-4AEA02A2D820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9EE8D-E1BF-44AF-9282-586ACE9150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3308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319B8FC-FF76-4FCB-822E-018A99BDCCDC}" type="slidenum">
              <a:rPr lang="en-US" sz="1200" smtClean="0"/>
              <a:pPr/>
              <a:t>6</a:t>
            </a:fld>
            <a:endParaRPr lang="en-US" sz="1200" smtClean="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883C8E8-2087-4718-8C60-545E824A1649}" type="slidenum">
              <a:rPr lang="en-US" sz="1200" smtClean="0"/>
              <a:pPr/>
              <a:t>7</a:t>
            </a:fld>
            <a:endParaRPr lang="en-US" sz="1200" smtClean="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73CAFCE-E1AC-4788-8F68-DBF507A000D1}" type="slidenum">
              <a:rPr lang="en-US" sz="1200" smtClean="0"/>
              <a:pPr/>
              <a:t>8</a:t>
            </a:fld>
            <a:endParaRPr lang="en-US" sz="1200" smtClean="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9A18AD7-6394-443E-9392-6ACF530A5D26}" type="slidenum">
              <a:rPr lang="en-US" sz="1200" smtClean="0"/>
              <a:pPr/>
              <a:t>9</a:t>
            </a:fld>
            <a:endParaRPr lang="en-US" sz="1200" smtClean="0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699" cap="flat">
            <a:solidFill>
              <a:schemeClr val="tx1"/>
            </a:solidFill>
          </a:ln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E0B3620-E42A-4907-819F-2DF3D8F7079E}" type="slidenum">
              <a:rPr lang="tr-TR" sz="1200" smtClean="0"/>
              <a:pPr/>
              <a:t>13</a:t>
            </a:fld>
            <a:endParaRPr lang="tr-TR" sz="1200" smtClean="0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4263" y="704850"/>
            <a:ext cx="4689475" cy="3516313"/>
          </a:xfrm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4221163"/>
            <a:ext cx="5057775" cy="4217987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-7124694" tIns="-3562347" rIns="-7124694" bIns="-3562347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D39FF03-28C1-4749-906F-FAF20FDBFB42}" type="slidenum">
              <a:rPr lang="tr-TR" sz="1200" smtClean="0"/>
              <a:pPr/>
              <a:t>14</a:t>
            </a:fld>
            <a:endParaRPr lang="tr-TR" sz="1200" smtClean="0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4263" y="704850"/>
            <a:ext cx="4689475" cy="3516313"/>
          </a:xfrm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4221163"/>
            <a:ext cx="5057775" cy="4217987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-7124694" tIns="-3562347" rIns="-7124694" bIns="-3562347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91E9399-74BF-4655-AB04-76E1FF6E1199}" type="slidenum">
              <a:rPr lang="tr-TR" sz="1200" smtClean="0"/>
              <a:pPr/>
              <a:t>15</a:t>
            </a:fld>
            <a:endParaRPr lang="tr-TR" sz="1200" smtClean="0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4263" y="704850"/>
            <a:ext cx="4689475" cy="3516313"/>
          </a:xfrm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4221163"/>
            <a:ext cx="5057775" cy="4217987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-7124694" tIns="-3562347" rIns="-7124694" bIns="-3562347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4D519E4-6DFC-4EFD-90E1-40213EF7056D}" type="slidenum">
              <a:rPr lang="en-US" sz="1200" smtClean="0"/>
              <a:pPr/>
              <a:t>16</a:t>
            </a:fld>
            <a:endParaRPr lang="en-US" sz="1200" smtClean="0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A471B4B-67AB-4271-BAF3-65C2526FD69D}" type="slidenum">
              <a:rPr lang="en-US" sz="1200" smtClean="0"/>
              <a:pPr/>
              <a:t>23</a:t>
            </a:fld>
            <a:endParaRPr lang="en-US" sz="1200" smtClean="0"/>
          </a:p>
        </p:txBody>
      </p:sp>
      <p:sp>
        <p:nvSpPr>
          <p:cNvPr id="18944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8944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46B4A2F-4273-440E-BBBB-5BD78D1DCEF0}" type="slidenum">
              <a:rPr lang="en-US" sz="1200" smtClean="0"/>
              <a:pPr/>
              <a:t>25</a:t>
            </a:fld>
            <a:endParaRPr lang="en-US" sz="1200" smtClean="0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6F8AEE6-A629-4F29-AC1D-D9130ACB564D}" type="slidenum">
              <a:rPr lang="en-US" sz="1200" smtClean="0"/>
              <a:pPr/>
              <a:t>26</a:t>
            </a:fld>
            <a:endParaRPr lang="en-US" sz="1200" smtClean="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0B905B8-475B-4839-A4D2-00CDF4900883}" type="slidenum">
              <a:rPr lang="en-US" sz="1200" smtClean="0"/>
              <a:pPr/>
              <a:t>27</a:t>
            </a:fld>
            <a:endParaRPr lang="en-US" sz="1200" smtClean="0"/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B8E962B-4FE7-45A3-BD5D-E2928FB2C913}" type="slidenum">
              <a:rPr lang="en-US" sz="1200" smtClean="0"/>
              <a:pPr/>
              <a:t>29</a:t>
            </a:fld>
            <a:endParaRPr lang="en-US" sz="1200" smtClean="0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ED82-AEAA-4C28-934E-2214AC1D2894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AFAA5-CC65-4371-AB2D-1076489C1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6754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ED82-AEAA-4C28-934E-2214AC1D2894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AFAA5-CC65-4371-AB2D-1076489C1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4931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ED82-AEAA-4C28-934E-2214AC1D2894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AFAA5-CC65-4371-AB2D-1076489C1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6268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ED82-AEAA-4C28-934E-2214AC1D2894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AFAA5-CC65-4371-AB2D-1076489C1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421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ED82-AEAA-4C28-934E-2214AC1D2894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AFAA5-CC65-4371-AB2D-1076489C1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9489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ED82-AEAA-4C28-934E-2214AC1D2894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AFAA5-CC65-4371-AB2D-1076489C1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319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ED82-AEAA-4C28-934E-2214AC1D2894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AFAA5-CC65-4371-AB2D-1076489C1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533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ED82-AEAA-4C28-934E-2214AC1D2894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AFAA5-CC65-4371-AB2D-1076489C1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1088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ED82-AEAA-4C28-934E-2214AC1D2894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AFAA5-CC65-4371-AB2D-1076489C1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3485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ED82-AEAA-4C28-934E-2214AC1D2894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AFAA5-CC65-4371-AB2D-1076489C1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1194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ED82-AEAA-4C28-934E-2214AC1D2894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AFAA5-CC65-4371-AB2D-1076489C1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3282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8A8F9-3F5B-4DAD-A893-39DEB2F8CB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742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8ED82-AEAA-4C28-934E-2214AC1D2894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AFAA5-CC65-4371-AB2D-1076489C1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4164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24</a:t>
            </a:r>
            <a:br>
              <a:rPr lang="en-US" dirty="0" smtClean="0"/>
            </a:br>
            <a:r>
              <a:rPr lang="en-US" dirty="0" smtClean="0"/>
              <a:t>Quantitative Data Analysis</a:t>
            </a:r>
            <a:br>
              <a:rPr lang="en-US" dirty="0" smtClean="0"/>
            </a:br>
            <a:r>
              <a:rPr lang="en-US" dirty="0" smtClean="0"/>
              <a:t>Observation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</a:t>
            </a:r>
          </a:p>
          <a:p>
            <a:r>
              <a:rPr lang="en-US" dirty="0" smtClean="0"/>
              <a:t>Aziza </a:t>
            </a:r>
            <a:r>
              <a:rPr lang="en-US" dirty="0" err="1" smtClean="0"/>
              <a:t>Munir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882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tr-TR" dirty="0" smtClean="0"/>
              <a:t>Types of </a:t>
            </a:r>
            <a:r>
              <a:rPr lang="en-US" dirty="0" smtClean="0"/>
              <a:t>Observed Phenomena </a:t>
            </a:r>
            <a:endParaRPr lang="tr-TR" dirty="0" smtClean="0"/>
          </a:p>
          <a:p>
            <a:pPr marL="514350" indent="-514350">
              <a:buFontTx/>
              <a:buAutoNum type="arabicPeriod"/>
            </a:pPr>
            <a:r>
              <a:rPr lang="tr-TR" dirty="0" smtClean="0"/>
              <a:t>Advantages and Disadvantages of Observation </a:t>
            </a:r>
          </a:p>
          <a:p>
            <a:pPr marL="514350" indent="-514350">
              <a:buFontTx/>
              <a:buAutoNum type="arabicPeriod"/>
            </a:pPr>
            <a:r>
              <a:rPr lang="tr-TR" dirty="0" smtClean="0"/>
              <a:t>Types of </a:t>
            </a:r>
            <a:r>
              <a:rPr lang="en-US" dirty="0" smtClean="0"/>
              <a:t>Observation</a:t>
            </a:r>
            <a:r>
              <a:rPr lang="tr-TR" dirty="0" smtClean="0"/>
              <a:t> Techniques</a:t>
            </a:r>
          </a:p>
          <a:p>
            <a:pPr marL="514350" indent="-514350">
              <a:buFontTx/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650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211138"/>
            <a:ext cx="7772400" cy="1066800"/>
          </a:xfrm>
          <a:noFill/>
        </p:spPr>
        <p:txBody>
          <a:bodyPr>
            <a:spAutoFit/>
          </a:bodyPr>
          <a:lstStyle/>
          <a:p>
            <a:r>
              <a:rPr lang="en-GB" sz="3200">
                <a:latin typeface="Arial" charset="0"/>
              </a:rPr>
              <a:t>Observation as a data collection method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en-GB" sz="2800" b="1">
              <a:latin typeface="Arial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en-GB" sz="2800" b="1">
              <a:latin typeface="Arial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GB" sz="2800" b="1">
                <a:latin typeface="Arial" charset="0"/>
              </a:rPr>
              <a:t>‘Observation involves the systematic observation , recording, description analysis and interpretation of people’s behaviour’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GB" sz="2800" b="1">
              <a:latin typeface="Arial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en-GB" sz="2800" b="1">
              <a:latin typeface="Arial" charset="0"/>
            </a:endParaRPr>
          </a:p>
          <a:p>
            <a:pPr algn="r">
              <a:lnSpc>
                <a:spcPct val="90000"/>
              </a:lnSpc>
              <a:buFontTx/>
              <a:buNone/>
            </a:pPr>
            <a:r>
              <a:rPr lang="en-GB" sz="2000">
                <a:latin typeface="Arial" charset="0"/>
              </a:rPr>
              <a:t>Saunders </a:t>
            </a:r>
            <a:r>
              <a:rPr lang="en-GB" sz="2000" i="1">
                <a:latin typeface="Arial" charset="0"/>
              </a:rPr>
              <a:t>et al</a:t>
            </a:r>
            <a:r>
              <a:rPr lang="en-GB" sz="2000">
                <a:latin typeface="Arial" charset="0"/>
              </a:rPr>
              <a:t>. (2009)</a:t>
            </a:r>
          </a:p>
        </p:txBody>
      </p:sp>
    </p:spTree>
    <p:extLst>
      <p:ext uri="{BB962C8B-B14F-4D97-AF65-F5344CB8AC3E}">
        <p14:creationId xmlns:p14="http://schemas.microsoft.com/office/powerpoint/2010/main" xmlns="" val="355671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247650"/>
            <a:ext cx="7772400" cy="685800"/>
          </a:xfrm>
        </p:spPr>
        <p:txBody>
          <a:bodyPr/>
          <a:lstStyle/>
          <a:p>
            <a:r>
              <a:rPr lang="en-GB" sz="3200">
                <a:latin typeface="Arial" charset="0"/>
              </a:rPr>
              <a:t>Types of observation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713" y="1371600"/>
            <a:ext cx="8255000" cy="4114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sz="2800" b="1">
                <a:latin typeface="Arial" charset="0"/>
              </a:rPr>
              <a:t>The two main types</a:t>
            </a:r>
          </a:p>
          <a:p>
            <a:pPr>
              <a:buFontTx/>
              <a:buNone/>
            </a:pPr>
            <a:endParaRPr lang="en-GB" sz="2600" b="1">
              <a:latin typeface="Arial" charset="0"/>
            </a:endParaRPr>
          </a:p>
          <a:p>
            <a:r>
              <a:rPr lang="en-GB" sz="2600" b="1">
                <a:latin typeface="Arial" charset="0"/>
              </a:rPr>
              <a:t>Participant </a:t>
            </a:r>
            <a:r>
              <a:rPr lang="en-GB" sz="2600">
                <a:latin typeface="Arial" charset="0"/>
              </a:rPr>
              <a:t>observation – emphasises the discovery of meaning attached to actions (qualitative) </a:t>
            </a:r>
          </a:p>
          <a:p>
            <a:pPr>
              <a:buFontTx/>
              <a:buNone/>
            </a:pPr>
            <a:endParaRPr lang="en-GB" sz="2600">
              <a:latin typeface="Arial" charset="0"/>
            </a:endParaRPr>
          </a:p>
          <a:p>
            <a:r>
              <a:rPr lang="en-GB" sz="2600" b="1">
                <a:latin typeface="Arial" charset="0"/>
              </a:rPr>
              <a:t>Structured </a:t>
            </a:r>
            <a:r>
              <a:rPr lang="en-GB" sz="2600">
                <a:latin typeface="Arial" charset="0"/>
              </a:rPr>
              <a:t>observation – is concerned with frequency of actions</a:t>
            </a:r>
          </a:p>
          <a:p>
            <a:pPr>
              <a:buFontTx/>
              <a:buNone/>
            </a:pPr>
            <a:r>
              <a:rPr lang="en-GB" sz="2600">
                <a:latin typeface="Arial" charset="0"/>
              </a:rPr>
              <a:t>	(quantitative)</a:t>
            </a:r>
          </a:p>
        </p:txBody>
      </p:sp>
    </p:spTree>
    <p:extLst>
      <p:ext uri="{BB962C8B-B14F-4D97-AF65-F5344CB8AC3E}">
        <p14:creationId xmlns:p14="http://schemas.microsoft.com/office/powerpoint/2010/main" xmlns="" val="144658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9713"/>
            <a:ext cx="7772400" cy="685800"/>
          </a:xfrm>
        </p:spPr>
        <p:txBody>
          <a:bodyPr/>
          <a:lstStyle/>
          <a:p>
            <a:r>
              <a:rPr lang="en-GB" sz="3200">
                <a:latin typeface="Arial" charset="0"/>
              </a:rPr>
              <a:t>Participant observation (1)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sz="2800" b="1">
                <a:latin typeface="Arial" charset="0"/>
              </a:rPr>
              <a:t>Definition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GB" sz="2800" b="1">
              <a:latin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2800">
                <a:latin typeface="Arial" charset="0"/>
              </a:rPr>
              <a:t>‘Where the researcher attempts to participate fully in the lives and actions of subjects, enabling them to not merely observe what is happening but also feeling it’</a:t>
            </a:r>
          </a:p>
          <a:p>
            <a:pPr algn="r">
              <a:lnSpc>
                <a:spcPct val="90000"/>
              </a:lnSpc>
              <a:buFontTx/>
              <a:buNone/>
            </a:pPr>
            <a:endParaRPr lang="en-GB" sz="2800">
              <a:latin typeface="Arial" charset="0"/>
            </a:endParaRPr>
          </a:p>
          <a:p>
            <a:pPr algn="r">
              <a:lnSpc>
                <a:spcPct val="90000"/>
              </a:lnSpc>
              <a:buFontTx/>
              <a:buNone/>
            </a:pPr>
            <a:endParaRPr lang="en-GB" sz="2000">
              <a:latin typeface="Arial" charset="0"/>
            </a:endParaRPr>
          </a:p>
          <a:p>
            <a:pPr algn="r">
              <a:lnSpc>
                <a:spcPct val="90000"/>
              </a:lnSpc>
              <a:buFontTx/>
              <a:buNone/>
            </a:pPr>
            <a:endParaRPr lang="en-GB" sz="2000">
              <a:latin typeface="Arial" charset="0"/>
            </a:endParaRPr>
          </a:p>
          <a:p>
            <a:pPr algn="r">
              <a:lnSpc>
                <a:spcPct val="90000"/>
              </a:lnSpc>
              <a:buFontTx/>
              <a:buNone/>
            </a:pPr>
            <a:r>
              <a:rPr lang="en-GB" sz="2000">
                <a:latin typeface="Arial" charset="0"/>
              </a:rPr>
              <a:t>Adapted from Gill and Johnson (2002)</a:t>
            </a:r>
          </a:p>
        </p:txBody>
      </p:sp>
    </p:spTree>
    <p:extLst>
      <p:ext uri="{BB962C8B-B14F-4D97-AF65-F5344CB8AC3E}">
        <p14:creationId xmlns:p14="http://schemas.microsoft.com/office/powerpoint/2010/main" xmlns="" val="28801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1. Types of </a:t>
            </a:r>
            <a:r>
              <a:rPr lang="en-US" smtClean="0"/>
              <a:t>Observed Phenomena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Physical actions</a:t>
            </a:r>
          </a:p>
          <a:p>
            <a:r>
              <a:rPr lang="en-US" smtClean="0"/>
              <a:t>Verbal behavior</a:t>
            </a:r>
          </a:p>
          <a:p>
            <a:r>
              <a:rPr lang="en-US" smtClean="0"/>
              <a:t>Expressive behavior</a:t>
            </a:r>
          </a:p>
          <a:p>
            <a:r>
              <a:rPr lang="en-US" smtClean="0"/>
              <a:t>Spatial relations and locations</a:t>
            </a:r>
          </a:p>
          <a:p>
            <a:r>
              <a:rPr lang="en-US" smtClean="0"/>
              <a:t>Temporal patterns</a:t>
            </a:r>
          </a:p>
          <a:p>
            <a:r>
              <a:rPr lang="en-US" smtClean="0"/>
              <a:t>Verbal and pictorial records</a:t>
            </a:r>
          </a:p>
        </p:txBody>
      </p:sp>
    </p:spTree>
    <p:extLst>
      <p:ext uri="{BB962C8B-B14F-4D97-AF65-F5344CB8AC3E}">
        <p14:creationId xmlns:p14="http://schemas.microsoft.com/office/powerpoint/2010/main" xmlns="" val="25899682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974725" y="1219200"/>
            <a:ext cx="4916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/>
              <a:t>Phenomena		           Example</a:t>
            </a:r>
            <a:endParaRPr lang="en-US" b="1">
              <a:latin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81000" y="2057400"/>
            <a:ext cx="7502525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Human behavior or physical 	Shoppers </a:t>
            </a:r>
            <a:r>
              <a:rPr lang="tr-TR"/>
              <a:t>(buyers) </a:t>
            </a:r>
            <a:r>
              <a:rPr lang="en-US"/>
              <a:t>movement</a:t>
            </a:r>
          </a:p>
          <a:p>
            <a:r>
              <a:rPr lang="en-US"/>
              <a:t>action				pattern in a store</a:t>
            </a:r>
          </a:p>
          <a:p>
            <a:endParaRPr lang="en-US"/>
          </a:p>
          <a:p>
            <a:r>
              <a:rPr lang="en-US"/>
              <a:t>Verbal behavior		Statements made by</a:t>
            </a:r>
          </a:p>
          <a:p>
            <a:r>
              <a:rPr lang="en-US"/>
              <a:t>				airline travelers who wait</a:t>
            </a:r>
          </a:p>
          <a:p>
            <a:r>
              <a:rPr lang="en-US"/>
              <a:t>				in line</a:t>
            </a:r>
          </a:p>
          <a:p>
            <a:endParaRPr lang="en-US"/>
          </a:p>
          <a:p>
            <a:r>
              <a:rPr lang="en-US"/>
              <a:t>Expressive behavior		Facial expressions, tone of </a:t>
            </a:r>
          </a:p>
          <a:p>
            <a:r>
              <a:rPr lang="en-US"/>
              <a:t>				voice, and other form of </a:t>
            </a:r>
          </a:p>
          <a:p>
            <a:r>
              <a:rPr lang="en-US"/>
              <a:t>				body language</a:t>
            </a:r>
            <a:endParaRPr lang="en-US">
              <a:latin typeface="Arial" charset="0"/>
            </a:endParaRP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066800"/>
          </a:xfrm>
        </p:spPr>
        <p:txBody>
          <a:bodyPr/>
          <a:lstStyle/>
          <a:p>
            <a:r>
              <a:rPr lang="tr-TR" sz="3300" smtClean="0"/>
              <a:t>E</a:t>
            </a:r>
            <a:r>
              <a:rPr lang="en-US" sz="3300" smtClean="0"/>
              <a:t>xample</a:t>
            </a:r>
            <a:r>
              <a:rPr lang="tr-TR" sz="3300" smtClean="0"/>
              <a:t>s for</a:t>
            </a:r>
            <a:r>
              <a:rPr lang="en-US" sz="3300" smtClean="0"/>
              <a:t> Observed Phenomena</a:t>
            </a:r>
          </a:p>
        </p:txBody>
      </p:sp>
    </p:spTree>
    <p:extLst>
      <p:ext uri="{BB962C8B-B14F-4D97-AF65-F5344CB8AC3E}">
        <p14:creationId xmlns:p14="http://schemas.microsoft.com/office/powerpoint/2010/main" xmlns="" val="4023352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ChangeArrowheads="1"/>
          </p:cNvSpPr>
          <p:nvPr/>
        </p:nvSpPr>
        <p:spPr bwMode="auto">
          <a:xfrm>
            <a:off x="974725" y="1219200"/>
            <a:ext cx="5907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/>
              <a:t>Phenomena				Example</a:t>
            </a:r>
            <a:endParaRPr lang="en-US" b="1">
              <a:latin typeface="Arial" charset="0"/>
            </a:endParaRPr>
          </a:p>
        </p:txBody>
      </p:sp>
      <p:sp>
        <p:nvSpPr>
          <p:cNvPr id="46083" name="Rectangle 1027"/>
          <p:cNvSpPr>
            <a:spLocks noChangeArrowheads="1"/>
          </p:cNvSpPr>
          <p:nvPr/>
        </p:nvSpPr>
        <p:spPr bwMode="auto">
          <a:xfrm>
            <a:off x="685800" y="2133600"/>
            <a:ext cx="7697788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Spatial relations		How close visitors at an</a:t>
            </a:r>
          </a:p>
          <a:p>
            <a:r>
              <a:rPr lang="en-US"/>
              <a:t>and locations			art museum stand to paintings</a:t>
            </a:r>
          </a:p>
          <a:p>
            <a:endParaRPr lang="en-US"/>
          </a:p>
          <a:p>
            <a:r>
              <a:rPr lang="en-US"/>
              <a:t>Temporal patterns		How long fast-food customers</a:t>
            </a:r>
          </a:p>
          <a:p>
            <a:r>
              <a:rPr lang="en-US"/>
              <a:t>				wait for their order to be served</a:t>
            </a:r>
          </a:p>
          <a:p>
            <a:endParaRPr lang="en-US"/>
          </a:p>
          <a:p>
            <a:r>
              <a:rPr lang="en-US"/>
              <a:t>Physical objects		What brand name items are </a:t>
            </a:r>
          </a:p>
          <a:p>
            <a:r>
              <a:rPr lang="en-US"/>
              <a:t>				stored in consumers’ pantries</a:t>
            </a:r>
          </a:p>
          <a:p>
            <a:endParaRPr lang="en-US"/>
          </a:p>
          <a:p>
            <a:r>
              <a:rPr lang="en-US"/>
              <a:t>Verbal and Pictorial 		Bar codes on product packages</a:t>
            </a:r>
          </a:p>
          <a:p>
            <a:r>
              <a:rPr lang="en-US"/>
              <a:t>Records</a:t>
            </a:r>
          </a:p>
          <a:p>
            <a:r>
              <a:rPr lang="en-US"/>
              <a:t>				</a:t>
            </a:r>
            <a:endParaRPr lang="en-US">
              <a:latin typeface="Arial" charset="0"/>
            </a:endParaRPr>
          </a:p>
        </p:txBody>
      </p:sp>
      <p:sp>
        <p:nvSpPr>
          <p:cNvPr id="46084" name="Rectangle 1028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762000"/>
          </a:xfrm>
        </p:spPr>
        <p:txBody>
          <a:bodyPr/>
          <a:lstStyle/>
          <a:p>
            <a:r>
              <a:rPr lang="en-US" sz="3300" smtClean="0"/>
              <a:t>Example</a:t>
            </a:r>
            <a:r>
              <a:rPr lang="tr-TR" sz="3300" smtClean="0"/>
              <a:t>s for</a:t>
            </a:r>
            <a:r>
              <a:rPr lang="en-US" sz="3300" smtClean="0"/>
              <a:t> Observed Phenomena</a:t>
            </a:r>
          </a:p>
        </p:txBody>
      </p:sp>
    </p:spTree>
    <p:extLst>
      <p:ext uri="{BB962C8B-B14F-4D97-AF65-F5344CB8AC3E}">
        <p14:creationId xmlns:p14="http://schemas.microsoft.com/office/powerpoint/2010/main" xmlns="" val="1925958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/>
          </p:cNvGraphicFramePr>
          <p:nvPr/>
        </p:nvGraphicFramePr>
        <p:xfrm>
          <a:off x="5334000" y="2362200"/>
          <a:ext cx="3151188" cy="3187700"/>
        </p:xfrm>
        <a:graphic>
          <a:graphicData uri="http://schemas.openxmlformats.org/presentationml/2006/ole">
            <p:oleObj spid="_x0000_s1027" name="Clip" r:id="rId4" imgW="3151188" imgH="3187700" progId="">
              <p:embed/>
            </p:oleObj>
          </a:graphicData>
        </a:graphic>
      </p:graphicFrame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81000" y="2514600"/>
            <a:ext cx="434975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3200"/>
              <a:t>“YOU SEE, BUT YOU </a:t>
            </a:r>
          </a:p>
          <a:p>
            <a:r>
              <a:rPr lang="en-US" sz="3200"/>
              <a:t>  DO NOT OBSERVE.”  </a:t>
            </a:r>
          </a:p>
          <a:p>
            <a:endParaRPr lang="en-US" sz="3200"/>
          </a:p>
          <a:p>
            <a:r>
              <a:rPr lang="en-US" sz="3200"/>
              <a:t>	Sherlock Holmes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mtClean="0"/>
              <a:t>2. Advantages and Disadvantages of Observation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948763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tr-TR" sz="3300" smtClean="0"/>
              <a:t>2.1. </a:t>
            </a:r>
            <a:r>
              <a:rPr lang="en-US" sz="3300" smtClean="0"/>
              <a:t>Benefits</a:t>
            </a:r>
            <a:r>
              <a:rPr lang="tr-TR" sz="3300" smtClean="0"/>
              <a:t> of </a:t>
            </a:r>
            <a:r>
              <a:rPr lang="en-US" sz="3300" smtClean="0"/>
              <a:t>Observ</a:t>
            </a:r>
            <a:r>
              <a:rPr lang="tr-TR" sz="3300" smtClean="0"/>
              <a:t>ing </a:t>
            </a:r>
            <a:r>
              <a:rPr lang="en-US" sz="3300" smtClean="0"/>
              <a:t>Human Behavior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Communication with respondent is not necessary</a:t>
            </a:r>
          </a:p>
          <a:p>
            <a:r>
              <a:rPr lang="en-US" smtClean="0"/>
              <a:t>Data without distortions due to self-report (e.g.: without social desirability) Bias</a:t>
            </a:r>
          </a:p>
          <a:p>
            <a:r>
              <a:rPr lang="en-US" smtClean="0"/>
              <a:t>No need to rely on respondents memory</a:t>
            </a:r>
          </a:p>
          <a:p>
            <a:r>
              <a:rPr lang="en-US" smtClean="0"/>
              <a:t>Nonverbal behavior data may be obtained</a:t>
            </a:r>
          </a:p>
        </p:txBody>
      </p:sp>
    </p:spTree>
    <p:extLst>
      <p:ext uri="{BB962C8B-B14F-4D97-AF65-F5344CB8AC3E}">
        <p14:creationId xmlns:p14="http://schemas.microsoft.com/office/powerpoint/2010/main" xmlns="" val="49959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smtClean="0"/>
              <a:t>Benefits</a:t>
            </a:r>
            <a:r>
              <a:rPr lang="tr-TR" sz="3300" smtClean="0"/>
              <a:t> of </a:t>
            </a:r>
            <a:r>
              <a:rPr lang="en-US" sz="3300" smtClean="0"/>
              <a:t>Observ</a:t>
            </a:r>
            <a:r>
              <a:rPr lang="tr-TR" sz="3300" smtClean="0"/>
              <a:t>ing </a:t>
            </a:r>
            <a:r>
              <a:rPr lang="en-US" sz="3300" smtClean="0"/>
              <a:t>Human Behavior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514600"/>
            <a:ext cx="7772400" cy="3581400"/>
          </a:xfrm>
        </p:spPr>
        <p:txBody>
          <a:bodyPr/>
          <a:lstStyle/>
          <a:p>
            <a:r>
              <a:rPr lang="en-US" smtClean="0"/>
              <a:t>Certain data may be obtained more quickly</a:t>
            </a:r>
          </a:p>
          <a:p>
            <a:r>
              <a:rPr lang="en-US" smtClean="0"/>
              <a:t>Environmental conditions may be recorded</a:t>
            </a:r>
          </a:p>
          <a:p>
            <a:r>
              <a:rPr lang="en-US" smtClean="0"/>
              <a:t>May be combined with survey to provide supplemental evidence</a:t>
            </a:r>
          </a:p>
        </p:txBody>
      </p:sp>
    </p:spTree>
    <p:extLst>
      <p:ext uri="{BB962C8B-B14F-4D97-AF65-F5344CB8AC3E}">
        <p14:creationId xmlns:p14="http://schemas.microsoft.com/office/powerpoint/2010/main" xmlns="" val="74591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3300" smtClean="0"/>
              <a:t>2.2. </a:t>
            </a:r>
            <a:r>
              <a:rPr lang="en-US" sz="3300" smtClean="0"/>
              <a:t>Limitations</a:t>
            </a:r>
            <a:r>
              <a:rPr lang="tr-TR" sz="3300" smtClean="0"/>
              <a:t> of </a:t>
            </a:r>
            <a:r>
              <a:rPr lang="en-US" sz="3300" smtClean="0"/>
              <a:t>Observ</a:t>
            </a:r>
            <a:r>
              <a:rPr lang="tr-TR" sz="3300" smtClean="0"/>
              <a:t>ing</a:t>
            </a:r>
            <a:r>
              <a:rPr lang="en-US" sz="3300" smtClean="0"/>
              <a:t> </a:t>
            </a:r>
            <a:r>
              <a:rPr lang="tr-TR" sz="3300" smtClean="0"/>
              <a:t/>
            </a:r>
            <a:br>
              <a:rPr lang="tr-TR" sz="3300" smtClean="0"/>
            </a:br>
            <a:r>
              <a:rPr lang="en-US" sz="3300" smtClean="0"/>
              <a:t>Human Behavior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Cognitive phenomena cannot be observed</a:t>
            </a:r>
          </a:p>
          <a:p>
            <a:r>
              <a:rPr lang="en-US" smtClean="0"/>
              <a:t>Interpretation of data may be a problem</a:t>
            </a:r>
            <a:r>
              <a:rPr lang="tr-TR" smtClean="0"/>
              <a:t> (e.g. misinterpretation)</a:t>
            </a:r>
            <a:endParaRPr lang="en-US" smtClean="0"/>
          </a:p>
          <a:p>
            <a:r>
              <a:rPr lang="en-US" smtClean="0"/>
              <a:t>Not all activity can be recorded</a:t>
            </a:r>
          </a:p>
          <a:p>
            <a:r>
              <a:rPr lang="en-US" smtClean="0"/>
              <a:t>Only short periods can be observed</a:t>
            </a:r>
          </a:p>
          <a:p>
            <a:r>
              <a:rPr lang="en-US" smtClean="0"/>
              <a:t>Observer bias possible</a:t>
            </a:r>
            <a:r>
              <a:rPr lang="tr-TR" smtClean="0"/>
              <a:t> (e.g. selective perception)</a:t>
            </a:r>
            <a:endParaRPr lang="en-US" smtClean="0"/>
          </a:p>
          <a:p>
            <a:r>
              <a:rPr lang="en-US" smtClean="0"/>
              <a:t>Possible invasion of privacy</a:t>
            </a:r>
          </a:p>
        </p:txBody>
      </p:sp>
    </p:spTree>
    <p:extLst>
      <p:ext uri="{BB962C8B-B14F-4D97-AF65-F5344CB8AC3E}">
        <p14:creationId xmlns:p14="http://schemas.microsoft.com/office/powerpoint/2010/main" xmlns="" val="9129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609600"/>
            <a:ext cx="436245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3"/>
          <p:cNvSpPr>
            <a:spLocks noChangeArrowheads="1"/>
          </p:cNvSpPr>
          <p:nvPr/>
        </p:nvSpPr>
        <p:spPr bwMode="auto">
          <a:xfrm rot="-5414277">
            <a:off x="-2900363" y="2978150"/>
            <a:ext cx="6858001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1" tIns="46020" rIns="92041" bIns="46020" anchor="b"/>
          <a:lstStyle/>
          <a:p>
            <a:pPr defTabSz="912813" eaLnBrk="1" hangingPunct="1">
              <a:lnSpc>
                <a:spcPct val="70000"/>
              </a:lnSpc>
            </a:pPr>
            <a:r>
              <a:rPr lang="tr-TR" sz="4800"/>
              <a:t>selective perception</a:t>
            </a:r>
            <a:endParaRPr lang="tr-TR" sz="4800">
              <a:solidFill>
                <a:schemeClr val="tx2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2930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09600"/>
            <a:ext cx="53467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Rectangle 3"/>
          <p:cNvSpPr>
            <a:spLocks noChangeArrowheads="1"/>
          </p:cNvSpPr>
          <p:nvPr/>
        </p:nvSpPr>
        <p:spPr bwMode="auto">
          <a:xfrm rot="-5414277">
            <a:off x="-2900363" y="2978150"/>
            <a:ext cx="6858001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1" tIns="46020" rIns="92041" bIns="46020" anchor="b"/>
          <a:lstStyle/>
          <a:p>
            <a:pPr defTabSz="912813" eaLnBrk="1" hangingPunct="1">
              <a:lnSpc>
                <a:spcPct val="70000"/>
              </a:lnSpc>
            </a:pPr>
            <a:r>
              <a:rPr lang="tr-TR" sz="4800"/>
              <a:t>selective perception</a:t>
            </a:r>
            <a:endParaRPr lang="tr-TR" sz="4800">
              <a:solidFill>
                <a:schemeClr val="tx2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7226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 rot="-5414277">
            <a:off x="-2095500" y="3086100"/>
            <a:ext cx="5105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1" tIns="46020" rIns="92041" bIns="46020" anchor="b"/>
          <a:lstStyle/>
          <a:p>
            <a:pPr defTabSz="912813" eaLnBrk="1" hangingPunct="1">
              <a:lnSpc>
                <a:spcPct val="70000"/>
              </a:lnSpc>
            </a:pPr>
            <a:r>
              <a:rPr lang="tr-TR" sz="4800"/>
              <a:t>misinterpretation</a:t>
            </a:r>
            <a:endParaRPr lang="tr-TR" sz="4800">
              <a:solidFill>
                <a:srgbClr val="0000FF"/>
              </a:solidFill>
              <a:latin typeface="Arial Narrow" pitchFamily="34" charset="0"/>
            </a:endParaRP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769620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12080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763000" cy="1143000"/>
          </a:xfrm>
          <a:noFill/>
        </p:spPr>
        <p:txBody>
          <a:bodyPr lIns="92075" tIns="46038" rIns="92075" bIns="46038"/>
          <a:lstStyle/>
          <a:p>
            <a:r>
              <a:rPr lang="tr-TR" smtClean="0"/>
              <a:t>3. Types of Observation Techniques</a:t>
            </a:r>
            <a:endParaRPr lang="en-US" b="1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648200"/>
          </a:xfrm>
          <a:noFill/>
        </p:spPr>
        <p:txBody>
          <a:bodyPr lIns="92075" tIns="46038" rIns="92075" bIns="46038">
            <a:normAutofit fontScale="92500" lnSpcReduction="10000"/>
          </a:bodyPr>
          <a:lstStyle/>
          <a:p>
            <a:r>
              <a:rPr lang="tr-TR" smtClean="0"/>
              <a:t>Natural versus Contrived Observation</a:t>
            </a:r>
          </a:p>
          <a:p>
            <a:endParaRPr lang="tr-TR" smtClean="0"/>
          </a:p>
          <a:p>
            <a:r>
              <a:rPr lang="tr-TR" smtClean="0"/>
              <a:t>Direct versus Indirect Observation</a:t>
            </a:r>
          </a:p>
          <a:p>
            <a:endParaRPr lang="en-US" smtClean="0"/>
          </a:p>
          <a:p>
            <a:r>
              <a:rPr lang="tr-TR" smtClean="0"/>
              <a:t>Disguised versus Nondisguised Observation</a:t>
            </a:r>
          </a:p>
          <a:p>
            <a:endParaRPr lang="tr-TR" smtClean="0"/>
          </a:p>
          <a:p>
            <a:r>
              <a:rPr lang="en-US" smtClean="0"/>
              <a:t>Physical-trace evidence </a:t>
            </a:r>
            <a:r>
              <a:rPr lang="tr-TR" smtClean="0"/>
              <a:t>Observation</a:t>
            </a:r>
          </a:p>
          <a:p>
            <a:endParaRPr lang="tr-TR" smtClean="0"/>
          </a:p>
          <a:p>
            <a:r>
              <a:rPr lang="tr-TR" smtClean="0"/>
              <a:t>M</a:t>
            </a:r>
            <a:r>
              <a:rPr lang="en-US" smtClean="0"/>
              <a:t>echanical</a:t>
            </a:r>
            <a:r>
              <a:rPr lang="tr-TR" smtClean="0"/>
              <a:t> Observation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703912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300" smtClean="0"/>
              <a:t>3.1.Natural versus Contrived Observation</a:t>
            </a:r>
          </a:p>
        </p:txBody>
      </p:sp>
      <p:sp>
        <p:nvSpPr>
          <p:cNvPr id="5427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tr-TR" smtClean="0"/>
              <a:t>Natural Observation:</a:t>
            </a:r>
          </a:p>
          <a:p>
            <a:r>
              <a:rPr lang="en-US" smtClean="0"/>
              <a:t>Reactions and behavior observed as they occur naturally in real-life situations </a:t>
            </a:r>
          </a:p>
          <a:p>
            <a:r>
              <a:rPr lang="en-US" smtClean="0"/>
              <a:t>A wide variety of companies are sending researchers to the field to observe consumers in their natural environment. </a:t>
            </a:r>
          </a:p>
          <a:p>
            <a:r>
              <a:rPr lang="en-US" smtClean="0"/>
              <a:t>Natural observation is </a:t>
            </a:r>
            <a:r>
              <a:rPr lang="tr-TR" smtClean="0"/>
              <a:t>also </a:t>
            </a:r>
            <a:r>
              <a:rPr lang="en-US" smtClean="0"/>
              <a:t>suited </a:t>
            </a:r>
            <a:r>
              <a:rPr lang="tr-TR" smtClean="0"/>
              <a:t>for </a:t>
            </a:r>
            <a:r>
              <a:rPr lang="en-US" smtClean="0"/>
              <a:t>ethnographic research </a:t>
            </a:r>
            <a:r>
              <a:rPr lang="tr-TR" smtClean="0"/>
              <a:t>on foreign</a:t>
            </a:r>
            <a:r>
              <a:rPr lang="en-US" smtClean="0"/>
              <a:t> cultures. 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5936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2 İçerik Yer Tutucusu"/>
          <p:cNvSpPr>
            <a:spLocks noGrp="1"/>
          </p:cNvSpPr>
          <p:nvPr>
            <p:ph idx="1"/>
          </p:nvPr>
        </p:nvSpPr>
        <p:spPr>
          <a:xfrm>
            <a:off x="457200" y="685800"/>
            <a:ext cx="8686800" cy="54102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tr-TR" smtClean="0"/>
              <a:t>Contrived Observation:</a:t>
            </a:r>
          </a:p>
          <a:p>
            <a:r>
              <a:rPr lang="en-US" smtClean="0"/>
              <a:t>Environment artificially set up by the researcher. </a:t>
            </a:r>
          </a:p>
          <a:p>
            <a:r>
              <a:rPr lang="en-US" smtClean="0"/>
              <a:t>Researchers are increasingly relying on computers to conduct simulated market testing. </a:t>
            </a:r>
          </a:p>
          <a:p>
            <a:r>
              <a:rPr lang="en-US" smtClean="0"/>
              <a:t>Offers a greater degree of control </a:t>
            </a:r>
          </a:p>
          <a:p>
            <a:pPr lvl="1"/>
            <a:r>
              <a:rPr lang="en-US" smtClean="0"/>
              <a:t>Speedy </a:t>
            </a:r>
          </a:p>
          <a:p>
            <a:pPr lvl="1"/>
            <a:r>
              <a:rPr lang="en-US" smtClean="0"/>
              <a:t>Efficient </a:t>
            </a:r>
          </a:p>
          <a:p>
            <a:pPr lvl="1"/>
            <a:r>
              <a:rPr lang="en-US" smtClean="0"/>
              <a:t>Less expensive </a:t>
            </a:r>
          </a:p>
          <a:p>
            <a:r>
              <a:rPr lang="tr-TR" smtClean="0"/>
              <a:t>However, it may be questionable as to whether or not the data collected does truly reflect a "real life" situation.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48267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Başlık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tr-TR" sz="3300" smtClean="0"/>
              <a:t>3.2. Direct versus Indirect Observation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56323" name="2 İçerik Yer Tutucusu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4648200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en-US" smtClean="0"/>
              <a:t>Direct observation </a:t>
            </a:r>
            <a:r>
              <a:rPr lang="tr-TR" smtClean="0"/>
              <a:t>c</a:t>
            </a:r>
            <a:r>
              <a:rPr lang="en-US" smtClean="0"/>
              <a:t>aptures actual behavior or phenomenon of interest </a:t>
            </a:r>
          </a:p>
          <a:p>
            <a:pPr>
              <a:buFontTx/>
              <a:buNone/>
            </a:pPr>
            <a:r>
              <a:rPr lang="en-US" smtClean="0"/>
              <a:t>Indirect observation </a:t>
            </a:r>
            <a:r>
              <a:rPr lang="tr-TR" smtClean="0"/>
              <a:t>c</a:t>
            </a:r>
            <a:r>
              <a:rPr lang="en-US" smtClean="0"/>
              <a:t>onsists of examining the results of the phenomenon. </a:t>
            </a:r>
          </a:p>
          <a:p>
            <a:r>
              <a:rPr lang="en-US" smtClean="0"/>
              <a:t>can give only relatively crude or imprecise indications of a phenomenon </a:t>
            </a:r>
          </a:p>
          <a:p>
            <a:r>
              <a:rPr lang="en-US" smtClean="0"/>
              <a:t>More efficient use of </a:t>
            </a:r>
            <a:r>
              <a:rPr lang="tr-TR" smtClean="0"/>
              <a:t>research </a:t>
            </a:r>
            <a:r>
              <a:rPr lang="en-US" smtClean="0"/>
              <a:t>time </a:t>
            </a:r>
          </a:p>
          <a:p>
            <a:r>
              <a:rPr lang="en-US" smtClean="0"/>
              <a:t>More efficient use of </a:t>
            </a:r>
            <a:r>
              <a:rPr lang="tr-TR" smtClean="0"/>
              <a:t>research budget</a:t>
            </a:r>
            <a:r>
              <a:rPr lang="en-US" smtClean="0"/>
              <a:t> </a:t>
            </a:r>
          </a:p>
          <a:p>
            <a:r>
              <a:rPr lang="en-US" smtClean="0"/>
              <a:t>May be the only way to get data from situations impractical to observe directly. </a:t>
            </a:r>
          </a:p>
        </p:txBody>
      </p:sp>
    </p:spTree>
    <p:extLst>
      <p:ext uri="{BB962C8B-B14F-4D97-AF65-F5344CB8AC3E}">
        <p14:creationId xmlns:p14="http://schemas.microsoft.com/office/powerpoint/2010/main" xmlns="" val="266451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8458200" cy="1143000"/>
          </a:xfrm>
        </p:spPr>
        <p:txBody>
          <a:bodyPr/>
          <a:lstStyle/>
          <a:p>
            <a:pPr algn="l"/>
            <a:r>
              <a:rPr lang="tr-TR" sz="3300" smtClean="0"/>
              <a:t>3.3. Disguised versus Nondisguised Observation</a:t>
            </a:r>
            <a:endParaRPr lang="en-US" sz="3300" smtClean="0"/>
          </a:p>
        </p:txBody>
      </p:sp>
      <p:sp>
        <p:nvSpPr>
          <p:cNvPr id="57347" name="2 İçerik Yer Tutucusu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1910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mtClean="0"/>
              <a:t>Nondisguised observation</a:t>
            </a:r>
            <a:r>
              <a:rPr lang="tr-TR" smtClean="0"/>
              <a:t>:</a:t>
            </a:r>
          </a:p>
          <a:p>
            <a:r>
              <a:rPr lang="en-US" smtClean="0"/>
              <a:t>Respondents are aware </a:t>
            </a:r>
            <a:r>
              <a:rPr lang="tr-TR" smtClean="0"/>
              <a:t>that </a:t>
            </a:r>
            <a:r>
              <a:rPr lang="en-US" smtClean="0"/>
              <a:t>they are being observed </a:t>
            </a:r>
          </a:p>
          <a:p>
            <a:r>
              <a:rPr lang="en-US" smtClean="0"/>
              <a:t>Data may be contaminated by respondent-induced errors. </a:t>
            </a:r>
          </a:p>
          <a:p>
            <a:r>
              <a:rPr lang="en-US" smtClean="0"/>
              <a:t>Data gathered through using disguised observation might not be as rich as those from nondisguised observation. </a:t>
            </a:r>
          </a:p>
        </p:txBody>
      </p:sp>
    </p:spTree>
    <p:extLst>
      <p:ext uri="{BB962C8B-B14F-4D97-AF65-F5344CB8AC3E}">
        <p14:creationId xmlns:p14="http://schemas.microsoft.com/office/powerpoint/2010/main" xmlns="" val="267174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2 İçerik Yer Tutucusu"/>
          <p:cNvSpPr>
            <a:spLocks noGrp="1"/>
          </p:cNvSpPr>
          <p:nvPr>
            <p:ph idx="1"/>
          </p:nvPr>
        </p:nvSpPr>
        <p:spPr>
          <a:xfrm>
            <a:off x="228600" y="609600"/>
            <a:ext cx="8610600" cy="5486400"/>
          </a:xfrm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Disguised Observation </a:t>
            </a:r>
            <a:endParaRPr lang="tr-TR" smtClean="0"/>
          </a:p>
          <a:p>
            <a:r>
              <a:rPr lang="en-US" smtClean="0"/>
              <a:t>Respondents are unaware they are being observed </a:t>
            </a:r>
          </a:p>
          <a:p>
            <a:r>
              <a:rPr lang="en-US" smtClean="0"/>
              <a:t>Allows for monitoring of the true reactions of individuals. </a:t>
            </a:r>
          </a:p>
          <a:p>
            <a:r>
              <a:rPr lang="en-US" smtClean="0"/>
              <a:t>Unethical if disguised observation monitors </a:t>
            </a:r>
          </a:p>
          <a:p>
            <a:pPr lvl="1"/>
            <a:r>
              <a:rPr lang="en-US" smtClean="0"/>
              <a:t>Normally private behaviors </a:t>
            </a:r>
          </a:p>
          <a:p>
            <a:pPr lvl="1"/>
            <a:r>
              <a:rPr lang="en-US" smtClean="0"/>
              <a:t>Behaviors that may not be voluntarily revealed to researchers. </a:t>
            </a:r>
          </a:p>
        </p:txBody>
      </p:sp>
    </p:spTree>
    <p:extLst>
      <p:ext uri="{BB962C8B-B14F-4D97-AF65-F5344CB8AC3E}">
        <p14:creationId xmlns:p14="http://schemas.microsoft.com/office/powerpoint/2010/main" xmlns="" val="81064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5800" y="762000"/>
            <a:ext cx="8229600" cy="5334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Mystery shopping </a:t>
            </a:r>
          </a:p>
          <a:p>
            <a:pPr lvl="1">
              <a:defRPr/>
            </a:pPr>
            <a:r>
              <a:rPr lang="en-US" sz="3200" dirty="0" smtClean="0">
                <a:ea typeface="+mn-ea"/>
                <a:cs typeface="+mn-cs"/>
              </a:rPr>
              <a:t>popular disguised observational technique </a:t>
            </a:r>
          </a:p>
          <a:p>
            <a:pPr lvl="1">
              <a:defRPr/>
            </a:pPr>
            <a:r>
              <a:rPr lang="en-US" sz="3200" dirty="0" smtClean="0">
                <a:ea typeface="+mn-ea"/>
                <a:cs typeface="+mn-cs"/>
              </a:rPr>
              <a:t>Mystery shopper </a:t>
            </a:r>
          </a:p>
          <a:p>
            <a:pPr lvl="2">
              <a:defRPr/>
            </a:pPr>
            <a:r>
              <a:rPr lang="en-US" sz="3200" dirty="0" smtClean="0">
                <a:ea typeface="+mn-ea"/>
                <a:cs typeface="+mn-cs"/>
              </a:rPr>
              <a:t>Unknown to the retail establishment </a:t>
            </a:r>
          </a:p>
          <a:p>
            <a:pPr lvl="2">
              <a:defRPr/>
            </a:pPr>
            <a:r>
              <a:rPr lang="en-US" sz="3200" dirty="0" smtClean="0">
                <a:ea typeface="+mn-ea"/>
                <a:cs typeface="+mn-cs"/>
              </a:rPr>
              <a:t>Visits the store </a:t>
            </a:r>
          </a:p>
          <a:p>
            <a:pPr lvl="2">
              <a:defRPr/>
            </a:pPr>
            <a:r>
              <a:rPr lang="en-US" sz="3200" dirty="0" smtClean="0">
                <a:ea typeface="+mn-ea"/>
                <a:cs typeface="+mn-cs"/>
              </a:rPr>
              <a:t>Uses a structured script </a:t>
            </a:r>
          </a:p>
          <a:p>
            <a:pPr lvl="2">
              <a:defRPr/>
            </a:pPr>
            <a:r>
              <a:rPr lang="en-US" sz="3200" dirty="0" smtClean="0">
                <a:ea typeface="+mn-ea"/>
                <a:cs typeface="+mn-cs"/>
              </a:rPr>
              <a:t>Observes and records the shopping experience. 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130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/>
          </p:cNvGraphicFramePr>
          <p:nvPr/>
        </p:nvGraphicFramePr>
        <p:xfrm>
          <a:off x="6692900" y="228600"/>
          <a:ext cx="2146300" cy="3136900"/>
        </p:xfrm>
        <a:graphic>
          <a:graphicData uri="http://schemas.openxmlformats.org/presentationml/2006/ole">
            <p:oleObj spid="_x0000_s2051" name="Clip" r:id="rId4" imgW="2146300" imgH="3136900" progId="">
              <p:embed/>
            </p:oleObj>
          </a:graphicData>
        </a:graphic>
      </p:graphicFrame>
      <p:sp>
        <p:nvSpPr>
          <p:cNvPr id="5123" name="Rectangle 1027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6477000" cy="990600"/>
          </a:xfrm>
        </p:spPr>
        <p:txBody>
          <a:bodyPr>
            <a:normAutofit fontScale="90000"/>
          </a:bodyPr>
          <a:lstStyle/>
          <a:p>
            <a:r>
              <a:rPr lang="tr-TR" sz="3300" smtClean="0"/>
              <a:t>3.4.</a:t>
            </a:r>
            <a:r>
              <a:rPr lang="en-US" sz="3600" smtClean="0"/>
              <a:t> Physical-trace evidence</a:t>
            </a:r>
            <a:r>
              <a:rPr lang="tr-TR" sz="3600" smtClean="0"/>
              <a:t> Observation</a:t>
            </a:r>
            <a:r>
              <a:rPr lang="en-US" sz="3600" smtClean="0"/>
              <a:t> </a:t>
            </a:r>
            <a:endParaRPr lang="en-US" sz="3300" smtClean="0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228600" y="2209800"/>
            <a:ext cx="8839200" cy="4114800"/>
          </a:xfrm>
        </p:spPr>
        <p:txBody>
          <a:bodyPr/>
          <a:lstStyle/>
          <a:p>
            <a:r>
              <a:rPr lang="en-US" smtClean="0"/>
              <a:t>Wear and tear of a book  indicates </a:t>
            </a:r>
            <a:endParaRPr lang="tr-TR" smtClean="0"/>
          </a:p>
          <a:p>
            <a:pPr>
              <a:buFontTx/>
              <a:buNone/>
            </a:pPr>
            <a:r>
              <a:rPr lang="tr-TR" smtClean="0"/>
              <a:t>     </a:t>
            </a:r>
            <a:r>
              <a:rPr lang="en-US" smtClean="0"/>
              <a:t>how often it has been read</a:t>
            </a:r>
            <a:endParaRPr lang="tr-TR" smtClean="0"/>
          </a:p>
          <a:p>
            <a:r>
              <a:rPr lang="en-US" smtClean="0"/>
              <a:t>garbology - looking for traces of purchase patterns in garbage </a:t>
            </a:r>
          </a:p>
          <a:p>
            <a:r>
              <a:rPr lang="en-US" smtClean="0"/>
              <a:t>detecting store traffic patterns by observing the wear in the floor (long term) or the dirt on the floor (short term) </a:t>
            </a:r>
          </a:p>
        </p:txBody>
      </p:sp>
    </p:spTree>
    <p:extLst>
      <p:ext uri="{BB962C8B-B14F-4D97-AF65-F5344CB8AC3E}">
        <p14:creationId xmlns:p14="http://schemas.microsoft.com/office/powerpoint/2010/main" xmlns="" val="1406759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300" smtClean="0"/>
              <a:t>3.5. Types of Mechanical Observation</a:t>
            </a:r>
            <a:endParaRPr lang="en-US" sz="3300" smtClean="0"/>
          </a:p>
        </p:txBody>
      </p:sp>
      <p:sp>
        <p:nvSpPr>
          <p:cNvPr id="6041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mtClean="0"/>
              <a:t>Eye-Tracking</a:t>
            </a:r>
          </a:p>
          <a:p>
            <a:r>
              <a:rPr lang="tr-TR" smtClean="0"/>
              <a:t>Response Latency </a:t>
            </a:r>
          </a:p>
          <a:p>
            <a:r>
              <a:rPr lang="tr-TR" smtClean="0"/>
              <a:t>Voice Pitch Analysis </a:t>
            </a:r>
          </a:p>
          <a:p>
            <a:r>
              <a:rPr lang="tr-TR" smtClean="0"/>
              <a:t>People Meter </a:t>
            </a:r>
          </a:p>
          <a:p>
            <a:r>
              <a:rPr lang="tr-TR" smtClean="0"/>
              <a:t>Psychogalvanometer </a:t>
            </a:r>
          </a:p>
          <a:p>
            <a:r>
              <a:rPr lang="en-US" smtClean="0"/>
              <a:t>Monitoring Web Site Traffic</a:t>
            </a:r>
          </a:p>
        </p:txBody>
      </p:sp>
    </p:spTree>
    <p:extLst>
      <p:ext uri="{BB962C8B-B14F-4D97-AF65-F5344CB8AC3E}">
        <p14:creationId xmlns:p14="http://schemas.microsoft.com/office/powerpoint/2010/main" xmlns="" val="310588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noFill/>
        </p:spPr>
        <p:txBody>
          <a:bodyPr lIns="92075" tIns="46038" rIns="92075" bIns="46038"/>
          <a:lstStyle/>
          <a:p>
            <a:r>
              <a:rPr lang="en-US" sz="3300" smtClean="0"/>
              <a:t>Eye Tracking</a:t>
            </a:r>
            <a:endParaRPr lang="en-US" sz="3300" b="1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077200" cy="5105400"/>
          </a:xfrm>
          <a:noFill/>
        </p:spPr>
        <p:txBody>
          <a:bodyPr lIns="92075" tIns="46038" rIns="92075" bIns="46038">
            <a:normAutofit lnSpcReduction="10000"/>
          </a:bodyPr>
          <a:lstStyle/>
          <a:p>
            <a:pPr lvl="1">
              <a:buFontTx/>
              <a:buNone/>
            </a:pPr>
            <a:r>
              <a:rPr lang="en-US" sz="3000" smtClean="0"/>
              <a:t>Measure</a:t>
            </a:r>
            <a:r>
              <a:rPr lang="tr-TR" sz="3000" smtClean="0"/>
              <a:t>s</a:t>
            </a:r>
            <a:r>
              <a:rPr lang="en-US" sz="3000" smtClean="0"/>
              <a:t> unconscious eye movements </a:t>
            </a:r>
            <a:endParaRPr lang="tr-TR" sz="3000" smtClean="0"/>
          </a:p>
          <a:p>
            <a:pPr lvl="1">
              <a:buFontTx/>
              <a:buNone/>
            </a:pPr>
            <a:r>
              <a:rPr lang="en-US" sz="3000" smtClean="0"/>
              <a:t>Record</a:t>
            </a:r>
            <a:r>
              <a:rPr lang="tr-TR" sz="3000" smtClean="0"/>
              <a:t>s</a:t>
            </a:r>
            <a:r>
              <a:rPr lang="en-US" sz="3000" smtClean="0"/>
              <a:t> how the subject actually reads or views an advertisement</a:t>
            </a:r>
            <a:r>
              <a:rPr lang="tr-TR" sz="3000" smtClean="0"/>
              <a:t>, </a:t>
            </a:r>
            <a:r>
              <a:rPr lang="en-US" sz="3000" smtClean="0"/>
              <a:t>product packaging</a:t>
            </a:r>
            <a:r>
              <a:rPr lang="tr-TR" sz="3000" smtClean="0"/>
              <a:t>, </a:t>
            </a:r>
            <a:r>
              <a:rPr lang="en-US" sz="3000" smtClean="0"/>
              <a:t>promotional displays</a:t>
            </a:r>
            <a:r>
              <a:rPr lang="tr-TR" sz="3000" smtClean="0"/>
              <a:t>, </a:t>
            </a:r>
            <a:r>
              <a:rPr lang="en-US" sz="3000" smtClean="0"/>
              <a:t>websites</a:t>
            </a:r>
            <a:r>
              <a:rPr lang="tr-TR" sz="3000" smtClean="0"/>
              <a:t>, etc.</a:t>
            </a:r>
            <a:r>
              <a:rPr lang="en-US" sz="3000" smtClean="0"/>
              <a:t> </a:t>
            </a:r>
            <a:endParaRPr lang="tr-TR" sz="3000" smtClean="0"/>
          </a:p>
          <a:p>
            <a:pPr lvl="1">
              <a:buFontTx/>
              <a:buNone/>
            </a:pPr>
            <a:r>
              <a:rPr lang="en-US" sz="3000" smtClean="0"/>
              <a:t>Measures which sections </a:t>
            </a:r>
            <a:r>
              <a:rPr lang="tr-TR" sz="3000" smtClean="0"/>
              <a:t>a</a:t>
            </a:r>
            <a:r>
              <a:rPr lang="en-US" sz="3000" smtClean="0"/>
              <a:t>ttract customers' attention </a:t>
            </a:r>
            <a:r>
              <a:rPr lang="tr-TR" sz="3000" smtClean="0"/>
              <a:t>and </a:t>
            </a:r>
            <a:r>
              <a:rPr lang="en-US" sz="3000" smtClean="0"/>
              <a:t>how much time they spend looking at those sections   </a:t>
            </a:r>
          </a:p>
          <a:p>
            <a:r>
              <a:rPr lang="en-US" sz="3000" smtClean="0"/>
              <a:t>Oculometers - what the subject is looking at </a:t>
            </a:r>
          </a:p>
          <a:p>
            <a:r>
              <a:rPr lang="en-US" sz="3000" smtClean="0"/>
              <a:t>Pupilometers - how interested is the viewer</a:t>
            </a:r>
            <a:r>
              <a:rPr lang="tr-TR" sz="3000" smtClean="0"/>
              <a:t> (</a:t>
            </a:r>
            <a:r>
              <a:rPr lang="en-US" sz="2800" smtClean="0"/>
              <a:t>This device observes and records changes in the diameter of the subject’s pupils</a:t>
            </a:r>
            <a:r>
              <a:rPr lang="tr-TR" sz="2800" smtClean="0"/>
              <a:t>)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095397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5334000" cy="1143000"/>
          </a:xfrm>
          <a:noFill/>
        </p:spPr>
        <p:txBody>
          <a:bodyPr lIns="92075" tIns="46038" rIns="92075" bIns="46038"/>
          <a:lstStyle/>
          <a:p>
            <a:r>
              <a:rPr lang="en-US" sz="3300" smtClean="0"/>
              <a:t>Voice Pitch Analysis</a:t>
            </a:r>
            <a:endParaRPr lang="en-US" sz="3300" b="1" smtClean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534400" cy="4114800"/>
          </a:xfrm>
          <a:noFill/>
        </p:spPr>
        <p:txBody>
          <a:bodyPr lIns="92075" tIns="46038" rIns="92075" bIns="46038">
            <a:normAutofit fontScale="92500" lnSpcReduction="10000"/>
          </a:bodyPr>
          <a:lstStyle/>
          <a:p>
            <a:r>
              <a:rPr lang="en-US" smtClean="0"/>
              <a:t>Measures emotional reactions through physiological changes in a person’s voice</a:t>
            </a:r>
            <a:endParaRPr lang="tr-TR" smtClean="0"/>
          </a:p>
          <a:p>
            <a:r>
              <a:rPr lang="en-US" smtClean="0"/>
              <a:t>Used to determine </a:t>
            </a:r>
          </a:p>
          <a:p>
            <a:pPr lvl="1"/>
            <a:r>
              <a:rPr lang="en-US" smtClean="0"/>
              <a:t>how strongly a respondent feels about an answer </a:t>
            </a:r>
          </a:p>
          <a:p>
            <a:pPr lvl="1"/>
            <a:r>
              <a:rPr lang="en-US" smtClean="0"/>
              <a:t>how much emotional commitment is attached to an answer. </a:t>
            </a:r>
          </a:p>
          <a:p>
            <a:r>
              <a:rPr lang="en-US" smtClean="0"/>
              <a:t>Variations from normal voice pitch is considered a measure of emotional commitment to the question's answer. </a:t>
            </a:r>
            <a:endParaRPr lang="tr-TR" smtClean="0"/>
          </a:p>
          <a:p>
            <a:endParaRPr lang="en-US" smtClean="0"/>
          </a:p>
        </p:txBody>
      </p:sp>
      <p:graphicFrame>
        <p:nvGraphicFramePr>
          <p:cNvPr id="6146" name="Object 2"/>
          <p:cNvGraphicFramePr>
            <a:graphicFrameLocks/>
          </p:cNvGraphicFramePr>
          <p:nvPr/>
        </p:nvGraphicFramePr>
        <p:xfrm>
          <a:off x="5664200" y="174625"/>
          <a:ext cx="3403600" cy="1882775"/>
        </p:xfrm>
        <a:graphic>
          <a:graphicData uri="http://schemas.openxmlformats.org/presentationml/2006/ole">
            <p:oleObj spid="_x0000_s3075" name="Clip" r:id="rId4" imgW="3403600" imgH="1882775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15183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90600"/>
          </a:xfrm>
          <a:noFill/>
        </p:spPr>
        <p:txBody>
          <a:bodyPr lIns="92075" tIns="46038" rIns="92075" bIns="46038"/>
          <a:lstStyle/>
          <a:p>
            <a:r>
              <a:rPr lang="en-US" sz="3300" smtClean="0"/>
              <a:t>Response Latency</a:t>
            </a:r>
            <a:endParaRPr lang="en-US" sz="3300" b="1" smtClean="0"/>
          </a:p>
        </p:txBody>
      </p:sp>
      <p:sp>
        <p:nvSpPr>
          <p:cNvPr id="6246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153400" cy="4572000"/>
          </a:xfrm>
          <a:noFill/>
        </p:spPr>
        <p:txBody>
          <a:bodyPr lIns="92075" tIns="46038" rIns="92075" bIns="46038">
            <a:normAutofit lnSpcReduction="10000"/>
          </a:bodyPr>
          <a:lstStyle/>
          <a:p>
            <a:r>
              <a:rPr lang="tr-TR" smtClean="0"/>
              <a:t>It measures t</a:t>
            </a:r>
            <a:r>
              <a:rPr lang="en-US" smtClean="0"/>
              <a:t>he speed with which a respondent </a:t>
            </a:r>
            <a:r>
              <a:rPr lang="tr-TR" smtClean="0"/>
              <a:t>gives a decision about a choice </a:t>
            </a:r>
            <a:r>
              <a:rPr lang="en-US" smtClean="0"/>
              <a:t>between alternatives </a:t>
            </a:r>
          </a:p>
          <a:p>
            <a:r>
              <a:rPr lang="tr-TR" smtClean="0"/>
              <a:t>It re</a:t>
            </a:r>
            <a:r>
              <a:rPr lang="en-US" smtClean="0"/>
              <a:t>cord</a:t>
            </a:r>
            <a:r>
              <a:rPr lang="tr-TR" smtClean="0"/>
              <a:t>s</a:t>
            </a:r>
            <a:r>
              <a:rPr lang="en-US" smtClean="0"/>
              <a:t> the decision time necessary to make </a:t>
            </a:r>
            <a:r>
              <a:rPr lang="tr-TR" smtClean="0"/>
              <a:t>this </a:t>
            </a:r>
            <a:r>
              <a:rPr lang="en-US" smtClean="0"/>
              <a:t>choice</a:t>
            </a:r>
            <a:r>
              <a:rPr lang="tr-TR" smtClean="0"/>
              <a:t>.</a:t>
            </a:r>
            <a:endParaRPr lang="en-US" b="1" smtClean="0"/>
          </a:p>
          <a:p>
            <a:r>
              <a:rPr lang="tr-TR" smtClean="0"/>
              <a:t>For instance: it can m</a:t>
            </a:r>
            <a:r>
              <a:rPr lang="en-US" smtClean="0"/>
              <a:t>easure the effectiveness </a:t>
            </a:r>
            <a:r>
              <a:rPr lang="tr-TR" smtClean="0"/>
              <a:t>of an </a:t>
            </a:r>
            <a:r>
              <a:rPr lang="en-US" smtClean="0"/>
              <a:t>ad</a:t>
            </a:r>
            <a:r>
              <a:rPr lang="tr-TR" smtClean="0"/>
              <a:t>vertisement</a:t>
            </a:r>
            <a:r>
              <a:rPr lang="en-US" smtClean="0"/>
              <a:t> on brand preferences. </a:t>
            </a:r>
          </a:p>
          <a:p>
            <a:r>
              <a:rPr lang="tr-TR" smtClean="0"/>
              <a:t>It a</a:t>
            </a:r>
            <a:r>
              <a:rPr lang="en-US" smtClean="0"/>
              <a:t>ssumes that a quick expression of brand preference indicates a stronger preference. </a:t>
            </a:r>
          </a:p>
        </p:txBody>
      </p:sp>
    </p:spTree>
    <p:extLst>
      <p:ext uri="{BB962C8B-B14F-4D97-AF65-F5344CB8AC3E}">
        <p14:creationId xmlns:p14="http://schemas.microsoft.com/office/powerpoint/2010/main" xmlns="" val="1155950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300" smtClean="0"/>
              <a:t>People Meter</a:t>
            </a:r>
            <a:endParaRPr lang="en-US" sz="3300" smtClean="0"/>
          </a:p>
        </p:txBody>
      </p:sp>
      <p:sp>
        <p:nvSpPr>
          <p:cNvPr id="63491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543800" cy="4114800"/>
          </a:xfrm>
        </p:spPr>
        <p:txBody>
          <a:bodyPr/>
          <a:lstStyle/>
          <a:p>
            <a:r>
              <a:rPr lang="en-US" smtClean="0"/>
              <a:t>Electronic device to monitor television viewing behavior </a:t>
            </a:r>
          </a:p>
          <a:p>
            <a:pPr lvl="1"/>
            <a:r>
              <a:rPr lang="en-US" smtClean="0"/>
              <a:t>who is watching </a:t>
            </a:r>
          </a:p>
          <a:p>
            <a:pPr lvl="1"/>
            <a:r>
              <a:rPr lang="en-US" smtClean="0"/>
              <a:t>what shows are being watched.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91473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r>
              <a:rPr lang="en-US" sz="3300" smtClean="0"/>
              <a:t>Psychogalvanometer</a:t>
            </a:r>
            <a:endParaRPr lang="en-US" sz="3300" b="1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r>
              <a:rPr lang="en-US" smtClean="0"/>
              <a:t>Measures galvanic skin response</a:t>
            </a:r>
          </a:p>
          <a:p>
            <a:r>
              <a:rPr lang="en-US" smtClean="0"/>
              <a:t>Involuntary changes in the electrical resistance of the skin</a:t>
            </a:r>
          </a:p>
          <a:p>
            <a:r>
              <a:rPr lang="en-US" smtClean="0"/>
              <a:t>Assumption: physiological changes accompany emotional reactions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451204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09600"/>
          </a:xfrm>
        </p:spPr>
        <p:txBody>
          <a:bodyPr/>
          <a:lstStyle/>
          <a:p>
            <a:r>
              <a:rPr lang="en-GB" sz="3200">
                <a:latin typeface="Arial" charset="0"/>
              </a:rPr>
              <a:t>Participant observation (2)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713" y="1143000"/>
            <a:ext cx="8077200" cy="5029200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sz="2800" b="1">
                <a:latin typeface="Arial" charset="0"/>
              </a:rPr>
              <a:t>Points to consider</a:t>
            </a:r>
          </a:p>
          <a:p>
            <a:pPr>
              <a:buFontTx/>
              <a:buNone/>
            </a:pPr>
            <a:endParaRPr lang="en-GB" sz="2800">
              <a:latin typeface="Arial" charset="0"/>
            </a:endParaRPr>
          </a:p>
          <a:p>
            <a:r>
              <a:rPr lang="en-GB" sz="2600">
                <a:latin typeface="Arial" charset="0"/>
              </a:rPr>
              <a:t>Used both as the principle research method and in combination with other methods</a:t>
            </a:r>
          </a:p>
          <a:p>
            <a:pPr>
              <a:buFontTx/>
              <a:buNone/>
            </a:pPr>
            <a:endParaRPr lang="en-GB" sz="2600">
              <a:latin typeface="Arial" charset="0"/>
            </a:endParaRPr>
          </a:p>
          <a:p>
            <a:r>
              <a:rPr lang="en-GB" sz="2600">
                <a:latin typeface="Arial" charset="0"/>
              </a:rPr>
              <a:t>Researchers become immersed in the research setting</a:t>
            </a:r>
          </a:p>
          <a:p>
            <a:pPr>
              <a:buFontTx/>
              <a:buNone/>
            </a:pPr>
            <a:endParaRPr lang="en-GB" sz="2600">
              <a:latin typeface="Arial" charset="0"/>
            </a:endParaRPr>
          </a:p>
          <a:p>
            <a:r>
              <a:rPr lang="en-GB" sz="2600">
                <a:latin typeface="Arial" charset="0"/>
              </a:rPr>
              <a:t>Researchers try to understand the process by which individual  identity is constructed and reconstructed (symbolic interactionism)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AFAA5-CC65-4371-AB2D-1076489C1BA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540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09600"/>
          </a:xfrm>
        </p:spPr>
        <p:txBody>
          <a:bodyPr/>
          <a:lstStyle/>
          <a:p>
            <a:r>
              <a:rPr lang="en-GB" sz="3200">
                <a:latin typeface="Arial" charset="0"/>
              </a:rPr>
              <a:t>Data collection and analysis (1)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569325" cy="5122862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sz="2800" b="1">
                <a:latin typeface="Arial" charset="0"/>
              </a:rPr>
              <a:t>Types of data generated by participant observation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GB" sz="26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600">
                <a:latin typeface="Arial" charset="0"/>
              </a:rPr>
              <a:t>Primary observations</a:t>
            </a:r>
            <a:r>
              <a:rPr lang="tr-TR" sz="2600">
                <a:latin typeface="Arial" charset="0"/>
              </a:rPr>
              <a:t> (e.g. Diary)</a:t>
            </a:r>
            <a:endParaRPr lang="en-GB" sz="2600">
              <a:latin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sz="26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600">
                <a:latin typeface="Arial" charset="0"/>
              </a:rPr>
              <a:t>Secondary observations</a:t>
            </a:r>
            <a:r>
              <a:rPr lang="tr-TR" sz="2600">
                <a:latin typeface="Arial" charset="0"/>
              </a:rPr>
              <a:t> (observer’s interpretations)</a:t>
            </a:r>
            <a:endParaRPr lang="en-GB" sz="2600">
              <a:latin typeface="Arial" charset="0"/>
            </a:endParaRPr>
          </a:p>
          <a:p>
            <a:pPr>
              <a:lnSpc>
                <a:spcPct val="90000"/>
              </a:lnSpc>
            </a:pPr>
            <a:endParaRPr lang="en-GB" sz="26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600">
                <a:latin typeface="Arial" charset="0"/>
              </a:rPr>
              <a:t>Experiential data</a:t>
            </a:r>
            <a:r>
              <a:rPr lang="tr-TR" sz="2600">
                <a:latin typeface="Arial" charset="0"/>
              </a:rPr>
              <a:t> (perceptions and feelings of the observer)</a:t>
            </a:r>
            <a:endParaRPr lang="en-GB" sz="2600">
              <a:latin typeface="Arial" charset="0"/>
            </a:endParaRPr>
          </a:p>
          <a:p>
            <a:pPr algn="r">
              <a:lnSpc>
                <a:spcPct val="90000"/>
              </a:lnSpc>
              <a:buFontTx/>
              <a:buNone/>
            </a:pPr>
            <a:endParaRPr lang="en-GB" sz="2000">
              <a:latin typeface="Arial" charset="0"/>
            </a:endParaRPr>
          </a:p>
          <a:p>
            <a:pPr algn="r">
              <a:lnSpc>
                <a:spcPct val="90000"/>
              </a:lnSpc>
              <a:buFontTx/>
              <a:buNone/>
            </a:pPr>
            <a:r>
              <a:rPr lang="en-GB" sz="2000">
                <a:latin typeface="Arial" charset="0"/>
              </a:rPr>
              <a:t>Delbridge and Kirkpatrick (1994)</a:t>
            </a:r>
          </a:p>
        </p:txBody>
      </p:sp>
    </p:spTree>
    <p:extLst>
      <p:ext uri="{BB962C8B-B14F-4D97-AF65-F5344CB8AC3E}">
        <p14:creationId xmlns:p14="http://schemas.microsoft.com/office/powerpoint/2010/main" xmlns="" val="276100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r>
              <a:rPr lang="en-GB" sz="3200">
                <a:latin typeface="Arial" charset="0"/>
              </a:rPr>
              <a:t>Data collection and analysis (2)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4188" y="1066800"/>
            <a:ext cx="8077200" cy="54102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sz="2800" b="1">
                <a:latin typeface="Arial" charset="0"/>
              </a:rPr>
              <a:t>Points to consider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GB" sz="26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600">
                <a:latin typeface="Arial" charset="0"/>
              </a:rPr>
              <a:t>Data may be classed as ‘descriptive observation’ and ‘narrative account’ 		</a:t>
            </a:r>
            <a:r>
              <a:rPr lang="en-GB" sz="2000">
                <a:latin typeface="Arial" charset="0"/>
              </a:rPr>
              <a:t>Robson (2002)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6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600">
                <a:latin typeface="Arial" charset="0"/>
              </a:rPr>
              <a:t>Data recording method(s) will depend on the role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6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600">
                <a:latin typeface="Arial" charset="0"/>
              </a:rPr>
              <a:t>Data collection and analysis may be part of the same process</a:t>
            </a:r>
          </a:p>
          <a:p>
            <a:pPr>
              <a:lnSpc>
                <a:spcPct val="90000"/>
              </a:lnSpc>
            </a:pPr>
            <a:endParaRPr lang="en-GB" sz="26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600">
                <a:latin typeface="Arial" charset="0"/>
              </a:rPr>
              <a:t>Use of analytic induction leads to redefinition of the original hypothesis</a:t>
            </a:r>
          </a:p>
        </p:txBody>
      </p:sp>
    </p:spTree>
    <p:extLst>
      <p:ext uri="{BB962C8B-B14F-4D97-AF65-F5344CB8AC3E}">
        <p14:creationId xmlns:p14="http://schemas.microsoft.com/office/powerpoint/2010/main" xmlns="" val="238538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9550"/>
            <a:ext cx="7772400" cy="762000"/>
          </a:xfrm>
        </p:spPr>
        <p:txBody>
          <a:bodyPr/>
          <a:lstStyle/>
          <a:p>
            <a:r>
              <a:rPr lang="en-GB" sz="3200">
                <a:latin typeface="Arial" charset="0"/>
              </a:rPr>
              <a:t>Data collection and analysis (3)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950" y="1600200"/>
            <a:ext cx="8001000" cy="4495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sz="2800" b="1">
                <a:latin typeface="Arial" charset="0"/>
              </a:rPr>
              <a:t>Points to consider</a:t>
            </a:r>
          </a:p>
          <a:p>
            <a:pPr>
              <a:buFontTx/>
              <a:buNone/>
            </a:pPr>
            <a:endParaRPr lang="en-GB" sz="2600">
              <a:latin typeface="Arial" charset="0"/>
            </a:endParaRPr>
          </a:p>
          <a:p>
            <a:r>
              <a:rPr lang="en-GB" sz="2600">
                <a:latin typeface="Arial" charset="0"/>
              </a:rPr>
              <a:t>Threats  to validity</a:t>
            </a:r>
          </a:p>
          <a:p>
            <a:pPr>
              <a:buFontTx/>
              <a:buNone/>
            </a:pPr>
            <a:endParaRPr lang="en-GB" sz="2600">
              <a:latin typeface="Arial" charset="0"/>
            </a:endParaRPr>
          </a:p>
          <a:p>
            <a:r>
              <a:rPr lang="en-GB" sz="2600">
                <a:latin typeface="Arial" charset="0"/>
              </a:rPr>
              <a:t>The perspective of the subject - not the researcher</a:t>
            </a:r>
          </a:p>
          <a:p>
            <a:pPr>
              <a:buFontTx/>
              <a:buNone/>
            </a:pPr>
            <a:endParaRPr lang="en-GB" sz="2600">
              <a:latin typeface="Arial" charset="0"/>
            </a:endParaRPr>
          </a:p>
          <a:p>
            <a:r>
              <a:rPr lang="en-GB" sz="2600">
                <a:latin typeface="Arial" charset="0"/>
              </a:rPr>
              <a:t>Advantages and disadvantages of participant observation are summarised in Table 9.1</a:t>
            </a:r>
          </a:p>
          <a:p>
            <a:pPr algn="r">
              <a:buFontTx/>
              <a:buNone/>
            </a:pPr>
            <a:r>
              <a:rPr lang="en-GB" sz="2000">
                <a:latin typeface="Arial" charset="0"/>
              </a:rPr>
              <a:t>Saunders </a:t>
            </a:r>
            <a:r>
              <a:rPr lang="en-GB" sz="2000" i="1">
                <a:latin typeface="Arial" charset="0"/>
              </a:rPr>
              <a:t>et al</a:t>
            </a:r>
            <a:r>
              <a:rPr lang="en-GB" sz="2000">
                <a:latin typeface="Arial" charset="0"/>
              </a:rPr>
              <a:t>. (2009)</a:t>
            </a:r>
          </a:p>
        </p:txBody>
      </p:sp>
    </p:spTree>
    <p:extLst>
      <p:ext uri="{BB962C8B-B14F-4D97-AF65-F5344CB8AC3E}">
        <p14:creationId xmlns:p14="http://schemas.microsoft.com/office/powerpoint/2010/main" xmlns="" val="358393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8613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GB" sz="3600">
                <a:latin typeface="Arial" charset="0"/>
              </a:rPr>
              <a:t>Structured </a:t>
            </a:r>
            <a:r>
              <a:rPr lang="tr-TR" sz="3600">
                <a:latin typeface="Arial" charset="0"/>
              </a:rPr>
              <a:t>O</a:t>
            </a:r>
            <a:r>
              <a:rPr lang="en-GB" sz="3600">
                <a:latin typeface="Arial" charset="0"/>
              </a:rPr>
              <a:t>bservation (1)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6413" y="990600"/>
            <a:ext cx="7772400" cy="53340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sz="2400" b="1">
                <a:latin typeface="Arial" charset="0"/>
              </a:rPr>
              <a:t>Points to consider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2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400">
                <a:latin typeface="Arial" charset="0"/>
              </a:rPr>
              <a:t>Structured observation is systematic and aims to establish straightforward facts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4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400">
                <a:latin typeface="Arial" charset="0"/>
              </a:rPr>
              <a:t>Structured observation was an important part of Mintzberg’s (1973) study of managerial work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4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400">
                <a:latin typeface="Arial" charset="0"/>
              </a:rPr>
              <a:t>Proliferation of the Internet potentially widens the scope of participant observation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4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400">
                <a:latin typeface="Arial" charset="0"/>
              </a:rPr>
              <a:t>Advantages and disadvantages of structured observation are summarised in Table 9.2</a:t>
            </a:r>
          </a:p>
          <a:p>
            <a:pPr algn="r">
              <a:lnSpc>
                <a:spcPct val="90000"/>
              </a:lnSpc>
              <a:buFontTx/>
              <a:buNone/>
            </a:pPr>
            <a:r>
              <a:rPr lang="en-GB" sz="2000">
                <a:latin typeface="Arial" charset="0"/>
              </a:rPr>
              <a:t>Saunders </a:t>
            </a:r>
            <a:r>
              <a:rPr lang="en-GB" sz="2000" i="1">
                <a:latin typeface="Arial" charset="0"/>
              </a:rPr>
              <a:t>et al</a:t>
            </a:r>
            <a:r>
              <a:rPr lang="en-GB" sz="2000">
                <a:latin typeface="Arial" charset="0"/>
              </a:rPr>
              <a:t>. (2009)</a:t>
            </a:r>
          </a:p>
        </p:txBody>
      </p:sp>
    </p:spTree>
    <p:extLst>
      <p:ext uri="{BB962C8B-B14F-4D97-AF65-F5344CB8AC3E}">
        <p14:creationId xmlns:p14="http://schemas.microsoft.com/office/powerpoint/2010/main" xmlns="" val="352605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685800"/>
          </a:xfrm>
        </p:spPr>
        <p:txBody>
          <a:bodyPr/>
          <a:lstStyle/>
          <a:p>
            <a:r>
              <a:rPr lang="en-GB" sz="3200">
                <a:latin typeface="Arial" charset="0"/>
              </a:rPr>
              <a:t>Structured observation (2)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4188" y="1371600"/>
            <a:ext cx="7772400" cy="47244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b="1">
                <a:latin typeface="Arial" charset="0"/>
              </a:rPr>
              <a:t>Data collection and analysis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31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800">
                <a:latin typeface="Arial" charset="0"/>
              </a:rPr>
              <a:t>Choosing an ‘off the shelf’ coding schedule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8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800">
                <a:latin typeface="Arial" charset="0"/>
              </a:rPr>
              <a:t>Designing your own coding schedule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8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800">
                <a:latin typeface="Arial" charset="0"/>
              </a:rPr>
              <a:t>Combining both types of schedule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28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800">
                <a:latin typeface="Arial" charset="0"/>
              </a:rPr>
              <a:t>Use of simple (manual) or complex (computer) methods of analysis </a:t>
            </a:r>
          </a:p>
        </p:txBody>
      </p:sp>
    </p:spTree>
    <p:extLst>
      <p:ext uri="{BB962C8B-B14F-4D97-AF65-F5344CB8AC3E}">
        <p14:creationId xmlns:p14="http://schemas.microsoft.com/office/powerpoint/2010/main" xmlns="" val="403880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20713"/>
            <a:ext cx="8258175" cy="784225"/>
          </a:xfrm>
        </p:spPr>
        <p:txBody>
          <a:bodyPr>
            <a:normAutofit fontScale="90000"/>
          </a:bodyPr>
          <a:lstStyle/>
          <a:p>
            <a:r>
              <a:rPr lang="en-US" sz="3200"/>
              <a:t>Observation Methods</a:t>
            </a:r>
            <a:br>
              <a:rPr lang="en-US" sz="3200"/>
            </a:br>
            <a:r>
              <a:rPr lang="en-US" sz="3200"/>
              <a:t>Structured Versus Unstructured Observation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924800" cy="3962400"/>
          </a:xfrm>
        </p:spPr>
        <p:txBody>
          <a:bodyPr/>
          <a:lstStyle/>
          <a:p>
            <a:pPr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For </a:t>
            </a:r>
            <a:r>
              <a:rPr lang="en-US" sz="2600" b="1">
                <a:solidFill>
                  <a:srgbClr val="800080"/>
                </a:solidFill>
                <a:cs typeface="Times New Roman" pitchFamily="18" charset="0"/>
              </a:rPr>
              <a:t>structured observation</a:t>
            </a:r>
            <a:r>
              <a:rPr lang="en-US" sz="2600">
                <a:cs typeface="Times New Roman" pitchFamily="18" charset="0"/>
              </a:rPr>
              <a:t>, the researcher specifies in detail what is to be observed and how the measurements are to be recorded, e.g., an auditor performing inventory analysis in a store.  </a:t>
            </a:r>
          </a:p>
          <a:p>
            <a:pPr>
              <a:buClr>
                <a:srgbClr val="CC0000"/>
              </a:buClr>
            </a:pPr>
            <a:endParaRPr lang="en-US" sz="2600">
              <a:cs typeface="Times New Roman" pitchFamily="18" charset="0"/>
            </a:endParaRPr>
          </a:p>
          <a:p>
            <a:pPr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In </a:t>
            </a:r>
            <a:r>
              <a:rPr lang="en-US" sz="2600" b="1">
                <a:solidFill>
                  <a:srgbClr val="800080"/>
                </a:solidFill>
                <a:cs typeface="Times New Roman" pitchFamily="18" charset="0"/>
              </a:rPr>
              <a:t>unstructured observation</a:t>
            </a:r>
            <a:r>
              <a:rPr lang="en-US" sz="2600">
                <a:cs typeface="Times New Roman" pitchFamily="18" charset="0"/>
              </a:rPr>
              <a:t>, the observer monitors all aspects of the phenomenon that seem relevant to the problem at hand, e.g., observing children playing with new toys.  </a:t>
            </a:r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xmlns="" val="2885737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autoUpdateAnimBg="0"/>
      <p:bldP spid="59395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765175"/>
            <a:ext cx="7772400" cy="784225"/>
          </a:xfrm>
        </p:spPr>
        <p:txBody>
          <a:bodyPr>
            <a:normAutofit fontScale="90000"/>
          </a:bodyPr>
          <a:lstStyle/>
          <a:p>
            <a:r>
              <a:rPr lang="en-US" sz="3200"/>
              <a:t>Observation Methods</a:t>
            </a:r>
            <a:br>
              <a:rPr lang="en-US" sz="3200"/>
            </a:br>
            <a:r>
              <a:rPr lang="en-US" sz="3200">
                <a:cs typeface="Times New Roman" pitchFamily="18" charset="0"/>
              </a:rPr>
              <a:t>Disguised Versus Undisguised Observation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8153400" cy="3886200"/>
          </a:xfrm>
        </p:spPr>
        <p:txBody>
          <a:bodyPr/>
          <a:lstStyle/>
          <a:p>
            <a:pPr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In </a:t>
            </a:r>
            <a:r>
              <a:rPr lang="en-US" sz="2600" b="1">
                <a:solidFill>
                  <a:srgbClr val="800080"/>
                </a:solidFill>
                <a:cs typeface="Times New Roman" pitchFamily="18" charset="0"/>
              </a:rPr>
              <a:t>disguised observation</a:t>
            </a:r>
            <a:r>
              <a:rPr lang="en-US" sz="2600">
                <a:cs typeface="Times New Roman" pitchFamily="18" charset="0"/>
              </a:rPr>
              <a:t>, the respondents are unaware that they are being observed.  Disguise may be accomplished by using one-way mirrors, hidden cameras, or inconspicuous mechanical devices.  Observers may be disguised as shoppers or sales clerks.</a:t>
            </a:r>
          </a:p>
          <a:p>
            <a:pPr>
              <a:buClr>
                <a:srgbClr val="CC0000"/>
              </a:buClr>
            </a:pPr>
            <a:endParaRPr lang="en-US" sz="2600">
              <a:cs typeface="Times New Roman" pitchFamily="18" charset="0"/>
            </a:endParaRPr>
          </a:p>
          <a:p>
            <a:pPr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In </a:t>
            </a:r>
            <a:r>
              <a:rPr lang="en-US" sz="2600" b="1">
                <a:solidFill>
                  <a:srgbClr val="800080"/>
                </a:solidFill>
                <a:cs typeface="Times New Roman" pitchFamily="18" charset="0"/>
              </a:rPr>
              <a:t>undisguised observation</a:t>
            </a:r>
            <a:r>
              <a:rPr lang="en-US" sz="2600">
                <a:cs typeface="Times New Roman" pitchFamily="18" charset="0"/>
              </a:rPr>
              <a:t>, the respondents are aware that they are under observation.</a:t>
            </a:r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xmlns="" val="181104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 autoUpdateAnimBg="0"/>
      <p:bldP spid="60419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836613"/>
            <a:ext cx="7924800" cy="784225"/>
          </a:xfrm>
        </p:spPr>
        <p:txBody>
          <a:bodyPr>
            <a:normAutofit fontScale="90000"/>
          </a:bodyPr>
          <a:lstStyle/>
          <a:p>
            <a:r>
              <a:rPr lang="en-US" sz="3200"/>
              <a:t>Observation Methods</a:t>
            </a:r>
            <a:br>
              <a:rPr lang="en-US" sz="3200"/>
            </a:br>
            <a:r>
              <a:rPr lang="en-US" sz="3200">
                <a:cs typeface="Times New Roman" pitchFamily="18" charset="0"/>
              </a:rPr>
              <a:t>Natural Versus Contrived Observation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689225"/>
            <a:ext cx="8153400" cy="3505200"/>
          </a:xfrm>
        </p:spPr>
        <p:txBody>
          <a:bodyPr/>
          <a:lstStyle/>
          <a:p>
            <a:pPr>
              <a:buClr>
                <a:srgbClr val="CC0000"/>
              </a:buClr>
            </a:pPr>
            <a:r>
              <a:rPr lang="en-US" sz="2600" b="1">
                <a:solidFill>
                  <a:srgbClr val="800080"/>
                </a:solidFill>
                <a:cs typeface="Times New Roman" pitchFamily="18" charset="0"/>
              </a:rPr>
              <a:t>Natural</a:t>
            </a:r>
            <a:r>
              <a:rPr lang="en-US" sz="2600">
                <a:solidFill>
                  <a:srgbClr val="800080"/>
                </a:solidFill>
                <a:cs typeface="Times New Roman" pitchFamily="18" charset="0"/>
              </a:rPr>
              <a:t> </a:t>
            </a:r>
            <a:r>
              <a:rPr lang="en-US" sz="2600" b="1">
                <a:solidFill>
                  <a:srgbClr val="800080"/>
                </a:solidFill>
                <a:cs typeface="Times New Roman" pitchFamily="18" charset="0"/>
              </a:rPr>
              <a:t>observation</a:t>
            </a:r>
            <a:r>
              <a:rPr lang="en-US" sz="2600">
                <a:cs typeface="Times New Roman" pitchFamily="18" charset="0"/>
              </a:rPr>
              <a:t> involves observing behavior as it takes places in the environment.  For example, one could observe the behavior of respondents eating fast food in Burger King.  </a:t>
            </a:r>
          </a:p>
          <a:p>
            <a:pPr>
              <a:buClr>
                <a:srgbClr val="CC0000"/>
              </a:buClr>
            </a:pPr>
            <a:endParaRPr lang="en-US" sz="2600">
              <a:cs typeface="Times New Roman" pitchFamily="18" charset="0"/>
            </a:endParaRPr>
          </a:p>
          <a:p>
            <a:pPr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In </a:t>
            </a:r>
            <a:r>
              <a:rPr lang="en-US" sz="2600" b="1">
                <a:solidFill>
                  <a:srgbClr val="800080"/>
                </a:solidFill>
                <a:cs typeface="Times New Roman" pitchFamily="18" charset="0"/>
              </a:rPr>
              <a:t>contrived observation</a:t>
            </a:r>
            <a:r>
              <a:rPr lang="en-US" sz="2600">
                <a:solidFill>
                  <a:srgbClr val="800080"/>
                </a:solidFill>
                <a:cs typeface="Times New Roman" pitchFamily="18" charset="0"/>
              </a:rPr>
              <a:t>,</a:t>
            </a:r>
            <a:r>
              <a:rPr lang="en-US" sz="2600">
                <a:cs typeface="Times New Roman" pitchFamily="18" charset="0"/>
              </a:rPr>
              <a:t> respondents' behavior is observed in an artificial environment, such as a test kitchen.</a:t>
            </a:r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xmlns="" val="792410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autoUpdateAnimBg="0"/>
      <p:bldP spid="61443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410575" cy="631825"/>
          </a:xfrm>
        </p:spPr>
        <p:txBody>
          <a:bodyPr>
            <a:normAutofit fontScale="90000"/>
          </a:bodyPr>
          <a:lstStyle/>
          <a:p>
            <a:r>
              <a:rPr lang="en-US" sz="4000"/>
              <a:t>A Classification of Observation Methods</a:t>
            </a:r>
          </a:p>
        </p:txBody>
      </p:sp>
      <p:grpSp>
        <p:nvGrpSpPr>
          <p:cNvPr id="62467" name="Group 3"/>
          <p:cNvGrpSpPr>
            <a:grpSpLocks/>
          </p:cNvGrpSpPr>
          <p:nvPr/>
        </p:nvGrpSpPr>
        <p:grpSpPr bwMode="auto">
          <a:xfrm>
            <a:off x="0" y="1447800"/>
            <a:ext cx="8915400" cy="4845050"/>
            <a:chOff x="0" y="912"/>
            <a:chExt cx="5616" cy="3245"/>
          </a:xfrm>
        </p:grpSpPr>
        <p:grpSp>
          <p:nvGrpSpPr>
            <p:cNvPr id="62468" name="Group 4"/>
            <p:cNvGrpSpPr>
              <a:grpSpLocks/>
            </p:cNvGrpSpPr>
            <p:nvPr/>
          </p:nvGrpSpPr>
          <p:grpSpPr bwMode="auto">
            <a:xfrm>
              <a:off x="624" y="2496"/>
              <a:ext cx="4464" cy="1184"/>
              <a:chOff x="624" y="2256"/>
              <a:chExt cx="4464" cy="1184"/>
            </a:xfrm>
          </p:grpSpPr>
          <p:sp>
            <p:nvSpPr>
              <p:cNvPr id="62469" name="Rectangle 5"/>
              <p:cNvSpPr>
                <a:spLocks noChangeArrowheads="1"/>
              </p:cNvSpPr>
              <p:nvPr/>
            </p:nvSpPr>
            <p:spPr bwMode="auto">
              <a:xfrm>
                <a:off x="1872" y="2256"/>
                <a:ext cx="2112" cy="384"/>
              </a:xfrm>
              <a:prstGeom prst="rect">
                <a:avLst/>
              </a:prstGeom>
              <a:solidFill>
                <a:srgbClr val="CCECFF"/>
              </a:solidFill>
              <a:ln w="12700">
                <a:solidFill>
                  <a:srgbClr val="0A0C0E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70" name="Rectangle 6"/>
              <p:cNvSpPr>
                <a:spLocks noChangeArrowheads="1"/>
              </p:cNvSpPr>
              <p:nvPr/>
            </p:nvSpPr>
            <p:spPr bwMode="auto">
              <a:xfrm>
                <a:off x="2002" y="2297"/>
                <a:ext cx="2078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7" tIns="44450" rIns="90487" bIns="4445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sz="2000" b="1">
                    <a:solidFill>
                      <a:srgbClr val="CC0000"/>
                    </a:solidFill>
                    <a:latin typeface="Arial" charset="0"/>
                  </a:rPr>
                  <a:t>Observation Methods</a:t>
                </a:r>
              </a:p>
            </p:txBody>
          </p:sp>
          <p:sp>
            <p:nvSpPr>
              <p:cNvPr id="62471" name="Line 7"/>
              <p:cNvSpPr>
                <a:spLocks noChangeShapeType="1"/>
              </p:cNvSpPr>
              <p:nvPr/>
            </p:nvSpPr>
            <p:spPr bwMode="auto">
              <a:xfrm>
                <a:off x="2976" y="2660"/>
                <a:ext cx="0" cy="780"/>
              </a:xfrm>
              <a:prstGeom prst="line">
                <a:avLst/>
              </a:prstGeom>
              <a:noFill/>
              <a:ln w="12700">
                <a:solidFill>
                  <a:srgbClr val="0A0C0E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72" name="Line 8"/>
              <p:cNvSpPr>
                <a:spLocks noChangeShapeType="1"/>
              </p:cNvSpPr>
              <p:nvPr/>
            </p:nvSpPr>
            <p:spPr bwMode="auto">
              <a:xfrm>
                <a:off x="644" y="2928"/>
                <a:ext cx="4444" cy="0"/>
              </a:xfrm>
              <a:prstGeom prst="line">
                <a:avLst/>
              </a:prstGeom>
              <a:noFill/>
              <a:ln w="12700">
                <a:solidFill>
                  <a:srgbClr val="0A0C0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73" name="Line 9"/>
              <p:cNvSpPr>
                <a:spLocks noChangeShapeType="1"/>
              </p:cNvSpPr>
              <p:nvPr/>
            </p:nvSpPr>
            <p:spPr bwMode="auto">
              <a:xfrm>
                <a:off x="624" y="2948"/>
                <a:ext cx="0" cy="492"/>
              </a:xfrm>
              <a:prstGeom prst="line">
                <a:avLst/>
              </a:prstGeom>
              <a:noFill/>
              <a:ln w="12700">
                <a:solidFill>
                  <a:srgbClr val="0A0C0E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74" name="Line 10"/>
              <p:cNvSpPr>
                <a:spLocks noChangeShapeType="1"/>
              </p:cNvSpPr>
              <p:nvPr/>
            </p:nvSpPr>
            <p:spPr bwMode="auto">
              <a:xfrm>
                <a:off x="1872" y="2948"/>
                <a:ext cx="0" cy="492"/>
              </a:xfrm>
              <a:prstGeom prst="line">
                <a:avLst/>
              </a:prstGeom>
              <a:noFill/>
              <a:ln w="12700">
                <a:solidFill>
                  <a:srgbClr val="0A0C0E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75" name="Line 11"/>
              <p:cNvSpPr>
                <a:spLocks noChangeShapeType="1"/>
              </p:cNvSpPr>
              <p:nvPr/>
            </p:nvSpPr>
            <p:spPr bwMode="auto">
              <a:xfrm>
                <a:off x="3936" y="2948"/>
                <a:ext cx="0" cy="492"/>
              </a:xfrm>
              <a:prstGeom prst="line">
                <a:avLst/>
              </a:prstGeom>
              <a:noFill/>
              <a:ln w="12700">
                <a:solidFill>
                  <a:srgbClr val="0A0C0E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76" name="Line 12"/>
              <p:cNvSpPr>
                <a:spLocks noChangeShapeType="1"/>
              </p:cNvSpPr>
              <p:nvPr/>
            </p:nvSpPr>
            <p:spPr bwMode="auto">
              <a:xfrm>
                <a:off x="5088" y="2928"/>
                <a:ext cx="0" cy="512"/>
              </a:xfrm>
              <a:prstGeom prst="line">
                <a:avLst/>
              </a:prstGeom>
              <a:noFill/>
              <a:ln w="12700">
                <a:solidFill>
                  <a:srgbClr val="0A0C0E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2477" name="Group 13"/>
            <p:cNvGrpSpPr>
              <a:grpSpLocks/>
            </p:cNvGrpSpPr>
            <p:nvPr/>
          </p:nvGrpSpPr>
          <p:grpSpPr bwMode="auto">
            <a:xfrm>
              <a:off x="137" y="3680"/>
              <a:ext cx="5479" cy="477"/>
              <a:chOff x="137" y="3448"/>
              <a:chExt cx="5479" cy="477"/>
            </a:xfrm>
          </p:grpSpPr>
          <p:grpSp>
            <p:nvGrpSpPr>
              <p:cNvPr id="62478" name="Group 14"/>
              <p:cNvGrpSpPr>
                <a:grpSpLocks/>
              </p:cNvGrpSpPr>
              <p:nvPr/>
            </p:nvGrpSpPr>
            <p:grpSpPr bwMode="auto">
              <a:xfrm>
                <a:off x="137" y="3456"/>
                <a:ext cx="1166" cy="468"/>
                <a:chOff x="137" y="3456"/>
                <a:chExt cx="1166" cy="468"/>
              </a:xfrm>
            </p:grpSpPr>
            <p:sp>
              <p:nvSpPr>
                <p:cNvPr id="62479" name="Rectangle 15"/>
                <p:cNvSpPr>
                  <a:spLocks noChangeArrowheads="1"/>
                </p:cNvSpPr>
                <p:nvPr/>
              </p:nvSpPr>
              <p:spPr bwMode="auto">
                <a:xfrm>
                  <a:off x="144" y="3456"/>
                  <a:ext cx="1104" cy="432"/>
                </a:xfrm>
                <a:prstGeom prst="rect">
                  <a:avLst/>
                </a:prstGeom>
                <a:solidFill>
                  <a:srgbClr val="CCECFF"/>
                </a:solidFill>
                <a:ln w="12700">
                  <a:solidFill>
                    <a:srgbClr val="0A0C0E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480" name="Rectangle 16"/>
                <p:cNvSpPr>
                  <a:spLocks noChangeArrowheads="1"/>
                </p:cNvSpPr>
                <p:nvPr/>
              </p:nvSpPr>
              <p:spPr bwMode="auto">
                <a:xfrm>
                  <a:off x="137" y="3456"/>
                  <a:ext cx="1166" cy="46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7" tIns="44450" rIns="90487" bIns="44450"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lang="en-US" sz="2000" b="1">
                      <a:solidFill>
                        <a:srgbClr val="CC0000"/>
                      </a:solidFill>
                      <a:latin typeface="Arial" charset="0"/>
                    </a:rPr>
                    <a:t>Personal Observation</a:t>
                  </a:r>
                </a:p>
              </p:txBody>
            </p:sp>
          </p:grpSp>
          <p:grpSp>
            <p:nvGrpSpPr>
              <p:cNvPr id="62481" name="Group 17"/>
              <p:cNvGrpSpPr>
                <a:grpSpLocks/>
              </p:cNvGrpSpPr>
              <p:nvPr/>
            </p:nvGrpSpPr>
            <p:grpSpPr bwMode="auto">
              <a:xfrm>
                <a:off x="1337" y="3448"/>
                <a:ext cx="1166" cy="468"/>
                <a:chOff x="1337" y="3448"/>
                <a:chExt cx="1166" cy="468"/>
              </a:xfrm>
            </p:grpSpPr>
            <p:sp>
              <p:nvSpPr>
                <p:cNvPr id="62482" name="Rectangle 18"/>
                <p:cNvSpPr>
                  <a:spLocks noChangeArrowheads="1"/>
                </p:cNvSpPr>
                <p:nvPr/>
              </p:nvSpPr>
              <p:spPr bwMode="auto">
                <a:xfrm>
                  <a:off x="1344" y="3456"/>
                  <a:ext cx="1104" cy="432"/>
                </a:xfrm>
                <a:prstGeom prst="rect">
                  <a:avLst/>
                </a:prstGeom>
                <a:solidFill>
                  <a:srgbClr val="CCECFF"/>
                </a:solidFill>
                <a:ln w="12700">
                  <a:solidFill>
                    <a:srgbClr val="0A0C0E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483" name="Rectangle 19"/>
                <p:cNvSpPr>
                  <a:spLocks noChangeArrowheads="1"/>
                </p:cNvSpPr>
                <p:nvPr/>
              </p:nvSpPr>
              <p:spPr bwMode="auto">
                <a:xfrm>
                  <a:off x="1337" y="3448"/>
                  <a:ext cx="1166" cy="46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7" tIns="44450" rIns="90487" bIns="44450"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2000" b="1">
                      <a:solidFill>
                        <a:srgbClr val="CC0000"/>
                      </a:solidFill>
                      <a:latin typeface="Arial" charset="0"/>
                    </a:rPr>
                    <a:t>Mechanical Observation</a:t>
                  </a:r>
                </a:p>
              </p:txBody>
            </p:sp>
          </p:grpSp>
          <p:grpSp>
            <p:nvGrpSpPr>
              <p:cNvPr id="62484" name="Group 20"/>
              <p:cNvGrpSpPr>
                <a:grpSpLocks/>
              </p:cNvGrpSpPr>
              <p:nvPr/>
            </p:nvGrpSpPr>
            <p:grpSpPr bwMode="auto">
              <a:xfrm>
                <a:off x="4594" y="3456"/>
                <a:ext cx="1022" cy="469"/>
                <a:chOff x="4594" y="3456"/>
                <a:chExt cx="1022" cy="469"/>
              </a:xfrm>
            </p:grpSpPr>
            <p:sp>
              <p:nvSpPr>
                <p:cNvPr id="62485" name="Rectangle 21"/>
                <p:cNvSpPr>
                  <a:spLocks noChangeArrowheads="1"/>
                </p:cNvSpPr>
                <p:nvPr/>
              </p:nvSpPr>
              <p:spPr bwMode="auto">
                <a:xfrm>
                  <a:off x="4608" y="3456"/>
                  <a:ext cx="1008" cy="432"/>
                </a:xfrm>
                <a:prstGeom prst="rect">
                  <a:avLst/>
                </a:prstGeom>
                <a:solidFill>
                  <a:srgbClr val="CCECFF"/>
                </a:solidFill>
                <a:ln w="12700">
                  <a:solidFill>
                    <a:srgbClr val="0A0C0E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hangingPunct="0"/>
                  <a:endParaRPr lang="tr-TR" sz="2000">
                    <a:solidFill>
                      <a:srgbClr val="CC0000"/>
                    </a:solidFill>
                    <a:latin typeface="Arial" charset="0"/>
                  </a:endParaRPr>
                </a:p>
              </p:txBody>
            </p:sp>
            <p:sp>
              <p:nvSpPr>
                <p:cNvPr id="62486" name="Rectangle 22"/>
                <p:cNvSpPr>
                  <a:spLocks noChangeArrowheads="1"/>
                </p:cNvSpPr>
                <p:nvPr/>
              </p:nvSpPr>
              <p:spPr bwMode="auto">
                <a:xfrm>
                  <a:off x="4594" y="3456"/>
                  <a:ext cx="1022" cy="4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7" tIns="44450" rIns="90487" bIns="44450"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lang="en-US" sz="2000" b="1">
                      <a:solidFill>
                        <a:srgbClr val="CC0000"/>
                      </a:solidFill>
                      <a:latin typeface="Arial" charset="0"/>
                    </a:rPr>
                    <a:t>Trace Analysis</a:t>
                  </a:r>
                </a:p>
              </p:txBody>
            </p:sp>
          </p:grpSp>
          <p:grpSp>
            <p:nvGrpSpPr>
              <p:cNvPr id="62487" name="Group 23"/>
              <p:cNvGrpSpPr>
                <a:grpSpLocks/>
              </p:cNvGrpSpPr>
              <p:nvPr/>
            </p:nvGrpSpPr>
            <p:grpSpPr bwMode="auto">
              <a:xfrm>
                <a:off x="3449" y="3448"/>
                <a:ext cx="1070" cy="469"/>
                <a:chOff x="3449" y="3448"/>
                <a:chExt cx="1070" cy="469"/>
              </a:xfrm>
            </p:grpSpPr>
            <p:sp>
              <p:nvSpPr>
                <p:cNvPr id="62488" name="Rectangle 24"/>
                <p:cNvSpPr>
                  <a:spLocks noChangeArrowheads="1"/>
                </p:cNvSpPr>
                <p:nvPr/>
              </p:nvSpPr>
              <p:spPr bwMode="auto">
                <a:xfrm>
                  <a:off x="3456" y="3456"/>
                  <a:ext cx="1056" cy="432"/>
                </a:xfrm>
                <a:prstGeom prst="rect">
                  <a:avLst/>
                </a:prstGeom>
                <a:solidFill>
                  <a:srgbClr val="CCECFF"/>
                </a:solidFill>
                <a:ln w="12700">
                  <a:solidFill>
                    <a:srgbClr val="0A0C0E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489" name="Rectangle 25"/>
                <p:cNvSpPr>
                  <a:spLocks noChangeArrowheads="1"/>
                </p:cNvSpPr>
                <p:nvPr/>
              </p:nvSpPr>
              <p:spPr bwMode="auto">
                <a:xfrm>
                  <a:off x="3449" y="3448"/>
                  <a:ext cx="1070" cy="4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7" tIns="44450" rIns="90487" bIns="44450"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lang="en-US" sz="2000" b="1">
                      <a:solidFill>
                        <a:srgbClr val="CC0000"/>
                      </a:solidFill>
                      <a:latin typeface="Arial" charset="0"/>
                    </a:rPr>
                    <a:t>Content Analysis</a:t>
                  </a:r>
                </a:p>
              </p:txBody>
            </p:sp>
          </p:grpSp>
          <p:grpSp>
            <p:nvGrpSpPr>
              <p:cNvPr id="62490" name="Group 26"/>
              <p:cNvGrpSpPr>
                <a:grpSpLocks/>
              </p:cNvGrpSpPr>
              <p:nvPr/>
            </p:nvGrpSpPr>
            <p:grpSpPr bwMode="auto">
              <a:xfrm>
                <a:off x="2537" y="3456"/>
                <a:ext cx="830" cy="432"/>
                <a:chOff x="2537" y="3456"/>
                <a:chExt cx="830" cy="432"/>
              </a:xfrm>
            </p:grpSpPr>
            <p:sp>
              <p:nvSpPr>
                <p:cNvPr id="62491" name="Rectangle 27"/>
                <p:cNvSpPr>
                  <a:spLocks noChangeArrowheads="1"/>
                </p:cNvSpPr>
                <p:nvPr/>
              </p:nvSpPr>
              <p:spPr bwMode="auto">
                <a:xfrm>
                  <a:off x="2592" y="3456"/>
                  <a:ext cx="768" cy="432"/>
                </a:xfrm>
                <a:prstGeom prst="rect">
                  <a:avLst/>
                </a:prstGeom>
                <a:solidFill>
                  <a:srgbClr val="CCECFF"/>
                </a:solidFill>
                <a:ln w="12700">
                  <a:solidFill>
                    <a:srgbClr val="0A0C0E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492" name="Rectangle 28"/>
                <p:cNvSpPr>
                  <a:spLocks noChangeArrowheads="1"/>
                </p:cNvSpPr>
                <p:nvPr/>
              </p:nvSpPr>
              <p:spPr bwMode="auto">
                <a:xfrm>
                  <a:off x="2537" y="3497"/>
                  <a:ext cx="830" cy="2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7" tIns="44450" rIns="90487" bIns="44450"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lang="en-US" sz="2000" b="1">
                      <a:solidFill>
                        <a:srgbClr val="CC0000"/>
                      </a:solidFill>
                      <a:latin typeface="Arial" charset="0"/>
                    </a:rPr>
                    <a:t>Audit</a:t>
                  </a:r>
                </a:p>
              </p:txBody>
            </p:sp>
          </p:grpSp>
        </p:grpSp>
        <p:sp>
          <p:nvSpPr>
            <p:cNvPr id="62493" name="Rectangle 29"/>
            <p:cNvSpPr>
              <a:spLocks noChangeArrowheads="1"/>
            </p:cNvSpPr>
            <p:nvPr/>
          </p:nvSpPr>
          <p:spPr bwMode="auto">
            <a:xfrm>
              <a:off x="768" y="912"/>
              <a:ext cx="1166" cy="2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latin typeface="Tahoma" charset="0"/>
                </a:rPr>
                <a:t>Fig. 6.3</a:t>
              </a:r>
            </a:p>
          </p:txBody>
        </p:sp>
        <p:pic>
          <p:nvPicPr>
            <p:cNvPr id="62494" name="Picture 30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00"/>
              <a:ext cx="1872" cy="2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2495" name="Rectangle 31"/>
            <p:cNvSpPr>
              <a:spLocks noChangeArrowheads="1"/>
            </p:cNvSpPr>
            <p:nvPr/>
          </p:nvSpPr>
          <p:spPr bwMode="auto">
            <a:xfrm>
              <a:off x="809" y="1433"/>
              <a:ext cx="734" cy="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>
                  <a:solidFill>
                    <a:schemeClr val="tx2"/>
                  </a:solidFill>
                  <a:latin typeface="Arial" charset="0"/>
                </a:rPr>
                <a:t>Classifying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sz="1200">
                  <a:solidFill>
                    <a:schemeClr val="tx2"/>
                  </a:solidFill>
                  <a:latin typeface="Arial" charset="0"/>
                </a:rPr>
                <a:t>Observation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sz="1200">
                  <a:solidFill>
                    <a:schemeClr val="tx2"/>
                  </a:solidFill>
                  <a:latin typeface="Arial" charset="0"/>
                </a:rPr>
                <a:t>Methods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9948752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7793037" cy="784225"/>
          </a:xfrm>
        </p:spPr>
        <p:txBody>
          <a:bodyPr>
            <a:normAutofit fontScale="90000"/>
          </a:bodyPr>
          <a:lstStyle/>
          <a:p>
            <a:r>
              <a:rPr lang="en-US" sz="3200"/>
              <a:t>Observation Methods</a:t>
            </a:r>
            <a:br>
              <a:rPr lang="en-US" sz="3200"/>
            </a:br>
            <a:r>
              <a:rPr lang="en-US" sz="3200"/>
              <a:t>Personal Observation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514600"/>
            <a:ext cx="7467600" cy="3429000"/>
          </a:xfrm>
        </p:spPr>
        <p:txBody>
          <a:bodyPr/>
          <a:lstStyle/>
          <a:p>
            <a:pPr>
              <a:spcBef>
                <a:spcPct val="100000"/>
              </a:spcBef>
              <a:buClr>
                <a:srgbClr val="CC0000"/>
              </a:buClr>
            </a:pPr>
            <a:r>
              <a:rPr lang="en-US" sz="2400">
                <a:cs typeface="Times New Roman" pitchFamily="18" charset="0"/>
              </a:rPr>
              <a:t>A researcher observes actual behavior as it occurs.  </a:t>
            </a:r>
          </a:p>
          <a:p>
            <a:pPr>
              <a:spcBef>
                <a:spcPct val="100000"/>
              </a:spcBef>
              <a:buClr>
                <a:srgbClr val="CC0000"/>
              </a:buClr>
            </a:pPr>
            <a:r>
              <a:rPr lang="en-US" sz="2400">
                <a:cs typeface="Times New Roman" pitchFamily="18" charset="0"/>
              </a:rPr>
              <a:t>The observer does not attempt to manipulate the phenomenon being observed but merely records what takes place.  </a:t>
            </a:r>
          </a:p>
          <a:p>
            <a:pPr>
              <a:spcBef>
                <a:spcPct val="100000"/>
              </a:spcBef>
              <a:buClr>
                <a:srgbClr val="CC0000"/>
              </a:buClr>
            </a:pPr>
            <a:r>
              <a:rPr lang="en-US" sz="2400">
                <a:cs typeface="Times New Roman" pitchFamily="18" charset="0"/>
              </a:rPr>
              <a:t>For example, a researcher might record traffic counts and observe traffic flows in a department store. </a:t>
            </a:r>
          </a:p>
        </p:txBody>
      </p:sp>
    </p:spTree>
    <p:extLst>
      <p:ext uri="{BB962C8B-B14F-4D97-AF65-F5344CB8AC3E}">
        <p14:creationId xmlns:p14="http://schemas.microsoft.com/office/powerpoint/2010/main" xmlns="" val="20511632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utoUpdateAnimBg="0"/>
      <p:bldP spid="63491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41363" y="663575"/>
            <a:ext cx="7793037" cy="784225"/>
          </a:xfrm>
        </p:spPr>
        <p:txBody>
          <a:bodyPr>
            <a:normAutofit fontScale="90000"/>
          </a:bodyPr>
          <a:lstStyle/>
          <a:p>
            <a:r>
              <a:rPr lang="en-US" sz="3200"/>
              <a:t>Observation Methods</a:t>
            </a:r>
            <a:br>
              <a:rPr lang="en-US" sz="3200"/>
            </a:br>
            <a:r>
              <a:rPr lang="en-US" sz="3200">
                <a:cs typeface="Times New Roman" pitchFamily="18" charset="0"/>
              </a:rPr>
              <a:t>Mechanical Observation</a:t>
            </a:r>
            <a:r>
              <a:rPr lang="en-US"/>
              <a:t>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1363" y="1600200"/>
            <a:ext cx="7543800" cy="5029200"/>
          </a:xfr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800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15000"/>
              </a:spcBef>
              <a:buClr>
                <a:srgbClr val="CC0000"/>
              </a:buClr>
              <a:buFontTx/>
              <a:buNone/>
            </a:pPr>
            <a:r>
              <a:rPr lang="en-US" sz="2400" b="1">
                <a:solidFill>
                  <a:srgbClr val="800080"/>
                </a:solidFill>
                <a:cs typeface="Times New Roman" pitchFamily="18" charset="0"/>
              </a:rPr>
              <a:t>Do not require respondents' direct participation.</a:t>
            </a:r>
            <a:endParaRPr lang="en-US" sz="2400">
              <a:solidFill>
                <a:srgbClr val="800080"/>
              </a:solidFill>
              <a:cs typeface="Times New Roman" pitchFamily="18" charset="0"/>
            </a:endParaRPr>
          </a:p>
          <a:p>
            <a:pPr marL="674688" lvl="1" indent="-293688">
              <a:lnSpc>
                <a:spcPct val="90000"/>
              </a:lnSpc>
              <a:spcBef>
                <a:spcPct val="15000"/>
              </a:spcBef>
              <a:buClr>
                <a:srgbClr val="CC0000"/>
              </a:buClr>
              <a:buSzPct val="60000"/>
            </a:pPr>
            <a:r>
              <a:rPr lang="en-US" sz="2200">
                <a:cs typeface="Times New Roman" pitchFamily="18" charset="0"/>
              </a:rPr>
              <a:t>The AC Nielsen audimeter </a:t>
            </a:r>
          </a:p>
          <a:p>
            <a:pPr marL="674688" lvl="1" indent="-293688">
              <a:lnSpc>
                <a:spcPct val="90000"/>
              </a:lnSpc>
              <a:spcBef>
                <a:spcPct val="15000"/>
              </a:spcBef>
              <a:buClr>
                <a:srgbClr val="CC0000"/>
              </a:buClr>
              <a:buSzPct val="60000"/>
            </a:pPr>
            <a:r>
              <a:rPr lang="en-US" sz="2200">
                <a:cs typeface="Times New Roman" pitchFamily="18" charset="0"/>
              </a:rPr>
              <a:t>Turnstiles that record the number of people entering or leaving a building.</a:t>
            </a:r>
          </a:p>
          <a:p>
            <a:pPr marL="674688" lvl="1" indent="-293688">
              <a:lnSpc>
                <a:spcPct val="90000"/>
              </a:lnSpc>
              <a:spcBef>
                <a:spcPct val="15000"/>
              </a:spcBef>
              <a:buClr>
                <a:srgbClr val="CC0000"/>
              </a:buClr>
              <a:buSzPct val="60000"/>
            </a:pPr>
            <a:r>
              <a:rPr lang="en-US" sz="2200">
                <a:cs typeface="Times New Roman" pitchFamily="18" charset="0"/>
              </a:rPr>
              <a:t>On-site cameras (still, motion picture, or video) </a:t>
            </a:r>
          </a:p>
          <a:p>
            <a:pPr marL="674688" lvl="1" indent="-293688">
              <a:lnSpc>
                <a:spcPct val="90000"/>
              </a:lnSpc>
              <a:spcBef>
                <a:spcPct val="15000"/>
              </a:spcBef>
              <a:buClr>
                <a:srgbClr val="CC0000"/>
              </a:buClr>
              <a:buSzPct val="60000"/>
            </a:pPr>
            <a:r>
              <a:rPr lang="en-US" sz="2200">
                <a:cs typeface="Times New Roman" pitchFamily="18" charset="0"/>
              </a:rPr>
              <a:t>Optical scanners in supermarkets</a:t>
            </a:r>
          </a:p>
          <a:p>
            <a:pPr marL="674688" lvl="1" indent="-293688">
              <a:lnSpc>
                <a:spcPct val="90000"/>
              </a:lnSpc>
              <a:spcBef>
                <a:spcPct val="15000"/>
              </a:spcBef>
              <a:buClr>
                <a:srgbClr val="CC0000"/>
              </a:buClr>
            </a:pPr>
            <a:endParaRPr lang="en-US" sz="2200"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spcBef>
                <a:spcPct val="15000"/>
              </a:spcBef>
              <a:buClr>
                <a:srgbClr val="CC0000"/>
              </a:buClr>
              <a:buFontTx/>
              <a:buNone/>
            </a:pPr>
            <a:r>
              <a:rPr lang="en-US" sz="2400" b="1">
                <a:solidFill>
                  <a:srgbClr val="800080"/>
                </a:solidFill>
                <a:cs typeface="Times New Roman" pitchFamily="18" charset="0"/>
              </a:rPr>
              <a:t>Do require respondent involvement.</a:t>
            </a:r>
            <a:r>
              <a:rPr lang="en-US" sz="2200" b="1">
                <a:solidFill>
                  <a:srgbClr val="800080"/>
                </a:solidFill>
                <a:cs typeface="Times New Roman" pitchFamily="18" charset="0"/>
              </a:rPr>
              <a:t>  </a:t>
            </a:r>
            <a:endParaRPr lang="en-US" sz="2200">
              <a:solidFill>
                <a:srgbClr val="800080"/>
              </a:solidFill>
              <a:cs typeface="Times New Roman" pitchFamily="18" charset="0"/>
            </a:endParaRPr>
          </a:p>
          <a:p>
            <a:pPr marL="674688" lvl="1" indent="-293688">
              <a:lnSpc>
                <a:spcPct val="90000"/>
              </a:lnSpc>
              <a:spcBef>
                <a:spcPct val="15000"/>
              </a:spcBef>
              <a:buClr>
                <a:srgbClr val="CC0000"/>
              </a:buClr>
              <a:buSzPct val="60000"/>
            </a:pPr>
            <a:r>
              <a:rPr lang="en-US" sz="2200">
                <a:cs typeface="Times New Roman" pitchFamily="18" charset="0"/>
              </a:rPr>
              <a:t>Eye-tracking monitors</a:t>
            </a:r>
          </a:p>
          <a:p>
            <a:pPr marL="674688" lvl="1" indent="-293688">
              <a:lnSpc>
                <a:spcPct val="90000"/>
              </a:lnSpc>
              <a:spcBef>
                <a:spcPct val="15000"/>
              </a:spcBef>
              <a:buClr>
                <a:srgbClr val="CC0000"/>
              </a:buClr>
              <a:buSzPct val="60000"/>
            </a:pPr>
            <a:r>
              <a:rPr lang="en-US" sz="2200">
                <a:cs typeface="Times New Roman" pitchFamily="18" charset="0"/>
              </a:rPr>
              <a:t>Pupilometers</a:t>
            </a:r>
          </a:p>
          <a:p>
            <a:pPr marL="674688" lvl="1" indent="-293688">
              <a:lnSpc>
                <a:spcPct val="90000"/>
              </a:lnSpc>
              <a:spcBef>
                <a:spcPct val="15000"/>
              </a:spcBef>
              <a:buClr>
                <a:srgbClr val="CC0000"/>
              </a:buClr>
              <a:buSzPct val="60000"/>
            </a:pPr>
            <a:r>
              <a:rPr lang="en-US" sz="2200">
                <a:cs typeface="Times New Roman" pitchFamily="18" charset="0"/>
              </a:rPr>
              <a:t>Psychogalvanometers</a:t>
            </a:r>
          </a:p>
          <a:p>
            <a:pPr marL="674688" lvl="1" indent="-293688">
              <a:lnSpc>
                <a:spcPct val="90000"/>
              </a:lnSpc>
              <a:spcBef>
                <a:spcPct val="15000"/>
              </a:spcBef>
              <a:buClr>
                <a:srgbClr val="CC0000"/>
              </a:buClr>
              <a:buSzPct val="60000"/>
            </a:pPr>
            <a:r>
              <a:rPr lang="en-US" sz="2200">
                <a:cs typeface="Times New Roman" pitchFamily="18" charset="0"/>
              </a:rPr>
              <a:t>Voice pitch analyzers</a:t>
            </a:r>
          </a:p>
          <a:p>
            <a:pPr marL="674688" lvl="1" indent="-293688">
              <a:lnSpc>
                <a:spcPct val="90000"/>
              </a:lnSpc>
              <a:spcBef>
                <a:spcPct val="15000"/>
              </a:spcBef>
              <a:buClr>
                <a:srgbClr val="CC0000"/>
              </a:buClr>
              <a:buSzPct val="60000"/>
            </a:pPr>
            <a:r>
              <a:rPr lang="en-US" sz="2200">
                <a:cs typeface="Times New Roman" pitchFamily="18" charset="0"/>
              </a:rPr>
              <a:t>Devices measuring response latency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xmlns="" val="38305152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autoUpdateAnimBg="0"/>
      <p:bldP spid="64515" grpId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04813"/>
            <a:ext cx="7793037" cy="784225"/>
          </a:xfrm>
        </p:spPr>
        <p:txBody>
          <a:bodyPr>
            <a:normAutofit fontScale="90000"/>
          </a:bodyPr>
          <a:lstStyle/>
          <a:p>
            <a:r>
              <a:rPr lang="en-US" sz="3200"/>
              <a:t>Observation Methods</a:t>
            </a:r>
            <a:br>
              <a:rPr lang="en-US" sz="3200"/>
            </a:br>
            <a:r>
              <a:rPr lang="en-US" sz="3200"/>
              <a:t>Audit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924800" cy="4038600"/>
          </a:xfrm>
        </p:spPr>
        <p:txBody>
          <a:bodyPr/>
          <a:lstStyle/>
          <a:p>
            <a:pPr>
              <a:spcBef>
                <a:spcPct val="60000"/>
              </a:spcBef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The researcher collects data by examining physical records or performing inventory analysis.  </a:t>
            </a:r>
          </a:p>
          <a:p>
            <a:pPr>
              <a:spcBef>
                <a:spcPct val="60000"/>
              </a:spcBef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Data are collected personally by the researcher.  </a:t>
            </a:r>
          </a:p>
          <a:p>
            <a:pPr>
              <a:spcBef>
                <a:spcPct val="60000"/>
              </a:spcBef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The data are based upon counts, usually of physical objects.  </a:t>
            </a:r>
          </a:p>
          <a:p>
            <a:pPr>
              <a:spcBef>
                <a:spcPct val="60000"/>
              </a:spcBef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Retail and wholesale audits conducted by marketing research suppliers were discussed in the context of syndicated data in Chapter 4</a:t>
            </a:r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xmlns="" val="26681124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 autoUpdateAnimBg="0"/>
      <p:bldP spid="65539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7793037" cy="784225"/>
          </a:xfrm>
        </p:spPr>
        <p:txBody>
          <a:bodyPr>
            <a:normAutofit fontScale="90000"/>
          </a:bodyPr>
          <a:lstStyle/>
          <a:p>
            <a:r>
              <a:rPr lang="en-US" sz="3200"/>
              <a:t>Observation Methods</a:t>
            </a:r>
            <a:br>
              <a:rPr lang="en-US" sz="3200"/>
            </a:br>
            <a:r>
              <a:rPr lang="en-US" sz="3200"/>
              <a:t>Content Analysis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343400"/>
          </a:xfrm>
        </p:spPr>
        <p:txBody>
          <a:bodyPr/>
          <a:lstStyle/>
          <a:p>
            <a:pPr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The objective, systematic, and quantitative description of the manifest content of a communication.   </a:t>
            </a:r>
          </a:p>
          <a:p>
            <a:pPr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The unit of analysis may be words, characters (individuals or objects), themes (propositions), space and time measures (length or duration of the message), or topics (subject of the message).  </a:t>
            </a:r>
          </a:p>
          <a:p>
            <a:pPr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Analytical categories for classifying the units are developed and the communication is broken down according to prescribed rules.</a:t>
            </a:r>
            <a:r>
              <a:rPr lang="en-US" sz="2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531894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 autoUpdateAnimBg="0"/>
      <p:bldP spid="66563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41338" y="685800"/>
            <a:ext cx="7793037" cy="784225"/>
          </a:xfrm>
        </p:spPr>
        <p:txBody>
          <a:bodyPr>
            <a:normAutofit fontScale="90000"/>
          </a:bodyPr>
          <a:lstStyle/>
          <a:p>
            <a:r>
              <a:rPr lang="en-US" sz="3200"/>
              <a:t>Observation Methods</a:t>
            </a:r>
            <a:br>
              <a:rPr lang="en-US" sz="3200"/>
            </a:br>
            <a:r>
              <a:rPr lang="en-US" sz="3200"/>
              <a:t>Trace Analysis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628775"/>
            <a:ext cx="7307263" cy="914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b="1">
                <a:solidFill>
                  <a:srgbClr val="800080"/>
                </a:solidFill>
                <a:cs typeface="Times New Roman" pitchFamily="18" charset="0"/>
              </a:rPr>
              <a:t>Data collection is based on physical traces, or evidence, of past behavior.  </a:t>
            </a:r>
            <a:endParaRPr lang="en-US" sz="2400" b="1">
              <a:solidFill>
                <a:srgbClr val="800080"/>
              </a:solidFill>
            </a:endParaRP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541338" y="2514600"/>
            <a:ext cx="8069262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rgbClr val="CC0000"/>
              </a:buClr>
              <a:buSzPct val="60000"/>
              <a:buFont typeface="Wingdings" pitchFamily="2" charset="2"/>
              <a:buChar char="n"/>
            </a:pPr>
            <a:r>
              <a:rPr lang="en-US" sz="1900">
                <a:solidFill>
                  <a:srgbClr val="CC0000"/>
                </a:solidFill>
                <a:latin typeface="Tahoma" charset="0"/>
                <a:cs typeface="Times New Roman" pitchFamily="18" charset="0"/>
              </a:rPr>
              <a:t>The selective erosion of tiles in a museum indexed by the replacement rate was used to determine the relative popularity of exhibits.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rgbClr val="CC0000"/>
              </a:buClr>
              <a:buSzPct val="60000"/>
              <a:buFont typeface="Wingdings" pitchFamily="2" charset="2"/>
              <a:buChar char="n"/>
            </a:pPr>
            <a:r>
              <a:rPr lang="en-US" sz="1900">
                <a:solidFill>
                  <a:srgbClr val="CC0000"/>
                </a:solidFill>
                <a:latin typeface="Tahoma" charset="0"/>
                <a:cs typeface="Times New Roman" pitchFamily="18" charset="0"/>
              </a:rPr>
              <a:t>The number of different fingerprints on a page was used to gauge the readership of various advertisements in a magazine.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rgbClr val="CC0000"/>
              </a:buClr>
              <a:buSzPct val="60000"/>
              <a:buFont typeface="Wingdings" pitchFamily="2" charset="2"/>
              <a:buChar char="n"/>
            </a:pPr>
            <a:r>
              <a:rPr lang="en-US" sz="1900">
                <a:solidFill>
                  <a:srgbClr val="CC0000"/>
                </a:solidFill>
                <a:latin typeface="Tahoma" charset="0"/>
                <a:cs typeface="Times New Roman" pitchFamily="18" charset="0"/>
              </a:rPr>
              <a:t>The position of the radio dials in cars brought in for service was used to estimate share of listening audience of various radio stations.  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rgbClr val="CC0000"/>
              </a:buClr>
              <a:buSzPct val="60000"/>
              <a:buFont typeface="Wingdings" pitchFamily="2" charset="2"/>
              <a:buChar char="n"/>
            </a:pPr>
            <a:r>
              <a:rPr lang="en-US" sz="1900">
                <a:solidFill>
                  <a:srgbClr val="CC0000"/>
                </a:solidFill>
                <a:latin typeface="Tahoma" charset="0"/>
                <a:cs typeface="Times New Roman" pitchFamily="18" charset="0"/>
              </a:rPr>
              <a:t>The age and condition of cars in a parking lot were used to assess the affluence of customers.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rgbClr val="CC0000"/>
              </a:buClr>
              <a:buSzPct val="60000"/>
              <a:buFont typeface="Wingdings" pitchFamily="2" charset="2"/>
              <a:buChar char="n"/>
            </a:pPr>
            <a:r>
              <a:rPr lang="en-US" sz="1900">
                <a:solidFill>
                  <a:srgbClr val="CC0000"/>
                </a:solidFill>
                <a:latin typeface="Tahoma" charset="0"/>
                <a:cs typeface="Times New Roman" pitchFamily="18" charset="0"/>
              </a:rPr>
              <a:t>The magazines people donated to charity were used to determine people's favorite magazines.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rgbClr val="CC0000"/>
              </a:buClr>
              <a:buSzPct val="60000"/>
              <a:buFont typeface="Wingdings" pitchFamily="2" charset="2"/>
              <a:buChar char="n"/>
            </a:pPr>
            <a:r>
              <a:rPr lang="en-US" sz="1900">
                <a:solidFill>
                  <a:srgbClr val="CC0000"/>
                </a:solidFill>
                <a:latin typeface="Tahoma" charset="0"/>
                <a:cs typeface="Times New Roman" pitchFamily="18" charset="0"/>
              </a:rPr>
              <a:t>Internet visitors leave traces which can be analyzed to examine browsing and usage behavior by using cookies.</a:t>
            </a:r>
            <a:r>
              <a:rPr lang="en-US" sz="1900">
                <a:solidFill>
                  <a:srgbClr val="CC0000"/>
                </a:solidFill>
                <a:latin typeface="Tahoma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619437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utoUpdateAnimBg="0"/>
      <p:bldP spid="67587" grpId="0" autoUpdateAnimBg="0"/>
      <p:bldP spid="67588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486775" cy="708025"/>
          </a:xfrm>
        </p:spPr>
        <p:txBody>
          <a:bodyPr>
            <a:normAutofit fontScale="90000"/>
          </a:bodyPr>
          <a:lstStyle/>
          <a:p>
            <a:r>
              <a:rPr lang="en-US" sz="3200">
                <a:cs typeface="Times New Roman" pitchFamily="18" charset="0"/>
              </a:rPr>
              <a:t>Relative Advantages of Observation</a:t>
            </a:r>
            <a:r>
              <a:rPr lang="en-US"/>
              <a:t> 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153400" cy="4876800"/>
          </a:xfrm>
        </p:spPr>
        <p:txBody>
          <a:bodyPr/>
          <a:lstStyle/>
          <a:p>
            <a:pPr>
              <a:lnSpc>
                <a:spcPct val="95000"/>
              </a:lnSpc>
              <a:spcBef>
                <a:spcPct val="80000"/>
              </a:spcBef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They permit measurement of actual behavior rather than reports of intended or preferred behavior.  </a:t>
            </a:r>
          </a:p>
          <a:p>
            <a:pPr>
              <a:lnSpc>
                <a:spcPct val="95000"/>
              </a:lnSpc>
              <a:spcBef>
                <a:spcPct val="80000"/>
              </a:spcBef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There is no reporting bias, and potential bias caused by the interviewer and the interviewing process is eliminated or reduced.  </a:t>
            </a:r>
          </a:p>
          <a:p>
            <a:pPr>
              <a:lnSpc>
                <a:spcPct val="95000"/>
              </a:lnSpc>
              <a:spcBef>
                <a:spcPct val="80000"/>
              </a:spcBef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Certain types of data can be collected only by observation.  </a:t>
            </a:r>
          </a:p>
          <a:p>
            <a:pPr>
              <a:lnSpc>
                <a:spcPct val="95000"/>
              </a:lnSpc>
              <a:spcBef>
                <a:spcPct val="80000"/>
              </a:spcBef>
              <a:buClr>
                <a:srgbClr val="CC0000"/>
              </a:buClr>
            </a:pPr>
            <a:r>
              <a:rPr lang="en-US" sz="2600">
                <a:cs typeface="Times New Roman" pitchFamily="18" charset="0"/>
              </a:rPr>
              <a:t>If the observed phenomenon occurs frequently or is of short duration, observational methods may be cheaper and faster than survey methods.</a:t>
            </a:r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xmlns="" val="17607061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utoUpdateAnimBg="0"/>
      <p:bldP spid="69635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686800" cy="784225"/>
          </a:xfrm>
        </p:spPr>
        <p:txBody>
          <a:bodyPr/>
          <a:lstStyle/>
          <a:p>
            <a:r>
              <a:rPr lang="en-US" sz="4300">
                <a:cs typeface="Times New Roman" pitchFamily="18" charset="0"/>
              </a:rPr>
              <a:t>Relative Disadvantages of Observation</a:t>
            </a:r>
            <a:r>
              <a:rPr lang="en-US" sz="4300"/>
              <a:t> 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05800" cy="5105400"/>
          </a:xfrm>
        </p:spPr>
        <p:txBody>
          <a:bodyPr/>
          <a:lstStyle/>
          <a:p>
            <a:pPr>
              <a:spcBef>
                <a:spcPct val="40000"/>
              </a:spcBef>
              <a:buClr>
                <a:srgbClr val="CC0000"/>
              </a:buClr>
            </a:pPr>
            <a:r>
              <a:rPr lang="en-US" sz="2400">
                <a:cs typeface="Times New Roman" pitchFamily="18" charset="0"/>
              </a:rPr>
              <a:t>The reasons for the observed behavior may not be determined since little is known about the underlying motives, beliefs, attitudes, and preferences.  </a:t>
            </a:r>
          </a:p>
          <a:p>
            <a:pPr>
              <a:spcBef>
                <a:spcPct val="40000"/>
              </a:spcBef>
              <a:buClr>
                <a:srgbClr val="CC0000"/>
              </a:buClr>
            </a:pPr>
            <a:r>
              <a:rPr lang="en-US" sz="2400">
                <a:cs typeface="Times New Roman" pitchFamily="18" charset="0"/>
              </a:rPr>
              <a:t>Selective perception (bias in the researcher's perception) can bias the data.  </a:t>
            </a:r>
          </a:p>
          <a:p>
            <a:pPr>
              <a:spcBef>
                <a:spcPct val="40000"/>
              </a:spcBef>
              <a:buClr>
                <a:srgbClr val="CC0000"/>
              </a:buClr>
            </a:pPr>
            <a:r>
              <a:rPr lang="en-US" sz="2400">
                <a:cs typeface="Times New Roman" pitchFamily="18" charset="0"/>
              </a:rPr>
              <a:t>Observational data are often time-consuming and expensive, and it is difficult to observe certain forms of behavior.  </a:t>
            </a:r>
          </a:p>
          <a:p>
            <a:pPr>
              <a:spcBef>
                <a:spcPct val="40000"/>
              </a:spcBef>
              <a:buClr>
                <a:srgbClr val="CC0000"/>
              </a:buClr>
            </a:pPr>
            <a:r>
              <a:rPr lang="en-US" sz="2400">
                <a:cs typeface="Times New Roman" pitchFamily="18" charset="0"/>
              </a:rPr>
              <a:t>In some cases, the use of observational methods may be unethical, as in observing people without their knowledge or consent.</a:t>
            </a:r>
          </a:p>
          <a:p>
            <a:pPr>
              <a:spcBef>
                <a:spcPct val="40000"/>
              </a:spcBef>
              <a:buClr>
                <a:srgbClr val="CC0000"/>
              </a:buClr>
              <a:buFontTx/>
              <a:buNone/>
            </a:pPr>
            <a:r>
              <a:rPr lang="en-US" sz="2400">
                <a:cs typeface="Times New Roman" pitchFamily="18" charset="0"/>
              </a:rPr>
              <a:t>	It is best to view observation as a complement to survey methods, rather than as being in competition with them. </a:t>
            </a:r>
          </a:p>
        </p:txBody>
      </p:sp>
    </p:spTree>
    <p:extLst>
      <p:ext uri="{BB962C8B-B14F-4D97-AF65-F5344CB8AC3E}">
        <p14:creationId xmlns:p14="http://schemas.microsoft.com/office/powerpoint/2010/main" xmlns="" val="11318133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autoUpdateAnimBg="0"/>
      <p:bldP spid="70659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Observation technique</a:t>
            </a:r>
          </a:p>
          <a:p>
            <a:r>
              <a:rPr lang="en-US" dirty="0" smtClean="0"/>
              <a:t>Types and methodology of observation</a:t>
            </a:r>
          </a:p>
          <a:p>
            <a:r>
              <a:rPr lang="en-US" dirty="0" smtClean="0"/>
              <a:t>Use of observation in quantitative data sett of primary </a:t>
            </a:r>
            <a:r>
              <a:rPr lang="en-US" smtClean="0"/>
              <a:t>appraoch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751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1900</Words>
  <Application>Microsoft Office PowerPoint</Application>
  <PresentationFormat>On-screen Show (4:3)</PresentationFormat>
  <Paragraphs>315</Paragraphs>
  <Slides>47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Office Theme</vt:lpstr>
      <vt:lpstr>Clip</vt:lpstr>
      <vt:lpstr>Lecture 24 Quantitative Data Analysis Observation study</vt:lpstr>
      <vt:lpstr>Learning Objectives</vt:lpstr>
      <vt:lpstr>Observation as a data collection method</vt:lpstr>
      <vt:lpstr>Types of observation</vt:lpstr>
      <vt:lpstr>Participant observation (1)</vt:lpstr>
      <vt:lpstr>1. Types of Observed Phenomena</vt:lpstr>
      <vt:lpstr>Examples for Observed Phenomena</vt:lpstr>
      <vt:lpstr>Examples for Observed Phenomena</vt:lpstr>
      <vt:lpstr>2. Advantages and Disadvantages of Observation</vt:lpstr>
      <vt:lpstr>2.1. Benefits of Observing Human Behavior</vt:lpstr>
      <vt:lpstr>Benefits of Observing Human Behavior</vt:lpstr>
      <vt:lpstr>2.2. Limitations of Observing  Human Behavior</vt:lpstr>
      <vt:lpstr>Slide 13</vt:lpstr>
      <vt:lpstr>Slide 14</vt:lpstr>
      <vt:lpstr>Slide 15</vt:lpstr>
      <vt:lpstr>3. Types of Observation Techniques</vt:lpstr>
      <vt:lpstr>3.1.Natural versus Contrived Observation</vt:lpstr>
      <vt:lpstr>Slide 18</vt:lpstr>
      <vt:lpstr>3.2. Direct versus Indirect Observation </vt:lpstr>
      <vt:lpstr>3.3. Disguised versus Nondisguised Observation</vt:lpstr>
      <vt:lpstr>Slide 21</vt:lpstr>
      <vt:lpstr>Slide 22</vt:lpstr>
      <vt:lpstr>3.4. Physical-trace evidence Observation </vt:lpstr>
      <vt:lpstr>3.5. Types of Mechanical Observation</vt:lpstr>
      <vt:lpstr>Eye Tracking</vt:lpstr>
      <vt:lpstr>Voice Pitch Analysis</vt:lpstr>
      <vt:lpstr>Response Latency</vt:lpstr>
      <vt:lpstr>People Meter</vt:lpstr>
      <vt:lpstr>Psychogalvanometer</vt:lpstr>
      <vt:lpstr>Participant observation (2)</vt:lpstr>
      <vt:lpstr>Data collection and analysis (1)</vt:lpstr>
      <vt:lpstr>Data collection and analysis (2)</vt:lpstr>
      <vt:lpstr>Data collection and analysis (3)</vt:lpstr>
      <vt:lpstr>Structured Observation (1)</vt:lpstr>
      <vt:lpstr>Structured observation (2)</vt:lpstr>
      <vt:lpstr>Observation Methods Structured Versus Unstructured Observation</vt:lpstr>
      <vt:lpstr>Observation Methods Disguised Versus Undisguised Observation</vt:lpstr>
      <vt:lpstr>Observation Methods Natural Versus Contrived Observation</vt:lpstr>
      <vt:lpstr>A Classification of Observation Methods</vt:lpstr>
      <vt:lpstr>Observation Methods Personal Observation</vt:lpstr>
      <vt:lpstr>Observation Methods Mechanical Observation </vt:lpstr>
      <vt:lpstr>Observation Methods Audit</vt:lpstr>
      <vt:lpstr>Observation Methods Content Analysis</vt:lpstr>
      <vt:lpstr>Observation Methods Trace Analysis</vt:lpstr>
      <vt:lpstr>Relative Advantages of Observation </vt:lpstr>
      <vt:lpstr>Relative Disadvantages of Observation </vt:lpstr>
      <vt:lpstr>Conclusion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24 Quantitative Data Analysis Observation study</dc:title>
  <dc:creator>MyUserName</dc:creator>
  <cp:lastModifiedBy>NTS</cp:lastModifiedBy>
  <cp:revision>4</cp:revision>
  <dcterms:created xsi:type="dcterms:W3CDTF">2012-12-27T08:58:04Z</dcterms:created>
  <dcterms:modified xsi:type="dcterms:W3CDTF">2012-12-27T11:06:54Z</dcterms:modified>
</cp:coreProperties>
</file>