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84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2D3CB-24B8-4CC2-BF01-9179AA8365EA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AB7A1-0DAB-454A-9F90-499C48210C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30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A6BD-BAB6-4B90-ACFE-8D75034BB1B9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094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27939-B468-4D7B-A5ED-625339ED92BE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749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22AB3-FA4B-4A57-B67B-602099631C73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5735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451F-E946-4C7A-B885-3845A7E3F361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7DC-F32D-405C-AD1A-C84DE4870C1B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185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7A1A7-187F-4299-BA4D-EC287EA7B4D1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82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846F8-0282-417E-908A-F343477DE342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172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58759-0E0C-4BC9-864F-32B5E741B6EC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498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6F212-D1FB-4472-B619-1891CD974534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196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3A6A9-5707-4DBC-9E0F-5ABA819A94D2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587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07631-7ABB-42AD-82FC-D20481C2AC8F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8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F813E-83FE-4A28-A8C9-FD9CBA8F3E9E}" type="datetime1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F15F2-02FF-4DF1-A396-2BD838F9D5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074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23</a:t>
            </a:r>
            <a:br>
              <a:rPr lang="en-US" dirty="0" smtClean="0"/>
            </a:br>
            <a:r>
              <a:rPr lang="en-US" dirty="0" smtClean="0"/>
              <a:t>Collecting Primary data through </a:t>
            </a:r>
            <a:r>
              <a:rPr lang="en-US" dirty="0" err="1" smtClean="0"/>
              <a:t>Questionnare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296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Learn?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questionnaires?</a:t>
            </a:r>
          </a:p>
          <a:p>
            <a:r>
              <a:rPr lang="en-US" dirty="0" smtClean="0"/>
              <a:t>Why it is considered a modern and easy approach of data collection</a:t>
            </a:r>
          </a:p>
          <a:p>
            <a:r>
              <a:rPr lang="en-US" dirty="0" smtClean="0"/>
              <a:t>Why a questionnaire?</a:t>
            </a:r>
          </a:p>
          <a:p>
            <a:r>
              <a:rPr lang="en-US" dirty="0" smtClean="0"/>
              <a:t>Types of data collection through questionnaire?</a:t>
            </a:r>
          </a:p>
          <a:p>
            <a:r>
              <a:rPr lang="en-US" dirty="0" smtClean="0"/>
              <a:t>Validity and reliability in questionnaires?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928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0955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Use of questionnaires (1)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Definition of Questionnaires</a:t>
            </a: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smtClean="0">
                <a:latin typeface="Arial" charset="0"/>
              </a:rPr>
              <a:t>Techniques of data collection in which each person is asked to respond to the same set of questions in a predetermined order</a:t>
            </a: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smtClean="0">
                <a:latin typeface="Arial" charset="0"/>
              </a:rPr>
              <a:t>Adapted from deVaus (2002)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614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Use of questionnaires (2)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371600"/>
            <a:ext cx="8255000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When to use questionnaires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For explanatory or descriptive research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Linked with other methods in a multiple-methods research design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To collect responses from a large sample prior to quantitative analysis</a:t>
            </a:r>
          </a:p>
          <a:p>
            <a:pPr eaLnBrk="1" hangingPunct="1"/>
            <a:endParaRPr lang="en-GB" sz="2600" smtClean="0"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9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Use of questionnaires (3)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Types of questionnaire</a:t>
            </a: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5124" name="Picture 4" descr="M11NF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8" y="2774950"/>
            <a:ext cx="8137525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  <a:latin typeface="Arial" charset="0"/>
              </a:rPr>
              <a:t>Figure 11.1  Types of questionnaire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8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questionnaire</a:t>
            </a:r>
            <a:endParaRPr lang="ar-SA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The design of a questionnaire differs according to how it is administered and in particular, the amount of contact you have with respondents [Figure 11.1]. Self-administered questionnaires are usually completed by respondents. Such questionnaires are administered electronically using the internet [Internet-mediated questionnaires] or intranet [intranet-mediated questionnaires], posted to respondents who return them by post after completion [postal or mail questionnaire], or delivered by hand to each respondent and collected later [delivery and collection questionnaire].</a:t>
            </a:r>
          </a:p>
          <a:p>
            <a:pPr eaLnBrk="1" hangingPunct="1"/>
            <a:r>
              <a:rPr lang="en-US" sz="2400" smtClean="0"/>
              <a:t> </a:t>
            </a:r>
            <a:endParaRPr lang="ar-SA" sz="24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355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Continued </a:t>
            </a:r>
            <a:endParaRPr lang="ar-SA" smtClean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Responses to interviewer-administered questionnaires are recorded by the interviewer on the basis of each respondent’s answers. Questionnaires administered using the telephone are known as telephone questionnaires. The final category, structured interviews [sometimes known as interview schedules], refers to those questionnaires where interviewers physically meet respondents and ask the question face to face. These differ from semi-structured and unstructured [in-depth] interviews [Section 10.2], as there is a defined schedule of questions, from which interviewers should not deviate.</a:t>
            </a:r>
            <a:endParaRPr lang="ar-SA" sz="240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247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Choice of questionnaire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066800"/>
            <a:ext cx="8234363" cy="5181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Related factors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Characteristics of the respondents and access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Respondents answers not being contaminated or distorted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Size of sample required for analysis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Type and number of questions required</a:t>
            </a:r>
          </a:p>
          <a:p>
            <a:pPr eaLnBrk="1" hangingPunct="1">
              <a:lnSpc>
                <a:spcPct val="90000"/>
              </a:lnSpc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Available resources including use of computer software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7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Data collection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6888" y="1143000"/>
            <a:ext cx="8251825" cy="4953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Key factors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Precisely defined questions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Representative and accurate sampling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An understanding of the organisational context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Relationships between variables – dependent, independent and extraneous</a:t>
            </a:r>
          </a:p>
          <a:p>
            <a:pPr eaLnBrk="1" hangingPunct="1">
              <a:lnSpc>
                <a:spcPct val="90000"/>
              </a:lnSpc>
            </a:pPr>
            <a:endParaRPr lang="en-GB" sz="24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400" smtClean="0">
                <a:latin typeface="Arial" charset="0"/>
              </a:rPr>
              <a:t>Types of variable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78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Ensuring essential data are collected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Data requirements table</a:t>
            </a:r>
          </a:p>
          <a:p>
            <a:pPr algn="ctr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10244" name="Picture 4" descr="M11NT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3068638"/>
            <a:ext cx="8424863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  <a:latin typeface="Arial" charset="0"/>
              </a:rPr>
              <a:t>Table 11.2  Data requirements table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317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the questionnaire (1)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52513"/>
            <a:ext cx="7772400" cy="5184775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Stages that must occur if a question is to be valid and reliable</a:t>
            </a: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Source: developed from Foddy (1994)</a:t>
            </a:r>
          </a:p>
        </p:txBody>
      </p:sp>
      <p:pic>
        <p:nvPicPr>
          <p:cNvPr id="11268" name="Picture 4" descr="M11NF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949450"/>
            <a:ext cx="49530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>
                <a:solidFill>
                  <a:schemeClr val="bg1"/>
                </a:solidFill>
                <a:latin typeface="Arial" charset="0"/>
              </a:rPr>
              <a:t>Figure 11.2  Stages that must occur if a question is to be valid and reliable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683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2888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the questionnaire (2)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600200"/>
            <a:ext cx="8259763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Assessing validity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Internal 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Content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Criterion – related (predictive)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Construct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12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the questionnaire (3)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6413" y="1524000"/>
            <a:ext cx="8242300" cy="449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Testing for reliability- the 3 stage process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Test re-test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Internal consistency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Alternative form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smtClean="0">
                <a:latin typeface="Arial" charset="0"/>
              </a:rPr>
              <a:t>Mitchell (1996)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084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(1)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54102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Open questions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6"/>
            </a:pPr>
            <a:r>
              <a:rPr lang="en-GB" sz="2600" b="1" smtClean="0">
                <a:latin typeface="Arial" charset="0"/>
              </a:rPr>
              <a:t>Please list up to three things you like about your job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1…………………………………………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2…………………………………………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3…………………………………………</a:t>
            </a: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99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5913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410200"/>
          </a:xfrm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r>
              <a:rPr lang="en-GB" sz="2400" b="1" smtClean="0">
                <a:latin typeface="Arial" charset="0"/>
              </a:rPr>
              <a:t> </a:t>
            </a:r>
            <a:r>
              <a:rPr lang="en-GB" sz="2800" b="1" smtClean="0">
                <a:latin typeface="Arial" charset="0"/>
              </a:rPr>
              <a:t>List questions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AutoNum type="arabicPlain" startAt="7"/>
            </a:pPr>
            <a:r>
              <a:rPr lang="en-GB" sz="2600" b="1" smtClean="0">
                <a:latin typeface="Arial" charset="0"/>
              </a:rPr>
              <a:t>What is your religion?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600" b="1" smtClean="0">
                <a:latin typeface="Arial" charset="0"/>
              </a:rPr>
              <a:t>	Please tick  </a:t>
            </a:r>
            <a:r>
              <a:rPr lang="en-GB" sz="2600" b="1" smtClean="0">
                <a:latin typeface="Arial" charset="0"/>
                <a:sym typeface="Wingdings" pitchFamily="2" charset="2"/>
              </a:rPr>
              <a:t>  </a:t>
            </a:r>
            <a:r>
              <a:rPr lang="en-GB" sz="2600" b="1" smtClean="0">
                <a:latin typeface="Arial" charset="0"/>
              </a:rPr>
              <a:t> the appropriate box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600" b="1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Buddhist	</a:t>
            </a:r>
            <a:r>
              <a:rPr lang="en-GB" sz="2400" smtClean="0">
                <a:latin typeface="Arial" charset="0"/>
                <a:sym typeface="Webdings" pitchFamily="18" charset="2"/>
              </a:rPr>
              <a:t>			None		 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Christian	</a:t>
            </a:r>
            <a:r>
              <a:rPr lang="en-GB" sz="2400" smtClean="0">
                <a:latin typeface="Arial" charset="0"/>
                <a:sym typeface="Webdings" pitchFamily="18" charset="2"/>
              </a:rPr>
              <a:t>			Other		 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Hindu		</a:t>
            </a:r>
            <a:r>
              <a:rPr lang="en-GB" sz="2400" smtClean="0">
                <a:latin typeface="Arial" charset="0"/>
                <a:sym typeface="Webdings" pitchFamily="18" charset="2"/>
              </a:rPr>
              <a:t>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Jewish	</a:t>
            </a:r>
            <a:r>
              <a:rPr lang="en-GB" sz="2400" smtClean="0">
                <a:latin typeface="Arial" charset="0"/>
                <a:sym typeface="Webdings" pitchFamily="18" charset="2"/>
              </a:rPr>
              <a:t>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Muslim	</a:t>
            </a:r>
            <a:r>
              <a:rPr lang="en-GB" sz="2400" smtClean="0">
                <a:latin typeface="Arial" charset="0"/>
                <a:sym typeface="Webdings" pitchFamily="18" charset="2"/>
              </a:rPr>
              <a:t>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Sikh		</a:t>
            </a:r>
            <a:r>
              <a:rPr lang="en-GB" sz="2400" smtClean="0">
                <a:latin typeface="Arial" charset="0"/>
                <a:sym typeface="Webdings" pitchFamily="18" charset="2"/>
              </a:rPr>
              <a:t></a:t>
            </a:r>
            <a:endParaRPr lang="en-GB" sz="2400" smtClean="0">
              <a:latin typeface="Arial" charset="0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marL="533400" indent="-53340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250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(3)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305800" cy="55626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Category questions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en-GB" sz="2600" b="1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600" b="1" smtClean="0">
                <a:latin typeface="Arial" charset="0"/>
              </a:rPr>
              <a:t>8	How often do you visit the shopping centre?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</a:rPr>
              <a:t>Interviewer: listen to the respondent’s answer and  tick </a:t>
            </a:r>
            <a:r>
              <a:rPr lang="en-GB" sz="2400" b="1" smtClean="0">
                <a:latin typeface="Arial" charset="0"/>
              </a:rPr>
              <a:t> </a:t>
            </a:r>
            <a:r>
              <a:rPr lang="en-GB" sz="2400" b="1" smtClean="0">
                <a:latin typeface="Arial" charset="0"/>
                <a:sym typeface="Wingdings" pitchFamily="2" charset="2"/>
              </a:rPr>
              <a:t> </a:t>
            </a:r>
            <a:r>
              <a:rPr lang="en-GB" sz="2400" smtClean="0">
                <a:latin typeface="Arial" charset="0"/>
              </a:rPr>
              <a:t>as appropriate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First visit				</a:t>
            </a: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Once a week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 	Less than fortnightly to once a month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400" smtClean="0">
                <a:latin typeface="Arial" charset="0"/>
                <a:sym typeface="Webdings" pitchFamily="18" charset="2"/>
              </a:rPr>
              <a:t>	2 or more times a week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Char char="c"/>
            </a:pPr>
            <a:r>
              <a:rPr lang="en-GB" sz="2400" smtClean="0">
                <a:latin typeface="Arial" charset="0"/>
                <a:sym typeface="Webdings" pitchFamily="18" charset="2"/>
              </a:rPr>
              <a:t> 	Less than once a week to fortnightly</a:t>
            </a:r>
          </a:p>
          <a:p>
            <a:pPr marL="0" indent="0" eaLnBrk="1" hangingPunct="1">
              <a:lnSpc>
                <a:spcPct val="90000"/>
              </a:lnSpc>
              <a:buFont typeface="Webdings" pitchFamily="18" charset="2"/>
              <a:buChar char="c"/>
            </a:pPr>
            <a:r>
              <a:rPr lang="en-GB" sz="2400" smtClean="0">
                <a:latin typeface="Arial" charset="0"/>
                <a:sym typeface="Webdings" pitchFamily="18" charset="2"/>
              </a:rPr>
              <a:t> 	Less often</a:t>
            </a:r>
          </a:p>
          <a:p>
            <a:pPr marL="0" indent="0" algn="r" eaLnBrk="1" hangingPunct="1">
              <a:lnSpc>
                <a:spcPct val="90000"/>
              </a:lnSpc>
              <a:buFont typeface="Webdings" pitchFamily="18" charset="2"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3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175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(4)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077200" cy="55626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400" b="1" smtClean="0">
                <a:latin typeface="Arial" charset="0"/>
              </a:rPr>
              <a:t>  Ranking questions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0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9"/>
            </a:pPr>
            <a:r>
              <a:rPr lang="en-GB" sz="2400" b="1" smtClean="0">
                <a:latin typeface="Arial" charset="0"/>
              </a:rPr>
              <a:t>Please number each of the factors listed below in order of importance to you in choosing a new car. Number the most important 1, the next 2 and so on. If a factor has no importance at all, please leave blank</a:t>
            </a:r>
            <a:r>
              <a:rPr lang="en-GB" sz="2000" b="1" smtClean="0">
                <a:latin typeface="Arial" charset="0"/>
              </a:rPr>
              <a:t>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Factor					Importance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Carbon dioxide emissions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Boot size					    </a:t>
            </a:r>
            <a:r>
              <a:rPr lang="en-GB" sz="2400" b="1" smtClean="0">
                <a:latin typeface="Arial" charset="0"/>
              </a:rPr>
              <a:t>[     ]</a:t>
            </a:r>
            <a:endParaRPr lang="en-GB" sz="2400" i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Depreciation		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400" i="1" smtClean="0">
                <a:latin typeface="Arial" charset="0"/>
              </a:rPr>
              <a:t>Price						    </a:t>
            </a:r>
            <a:r>
              <a:rPr lang="en-GB" sz="2400" b="1" smtClean="0">
                <a:latin typeface="Arial" charset="0"/>
              </a:rPr>
              <a:t>[     ]</a:t>
            </a:r>
            <a:r>
              <a:rPr lang="en-GB" sz="2400" i="1" smtClean="0">
                <a:latin typeface="Arial" charset="0"/>
              </a:rPr>
              <a:t> 	</a:t>
            </a:r>
            <a:endParaRPr lang="en-GB" sz="24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1800" smtClean="0">
                <a:latin typeface="Arial" charset="0"/>
              </a:rPr>
              <a:t>Adapted from 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994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(5)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4876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 </a:t>
            </a:r>
            <a:r>
              <a:rPr lang="en-GB" sz="2600" b="1" smtClean="0">
                <a:latin typeface="Arial" charset="0"/>
              </a:rPr>
              <a:t>Rating questions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</a:pPr>
            <a:endParaRPr lang="en-GB" sz="2600" b="1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600" b="1" smtClean="0">
                <a:latin typeface="Arial" charset="0"/>
              </a:rPr>
              <a:t>10	For the following statement please tick the 	box that matches your view most closely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b="1" smtClean="0">
              <a:latin typeface="Arial" charset="0"/>
            </a:endParaRPr>
          </a:p>
          <a:p>
            <a:pPr marL="0" indent="0" algn="r" eaLnBrk="1" hangingPunct="1">
              <a:lnSpc>
                <a:spcPct val="90000"/>
              </a:lnSpc>
              <a:buFontTx/>
              <a:buNone/>
            </a:pPr>
            <a:r>
              <a:rPr lang="en-GB" sz="2000" b="1" smtClean="0">
                <a:latin typeface="Arial" charset="0"/>
              </a:rPr>
              <a:t>		Agree 	Tend to agree  Tend to disagree  Disagree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sz="24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I feel employees’         </a:t>
            </a:r>
            <a:r>
              <a:rPr lang="en-GB" sz="2000" smtClean="0">
                <a:latin typeface="Arial" charset="0"/>
                <a:sym typeface="Webdings" pitchFamily="18" charset="2"/>
              </a:rPr>
              <a:t>                                                           </a:t>
            </a:r>
            <a:endParaRPr lang="en-GB" sz="2000" smtClean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 views have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influenced the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decisions taken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by management  </a:t>
            </a:r>
          </a:p>
          <a:p>
            <a:pPr marL="0" indent="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346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Examples of question types (6)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77200" cy="4800600"/>
          </a:xfrm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 Quantity questions</a:t>
            </a: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lain" startAt="14"/>
            </a:pPr>
            <a:r>
              <a:rPr lang="en-GB" sz="2600" b="1" smtClean="0">
                <a:latin typeface="Arial" charset="0"/>
              </a:rPr>
              <a:t>What is your year of birth?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b="1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GB" sz="2800" smtClean="0">
                <a:latin typeface="Arial" charset="0"/>
              </a:rPr>
              <a:t>(For example, for 1988 write: 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r>
              <a:rPr lang="en-GB" sz="2000" smtClean="0">
                <a:latin typeface="Arial" charset="0"/>
              </a:rPr>
              <a:t>Saunders </a:t>
            </a:r>
            <a:r>
              <a:rPr lang="en-GB" sz="2000" i="1" smtClean="0">
                <a:latin typeface="Arial" charset="0"/>
              </a:rPr>
              <a:t>et al</a:t>
            </a:r>
            <a:r>
              <a:rPr lang="en-GB" sz="2000" smtClean="0">
                <a:latin typeface="Arial" charset="0"/>
              </a:rPr>
              <a:t>. (2009)</a:t>
            </a:r>
          </a:p>
          <a:p>
            <a:pPr marL="609600" indent="-609600" algn="r" eaLnBrk="1" hangingPunct="1">
              <a:lnSpc>
                <a:spcPct val="90000"/>
              </a:lnSpc>
              <a:buFontTx/>
              <a:buNone/>
            </a:pPr>
            <a:endParaRPr lang="en-GB" sz="2000" smtClean="0">
              <a:latin typeface="Arial" charset="0"/>
            </a:endParaRPr>
          </a:p>
        </p:txBody>
      </p:sp>
      <p:grpSp>
        <p:nvGrpSpPr>
          <p:cNvPr id="19460" name="Group 12"/>
          <p:cNvGrpSpPr>
            <a:grpSpLocks/>
          </p:cNvGrpSpPr>
          <p:nvPr/>
        </p:nvGrpSpPr>
        <p:grpSpPr bwMode="auto">
          <a:xfrm>
            <a:off x="5791200" y="2743200"/>
            <a:ext cx="2743200" cy="685800"/>
            <a:chOff x="3648" y="1728"/>
            <a:chExt cx="1728" cy="432"/>
          </a:xfrm>
        </p:grpSpPr>
        <p:sp>
          <p:nvSpPr>
            <p:cNvPr id="19472" name="Rectangle 5"/>
            <p:cNvSpPr>
              <a:spLocks noChangeArrowheads="1"/>
            </p:cNvSpPr>
            <p:nvPr/>
          </p:nvSpPr>
          <p:spPr bwMode="auto">
            <a:xfrm>
              <a:off x="3648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3" name="Rectangle 9"/>
            <p:cNvSpPr>
              <a:spLocks noChangeArrowheads="1"/>
            </p:cNvSpPr>
            <p:nvPr/>
          </p:nvSpPr>
          <p:spPr bwMode="auto">
            <a:xfrm>
              <a:off x="4080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4" name="Rectangle 10"/>
            <p:cNvSpPr>
              <a:spLocks noChangeArrowheads="1"/>
            </p:cNvSpPr>
            <p:nvPr/>
          </p:nvSpPr>
          <p:spPr bwMode="auto">
            <a:xfrm>
              <a:off x="4512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5" name="Rectangle 11"/>
            <p:cNvSpPr>
              <a:spLocks noChangeArrowheads="1"/>
            </p:cNvSpPr>
            <p:nvPr/>
          </p:nvSpPr>
          <p:spPr bwMode="auto">
            <a:xfrm>
              <a:off x="4944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19461" name="Group 13"/>
          <p:cNvGrpSpPr>
            <a:grpSpLocks/>
          </p:cNvGrpSpPr>
          <p:nvPr/>
        </p:nvGrpSpPr>
        <p:grpSpPr bwMode="auto">
          <a:xfrm>
            <a:off x="5791200" y="4267200"/>
            <a:ext cx="2743200" cy="685800"/>
            <a:chOff x="3648" y="1728"/>
            <a:chExt cx="1728" cy="432"/>
          </a:xfrm>
        </p:grpSpPr>
        <p:sp>
          <p:nvSpPr>
            <p:cNvPr id="19468" name="Rectangle 14"/>
            <p:cNvSpPr>
              <a:spLocks noChangeArrowheads="1"/>
            </p:cNvSpPr>
            <p:nvPr/>
          </p:nvSpPr>
          <p:spPr bwMode="auto">
            <a:xfrm>
              <a:off x="3648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69" name="Rectangle 15"/>
            <p:cNvSpPr>
              <a:spLocks noChangeArrowheads="1"/>
            </p:cNvSpPr>
            <p:nvPr/>
          </p:nvSpPr>
          <p:spPr bwMode="auto">
            <a:xfrm>
              <a:off x="4080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0" name="Rectangle 16"/>
            <p:cNvSpPr>
              <a:spLocks noChangeArrowheads="1"/>
            </p:cNvSpPr>
            <p:nvPr/>
          </p:nvSpPr>
          <p:spPr bwMode="auto">
            <a:xfrm>
              <a:off x="4512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19471" name="Rectangle 17"/>
            <p:cNvSpPr>
              <a:spLocks noChangeArrowheads="1"/>
            </p:cNvSpPr>
            <p:nvPr/>
          </p:nvSpPr>
          <p:spPr bwMode="auto">
            <a:xfrm>
              <a:off x="4944" y="1728"/>
              <a:ext cx="432" cy="4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19462" name="Text Box 18"/>
          <p:cNvSpPr txBox="1">
            <a:spLocks noChangeArrowheads="1"/>
          </p:cNvSpPr>
          <p:nvPr/>
        </p:nvSpPr>
        <p:spPr bwMode="auto">
          <a:xfrm>
            <a:off x="6019800" y="28194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b="1">
                <a:latin typeface="Arial" charset="0"/>
              </a:rPr>
              <a:t>1</a:t>
            </a:r>
          </a:p>
        </p:txBody>
      </p:sp>
      <p:sp>
        <p:nvSpPr>
          <p:cNvPr id="19463" name="Text Box 19"/>
          <p:cNvSpPr txBox="1">
            <a:spLocks noChangeArrowheads="1"/>
          </p:cNvSpPr>
          <p:nvPr/>
        </p:nvSpPr>
        <p:spPr bwMode="auto">
          <a:xfrm>
            <a:off x="5943600" y="43434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b="1">
                <a:latin typeface="Arial" charset="0"/>
              </a:rPr>
              <a:t>1</a:t>
            </a:r>
          </a:p>
        </p:txBody>
      </p:sp>
      <p:sp>
        <p:nvSpPr>
          <p:cNvPr id="19464" name="Text Box 20"/>
          <p:cNvSpPr txBox="1">
            <a:spLocks noChangeArrowheads="1"/>
          </p:cNvSpPr>
          <p:nvPr/>
        </p:nvSpPr>
        <p:spPr bwMode="auto">
          <a:xfrm>
            <a:off x="6629400" y="28194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b="1">
                <a:latin typeface="Arial" charset="0"/>
              </a:rPr>
              <a:t>9</a:t>
            </a:r>
          </a:p>
        </p:txBody>
      </p:sp>
      <p:sp>
        <p:nvSpPr>
          <p:cNvPr id="19465" name="Text Box 21"/>
          <p:cNvSpPr txBox="1">
            <a:spLocks noChangeArrowheads="1"/>
          </p:cNvSpPr>
          <p:nvPr/>
        </p:nvSpPr>
        <p:spPr bwMode="auto">
          <a:xfrm>
            <a:off x="6629400" y="43434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b="1">
                <a:latin typeface="Arial" charset="0"/>
              </a:rPr>
              <a:t>9</a:t>
            </a:r>
          </a:p>
        </p:txBody>
      </p:sp>
      <p:sp>
        <p:nvSpPr>
          <p:cNvPr id="19466" name="Text Box 22"/>
          <p:cNvSpPr txBox="1">
            <a:spLocks noChangeArrowheads="1"/>
          </p:cNvSpPr>
          <p:nvPr/>
        </p:nvSpPr>
        <p:spPr bwMode="auto">
          <a:xfrm>
            <a:off x="7315200" y="43434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>
                <a:latin typeface="Arial" charset="0"/>
              </a:rPr>
              <a:t>8</a:t>
            </a:r>
          </a:p>
        </p:txBody>
      </p:sp>
      <p:sp>
        <p:nvSpPr>
          <p:cNvPr id="19467" name="Text Box 23"/>
          <p:cNvSpPr txBox="1">
            <a:spLocks noChangeArrowheads="1"/>
          </p:cNvSpPr>
          <p:nvPr/>
        </p:nvSpPr>
        <p:spPr bwMode="auto">
          <a:xfrm>
            <a:off x="8001000" y="43434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b="1">
                <a:latin typeface="Arial" charset="0"/>
              </a:rPr>
              <a:t>8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7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individual questions (1)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371600"/>
            <a:ext cx="8247063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Other considerations</a:t>
            </a:r>
          </a:p>
          <a:p>
            <a:pPr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Adopting or adapting existing questions – remember to check copyright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Question wording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Translating questions into other languages</a:t>
            </a:r>
          </a:p>
          <a:p>
            <a:pPr eaLnBrk="1" hangingPunct="1"/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Question coding</a:t>
            </a:r>
            <a:endParaRPr lang="en-GB" sz="2600" b="1" smtClean="0"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25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Designing individual questions (2)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Checklist Box 11.11</a:t>
            </a:r>
          </a:p>
          <a:p>
            <a:pPr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smtClean="0">
                <a:latin typeface="Arial" charset="0"/>
              </a:rPr>
              <a:t>Complete the Checklist in Box 11.11</a:t>
            </a:r>
          </a:p>
          <a:p>
            <a:pPr algn="ctr" eaLnBrk="1" hangingPunct="1">
              <a:buFontTx/>
              <a:buNone/>
            </a:pPr>
            <a:r>
              <a:rPr lang="en-GB" sz="2800" smtClean="0">
                <a:latin typeface="Arial" charset="0"/>
              </a:rPr>
              <a:t> to help you with the wording of your questions</a:t>
            </a: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400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955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Constructing the questionnaire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676400"/>
            <a:ext cx="8259763" cy="4038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Main considerations</a:t>
            </a:r>
          </a:p>
          <a:p>
            <a:pPr eaLnBrk="1" hangingPunct="1"/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Order and flow of questions</a:t>
            </a:r>
          </a:p>
          <a:p>
            <a:pPr eaLnBrk="1" hangingPunct="1"/>
            <a:endParaRPr lang="en-GB" sz="28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Questionnaire layout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01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Explaining the purpose and testing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676400"/>
            <a:ext cx="8264525" cy="4038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Key points</a:t>
            </a:r>
          </a:p>
          <a:p>
            <a:pPr eaLnBrk="1" hangingPunct="1">
              <a:lnSpc>
                <a:spcPct val="90000"/>
              </a:lnSpc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The covering letter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Introducing and closing the questionnaire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800" smtClean="0">
                <a:latin typeface="Arial" charset="0"/>
              </a:rPr>
              <a:t>Pilot testing and assessing validity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9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Administering the questionnaire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143000"/>
            <a:ext cx="8247063" cy="525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Points to consider</a:t>
            </a:r>
          </a:p>
          <a:p>
            <a:pPr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</a:rPr>
              <a:t>Internet and intranet-mediated responses</a:t>
            </a:r>
          </a:p>
          <a:p>
            <a:pPr eaLnBrk="1" hangingPunct="1"/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</a:rPr>
              <a:t>Postal questionnaires</a:t>
            </a:r>
          </a:p>
          <a:p>
            <a:pPr eaLnBrk="1" hangingPunct="1"/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</a:rPr>
              <a:t>Delivery and Collection</a:t>
            </a:r>
          </a:p>
          <a:p>
            <a:pPr eaLnBrk="1" hangingPunct="1"/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</a:rPr>
              <a:t>Telephone questionnaires</a:t>
            </a:r>
          </a:p>
          <a:p>
            <a:pPr eaLnBrk="1" hangingPunct="1"/>
            <a:endParaRPr lang="en-GB" sz="2400" smtClean="0">
              <a:latin typeface="Arial" charset="0"/>
            </a:endParaRPr>
          </a:p>
          <a:p>
            <a:pPr eaLnBrk="1" hangingPunct="1"/>
            <a:r>
              <a:rPr lang="en-GB" sz="2400" smtClean="0">
                <a:latin typeface="Arial" charset="0"/>
              </a:rPr>
              <a:t>Structured interviews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4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Summary: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295400"/>
            <a:ext cx="8259763" cy="4800600"/>
          </a:xfrm>
        </p:spPr>
        <p:txBody>
          <a:bodyPr/>
          <a:lstStyle/>
          <a:p>
            <a:pPr marL="387350" indent="-387350" eaLnBrk="1" hangingPunct="1"/>
            <a:r>
              <a:rPr lang="en-GB" sz="2600" smtClean="0">
                <a:latin typeface="Arial" charset="0"/>
              </a:rPr>
              <a:t>Questionnaires are often used to collect descriptive and explanatory data</a:t>
            </a:r>
          </a:p>
          <a:p>
            <a:pPr marL="387350" indent="-38735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387350" indent="-387350" eaLnBrk="1" hangingPunct="1"/>
            <a:r>
              <a:rPr lang="en-GB" sz="2600" smtClean="0">
                <a:latin typeface="Arial" charset="0"/>
              </a:rPr>
              <a:t>Five main types of questionnaire are Internet- or intra-net mediated, postal, delivery and collection, telephone and interview schedule</a:t>
            </a:r>
          </a:p>
          <a:p>
            <a:pPr marL="387350" indent="-38735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387350" indent="-387350" eaLnBrk="1" hangingPunct="1"/>
            <a:r>
              <a:rPr lang="en-GB" sz="2600" smtClean="0">
                <a:latin typeface="Arial" charset="0"/>
              </a:rPr>
              <a:t>Precise data that meet the research objectives can be produced by using a data requirements table </a:t>
            </a:r>
          </a:p>
          <a:p>
            <a:pPr marL="387350" indent="-387350" eaLnBrk="1" hangingPunct="1"/>
            <a:endParaRPr lang="en-GB" sz="2600" smtClean="0"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7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2575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Summary: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8950" y="1219200"/>
            <a:ext cx="8259763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Data validity and reliability and response rate depend on design, structure and rigorous pilot testing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Wording and order of questions and question types are important considerations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Closed questions should be pre-coded to facilitate data input and analysis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Summary:</a:t>
            </a:r>
            <a:endParaRPr lang="en-GB" sz="3200" dirty="0" smtClean="0">
              <a:latin typeface="Arial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219200"/>
            <a:ext cx="8264525" cy="48768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Important design features are a clear layout, a logical order and flow of questions and easily completed responses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Questionnaires should be carefully introduced and pilot tested prior to administration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Administration needs to be appropriate to the type of questionnaire</a:t>
            </a:r>
          </a:p>
          <a:p>
            <a:pPr eaLnBrk="1" hangingPunct="1"/>
            <a:endParaRPr lang="en-GB" sz="2600" smtClean="0">
              <a:latin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F15F2-02FF-4DF1-A396-2BD838F9D5A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7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916</Words>
  <Application>Microsoft Office PowerPoint</Application>
  <PresentationFormat>On-screen Show (4:3)</PresentationFormat>
  <Paragraphs>285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23 Collecting Primary data through Questionnare</vt:lpstr>
      <vt:lpstr>What to Learn?</vt:lpstr>
      <vt:lpstr>Use of questionnaires (1)</vt:lpstr>
      <vt:lpstr>Use of questionnaires (2)</vt:lpstr>
      <vt:lpstr>Use of questionnaires (3)</vt:lpstr>
      <vt:lpstr>Types of questionnaire</vt:lpstr>
      <vt:lpstr>Continued </vt:lpstr>
      <vt:lpstr>Choice of questionnaire</vt:lpstr>
      <vt:lpstr>Data collection </vt:lpstr>
      <vt:lpstr>Ensuring essential data are collected</vt:lpstr>
      <vt:lpstr>Designing the questionnaire (1)</vt:lpstr>
      <vt:lpstr>Designing the questionnaire (2)</vt:lpstr>
      <vt:lpstr>Designing the questionnaire (3)</vt:lpstr>
      <vt:lpstr>Examples of question types (1)</vt:lpstr>
      <vt:lpstr>Examples of question types (2)</vt:lpstr>
      <vt:lpstr>Examples of question types (3)</vt:lpstr>
      <vt:lpstr>Examples of question types (4)</vt:lpstr>
      <vt:lpstr>Examples of question types (5)</vt:lpstr>
      <vt:lpstr>Examples of question types (6)</vt:lpstr>
      <vt:lpstr>Designing individual questions (1)</vt:lpstr>
      <vt:lpstr>Designing individual questions (2)</vt:lpstr>
      <vt:lpstr>Constructing the questionnaire</vt:lpstr>
      <vt:lpstr>Explaining the purpose and testing</vt:lpstr>
      <vt:lpstr>Administering the questionnaire</vt:lpstr>
      <vt:lpstr>Summary: </vt:lpstr>
      <vt:lpstr>Summary: </vt:lpstr>
      <vt:lpstr>Summary: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23 Collecting Primary data through Questionnare</dc:title>
  <dc:creator>MyUserName</dc:creator>
  <cp:lastModifiedBy>NTS</cp:lastModifiedBy>
  <cp:revision>7</cp:revision>
  <dcterms:created xsi:type="dcterms:W3CDTF">2012-12-26T06:09:28Z</dcterms:created>
  <dcterms:modified xsi:type="dcterms:W3CDTF">2012-12-26T07:39:05Z</dcterms:modified>
</cp:coreProperties>
</file>