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40"/>
  </p:notesMasterIdLst>
  <p:sldIdLst>
    <p:sldId id="256" r:id="rId3"/>
    <p:sldId id="257" r:id="rId4"/>
    <p:sldId id="258" r:id="rId5"/>
    <p:sldId id="273" r:id="rId6"/>
    <p:sldId id="274" r:id="rId7"/>
    <p:sldId id="275" r:id="rId8"/>
    <p:sldId id="272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78" r:id="rId17"/>
    <p:sldId id="266" r:id="rId18"/>
    <p:sldId id="279" r:id="rId19"/>
    <p:sldId id="267" r:id="rId20"/>
    <p:sldId id="268" r:id="rId21"/>
    <p:sldId id="269" r:id="rId22"/>
    <p:sldId id="270" r:id="rId23"/>
    <p:sldId id="271" r:id="rId24"/>
    <p:sldId id="294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8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A49CA-4C77-4EA8-864E-F72C2DFF8889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661F3-3AEF-4025-BD53-7D20FF147C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9513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3FD6320-2319-46ED-9DF6-F33A58707A1E}" type="slidenum">
              <a:rPr lang="en-US" sz="1200">
                <a:solidFill>
                  <a:prstClr val="black"/>
                </a:solidFill>
              </a:rPr>
              <a:pPr/>
              <a:t>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4213"/>
            <a:ext cx="4575175" cy="3432175"/>
          </a:xfrm>
          <a:ln w="12700" cap="flat">
            <a:solidFill>
              <a:schemeClr val="tx1"/>
            </a:solidFill>
          </a:ln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961BD05-E5D3-4CF1-B255-A69BEF1A11FB}" type="slidenum">
              <a:rPr lang="en-US" sz="1200">
                <a:solidFill>
                  <a:prstClr val="black"/>
                </a:solidFill>
              </a:rPr>
              <a:pPr/>
              <a:t>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CCC27F8-1601-4E0E-B8AB-FAF81DC3704C}" type="slidenum">
              <a:rPr lang="en-US" sz="1200">
                <a:solidFill>
                  <a:prstClr val="black"/>
                </a:solidFill>
              </a:rPr>
              <a:pPr/>
              <a:t>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86542BF-8DFA-4796-93BD-1BBED0A464DD}" type="slidenum">
              <a:rPr lang="en-US" sz="1200" smtClean="0"/>
              <a:pPr/>
              <a:t>7</a:t>
            </a:fld>
            <a:endParaRPr lang="en-US" sz="1200" smtClean="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09D4378-070D-4208-8D65-A50BFD4C0617}" type="slidenum">
              <a:rPr lang="en-US" sz="1200">
                <a:solidFill>
                  <a:prstClr val="black"/>
                </a:solidFill>
              </a:rPr>
              <a:pPr/>
              <a:t>15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B9B71E-D361-43E8-B193-F95BDA613230}" type="slidenum">
              <a:rPr lang="en-US"/>
              <a:pPr/>
              <a:t>16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89BD287-CBB5-41C1-9E33-6F4ACA73499D}" type="slidenum">
              <a:rPr lang="en-US" sz="1200">
                <a:solidFill>
                  <a:prstClr val="black"/>
                </a:solidFill>
              </a:rPr>
              <a:pPr/>
              <a:t>17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86542BF-8DFA-4796-93BD-1BBED0A464DD}" type="slidenum">
              <a:rPr lang="en-US" sz="1200" smtClean="0"/>
              <a:pPr/>
              <a:t>22</a:t>
            </a:fld>
            <a:endParaRPr lang="en-US" sz="1200" smtClean="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BC81762-8D93-493A-995C-CA933EFBB40F}" type="slidenum">
              <a:rPr lang="en-US" sz="1200" smtClean="0"/>
              <a:pPr/>
              <a:t>34</a:t>
            </a:fld>
            <a:endParaRPr lang="en-US" sz="1200" smtClean="0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C30CA29-20F2-43B1-8778-96A47F132123}" type="slidenum">
              <a:rPr lang="en-US" sz="1200" smtClean="0"/>
              <a:pPr/>
              <a:t>35</a:t>
            </a:fld>
            <a:endParaRPr lang="en-US" sz="1200" smtClean="0"/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EE119D0-1515-4748-9D07-0EB024972CDF}" type="slidenum">
              <a:rPr lang="en-US" sz="1200" smtClean="0"/>
              <a:pPr/>
              <a:t>36</a:t>
            </a:fld>
            <a:endParaRPr lang="en-US" sz="1200" smtClean="0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2DF88-BE7B-4F48-935A-75A890367EE5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6462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BD22-F5C9-4679-8418-87F61EB21C0C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4273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69991-482B-4037-B73B-74E38C9DD4F7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1395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4C6DD-1E38-430D-B485-5E301FF3AB74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8697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7FA80-E202-4F0E-AC14-2A6FABEB6AE9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6097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38C86-E984-4ACA-9F75-B2D1F5638F6A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3196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13945-10EB-4CD6-AF30-9586EA2E1F88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6041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5A72-1AF2-48D9-8B3A-74A096CA80F8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4350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33942-EB9E-4675-BA23-8EAD7ECDB8CE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6902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B7F1E-C9F6-4C27-B9E7-CE688F9FBF56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1859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E8B55-B4B7-489A-B637-FAF74E81C077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0993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9FACE-2058-4766-A998-A5CCCCCE9F62}" type="datetime1">
              <a:rPr lang="en-US" smtClean="0">
                <a:solidFill>
                  <a:srgbClr val="FFFFCC"/>
                </a:solidFill>
              </a:rPr>
              <a:pPr>
                <a:defRPr/>
              </a:pPr>
              <a:t>12/26/2012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FFDB3-4027-4F75-B749-5BD31F46FB14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6741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F2F06-7116-42BB-BAEF-4CA54BF472F1}" type="datetime1">
              <a:rPr lang="en-US" smtClean="0">
                <a:solidFill>
                  <a:srgbClr val="FFFFCC"/>
                </a:solidFill>
              </a:rPr>
              <a:pPr>
                <a:defRPr/>
              </a:pPr>
              <a:t>12/26/2012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4AE71-7E49-4538-8934-B3328689A307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5150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2204E-EB63-4320-A768-BB96B0E1824B}" type="datetime1">
              <a:rPr lang="en-US" smtClean="0">
                <a:solidFill>
                  <a:srgbClr val="FFFFCC"/>
                </a:solidFill>
              </a:rPr>
              <a:pPr>
                <a:defRPr/>
              </a:pPr>
              <a:t>12/26/2012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70C1F-FAD4-4B6C-9E7D-3983EF5CE213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3438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9BCF1-B4AE-4D89-8FAE-7CC094CA2EE1}" type="datetime1">
              <a:rPr lang="en-US" smtClean="0">
                <a:solidFill>
                  <a:srgbClr val="FFFFCC"/>
                </a:solidFill>
              </a:rPr>
              <a:pPr>
                <a:defRPr/>
              </a:pPr>
              <a:t>12/26/2012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4C9DA-743E-4B55-BA9F-2D248E56C3C2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8504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8FE1D-37D1-424A-B796-7BB02032415E}" type="datetime1">
              <a:rPr lang="en-US" smtClean="0">
                <a:solidFill>
                  <a:srgbClr val="FFFFCC"/>
                </a:solidFill>
              </a:rPr>
              <a:pPr>
                <a:defRPr/>
              </a:pPr>
              <a:t>12/26/2012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7070-5EC6-443E-A561-4323A3A1C5BC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9388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7DE50-0DBC-485C-B223-FD262A794926}" type="datetime1">
              <a:rPr lang="en-US" smtClean="0">
                <a:solidFill>
                  <a:srgbClr val="FFFFCC"/>
                </a:solidFill>
              </a:rPr>
              <a:pPr>
                <a:defRPr/>
              </a:pPr>
              <a:t>12/26/2012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1D32E-71A0-4611-8FEC-2CD604589E2A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7303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2083A-329E-47CE-ACCB-CF1CD00B1C8C}" type="datetime1">
              <a:rPr lang="en-US" smtClean="0">
                <a:solidFill>
                  <a:srgbClr val="FFFFCC"/>
                </a:solidFill>
              </a:rPr>
              <a:pPr>
                <a:defRPr/>
              </a:pPr>
              <a:t>12/26/2012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F4A59-BC8D-494D-880B-D36A91649596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6189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39216-C621-4117-A99F-061C7153CF59}" type="datetime1">
              <a:rPr lang="en-US" smtClean="0">
                <a:solidFill>
                  <a:srgbClr val="FFFFCC"/>
                </a:solidFill>
              </a:rPr>
              <a:pPr>
                <a:defRPr/>
              </a:pPr>
              <a:t>12/26/2012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87FC5-8883-405A-9D13-2E7531EB9D4C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51026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8E4BA-FFF0-4A08-BAD0-EE677DDFA721}" type="datetime1">
              <a:rPr lang="en-US" smtClean="0">
                <a:solidFill>
                  <a:srgbClr val="FFFFCC"/>
                </a:solidFill>
              </a:rPr>
              <a:pPr>
                <a:defRPr/>
              </a:pPr>
              <a:t>12/26/2012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D86EF-5F6F-45DF-8604-A29FC1791A56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91142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0564D-66FD-4B78-AE35-3CE19EE7A4C8}" type="datetime1">
              <a:rPr lang="en-US" smtClean="0">
                <a:solidFill>
                  <a:srgbClr val="FFFFCC"/>
                </a:solidFill>
              </a:rPr>
              <a:pPr>
                <a:defRPr/>
              </a:pPr>
              <a:t>12/26/2012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E3AF4-99C0-4307-B8E0-08CA88CAFFD6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8964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3DF01-010E-4775-9AA6-313E83399A51}" type="datetime1">
              <a:rPr lang="en-US" smtClean="0">
                <a:solidFill>
                  <a:srgbClr val="FFFFCC"/>
                </a:solidFill>
              </a:rPr>
              <a:pPr>
                <a:defRPr/>
              </a:pPr>
              <a:t>12/26/2012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CA043-679C-495B-9138-E6053C3F0A24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3601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Küçük Resim Yer Tutucusu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B0A8D-385F-409E-83F6-BF1B49384092}" type="datetime1">
              <a:rPr lang="en-US" smtClean="0">
                <a:solidFill>
                  <a:srgbClr val="FFFFCC"/>
                </a:solidFill>
              </a:rPr>
              <a:pPr>
                <a:defRPr/>
              </a:pPr>
              <a:t>12/26/2012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DD6B6-A7DC-4306-9FC9-604F1BC76CF1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99012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6096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304800" y="1143000"/>
            <a:ext cx="8458200" cy="53340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4B51D-7821-40EC-B6C6-5D1CAFE00C3E}" type="datetime1">
              <a:rPr lang="en-US" smtClean="0">
                <a:solidFill>
                  <a:srgbClr val="FFFFCC"/>
                </a:solidFill>
              </a:rPr>
              <a:pPr>
                <a:defRPr/>
              </a:pPr>
              <a:t>12/26/2012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B437B-EE5D-42F7-A7C3-9AA3E07DA6D1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863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7C4D8-5417-44AA-8D9D-B95A79EE9227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7AA23-F522-4C19-9C7D-844550B875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0937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0E63A1E-F56F-49B4-8F21-037D9E056470}" type="datetime1">
              <a:rPr lang="en-US" smtClean="0">
                <a:solidFill>
                  <a:srgbClr val="FFFFCC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12/26/2012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66275FA-5C0F-4192-8516-360706FCA0D3}" type="slidenum">
              <a:rPr lang="en-US">
                <a:solidFill>
                  <a:srgbClr val="FFFFCC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399218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22</a:t>
            </a:r>
            <a:br>
              <a:rPr lang="en-US" dirty="0" smtClean="0"/>
            </a:br>
            <a:r>
              <a:rPr lang="en-US" dirty="0" smtClean="0"/>
              <a:t>Basics of Primary data Collection</a:t>
            </a:r>
            <a:br>
              <a:rPr lang="en-US" dirty="0" smtClean="0"/>
            </a:br>
            <a:r>
              <a:rPr lang="en-US" dirty="0" smtClean="0"/>
              <a:t>Survey Research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</a:t>
            </a:r>
          </a:p>
          <a:p>
            <a:r>
              <a:rPr lang="en-US" dirty="0" smtClean="0"/>
              <a:t>Aziza </a:t>
            </a:r>
            <a:r>
              <a:rPr lang="en-US" dirty="0" err="1" smtClean="0"/>
              <a:t>Munir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260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Learning Objectives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410200"/>
          </a:xfrm>
        </p:spPr>
        <p:txBody>
          <a:bodyPr>
            <a:normAutofit lnSpcReduction="10000"/>
          </a:bodyPr>
          <a:lstStyle/>
          <a:p>
            <a:pPr marL="609600" indent="-609600">
              <a:buFontTx/>
              <a:buNone/>
            </a:pPr>
            <a:r>
              <a:rPr lang="en-US"/>
              <a:t>At the end of this chapter you should be able to: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define a survey and identify the key characteristics of surveys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give examples of the use of surveys in applied marketing research 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list the advantages and disadvantages of surveys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list and explain different categories of surveys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list and explain the sources of potential errors in survey research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534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Definition of Survey Research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143000"/>
            <a:ext cx="8001000" cy="5105400"/>
          </a:xfrm>
        </p:spPr>
        <p:txBody>
          <a:bodyPr/>
          <a:lstStyle/>
          <a:p>
            <a:pPr marL="404813" indent="-404813">
              <a:buFontTx/>
              <a:buNone/>
            </a:pPr>
            <a:r>
              <a:rPr lang="en-US" u="sng"/>
              <a:t>Survey</a:t>
            </a:r>
            <a:r>
              <a:rPr lang="en-US"/>
              <a:t>: </a:t>
            </a:r>
          </a:p>
          <a:p>
            <a:pPr marL="404813" indent="-404813"/>
            <a:r>
              <a:rPr lang="en-US" sz="2800"/>
              <a:t>A method of primary data collection based on communication with a representative sample of individuals (called respondents).</a:t>
            </a:r>
          </a:p>
          <a:p>
            <a:pPr marL="404813" indent="-404813">
              <a:buFontTx/>
              <a:buNone/>
            </a:pPr>
            <a:endParaRPr lang="en-US" sz="2800"/>
          </a:p>
          <a:p>
            <a:pPr marL="404813" indent="-404813">
              <a:buFontTx/>
              <a:buNone/>
            </a:pPr>
            <a:r>
              <a:rPr lang="en-US" sz="2800" u="sng"/>
              <a:t>Key Concepts in the Definition</a:t>
            </a:r>
          </a:p>
          <a:p>
            <a:pPr marL="404813" indent="-404813">
              <a:buFontTx/>
              <a:buAutoNum type="arabicPeriod"/>
            </a:pPr>
            <a:r>
              <a:rPr lang="en-US" sz="2800"/>
              <a:t>Primary data</a:t>
            </a:r>
          </a:p>
          <a:p>
            <a:pPr marL="404813" indent="-404813">
              <a:buFontTx/>
              <a:buAutoNum type="arabicPeriod"/>
            </a:pPr>
            <a:r>
              <a:rPr lang="en-US" sz="2800"/>
              <a:t>Communication</a:t>
            </a:r>
          </a:p>
          <a:p>
            <a:pPr marL="404813" indent="-404813">
              <a:buFontTx/>
              <a:buAutoNum type="arabicPeriod"/>
            </a:pPr>
            <a:r>
              <a:rPr lang="en-US" sz="2800"/>
              <a:t>Sample</a:t>
            </a:r>
          </a:p>
          <a:p>
            <a:pPr marL="404813" indent="-404813">
              <a:buFontTx/>
              <a:buAutoNum type="arabicPeriod"/>
            </a:pPr>
            <a:r>
              <a:rPr lang="en-US" sz="2800"/>
              <a:t>Representative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85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/>
          </p:cNvGraphicFramePr>
          <p:nvPr/>
        </p:nvGraphicFramePr>
        <p:xfrm>
          <a:off x="2819400" y="1905000"/>
          <a:ext cx="6324600" cy="4327525"/>
        </p:xfrm>
        <a:graphic>
          <a:graphicData uri="http://schemas.openxmlformats.org/presentationml/2006/ole">
            <p:oleObj spid="_x0000_s1030" name="Chart" r:id="rId4" imgW="5924662" imgH="4067089" progId="MSGraph.Chart.8">
              <p:embed followColorScheme="full"/>
            </p:oleObj>
          </a:graphicData>
        </a:graphic>
      </p:graphicFrame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5105400" y="4510088"/>
            <a:ext cx="25542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POPULATION</a:t>
            </a:r>
            <a:endParaRPr lang="en-US" sz="28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5638800" y="2362200"/>
            <a:ext cx="18780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SAMPLE</a:t>
            </a:r>
            <a:endParaRPr lang="en-US" sz="28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140293" name="Rectangle 5"/>
          <p:cNvSpPr>
            <a:spLocks noChangeArrowheads="1"/>
          </p:cNvSpPr>
          <p:nvPr/>
        </p:nvSpPr>
        <p:spPr bwMode="auto">
          <a:xfrm>
            <a:off x="152400" y="1828800"/>
            <a:ext cx="49276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2">
                    <a:lumMod val="50000"/>
                  </a:schemeClr>
                </a:solidFill>
              </a:rPr>
              <a:t>Sample:  </a:t>
            </a:r>
            <a:endParaRPr lang="tr-TR" sz="3200" kern="0" dirty="0">
              <a:solidFill>
                <a:schemeClr val="bg2">
                  <a:lumMod val="50000"/>
                </a:schemeClr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2">
                    <a:lumMod val="50000"/>
                  </a:schemeClr>
                </a:solidFill>
              </a:rPr>
              <a:t>Subset</a:t>
            </a:r>
            <a:r>
              <a:rPr lang="tr-TR" sz="3200" kern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3200" kern="0" dirty="0">
                <a:solidFill>
                  <a:schemeClr val="bg2">
                    <a:lumMod val="50000"/>
                  </a:schemeClr>
                </a:solidFill>
              </a:rPr>
              <a:t>of a larger population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mtClean="0"/>
              <a:t>Selecting a Sample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28600" y="4267200"/>
            <a:ext cx="7772400" cy="2514600"/>
          </a:xfrm>
          <a:prstGeom prst="rect">
            <a:avLst/>
          </a:prstGeom>
        </p:spPr>
        <p:txBody>
          <a:bodyPr/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2">
                    <a:lumMod val="50000"/>
                  </a:schemeClr>
                </a:solidFill>
              </a:rPr>
              <a:t>Sampling</a:t>
            </a:r>
            <a:r>
              <a:rPr lang="tr-TR" sz="3200" kern="0" dirty="0">
                <a:solidFill>
                  <a:schemeClr val="bg2">
                    <a:lumMod val="50000"/>
                  </a:schemeClr>
                </a:solidFill>
              </a:rPr>
              <a:t>: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3200" kern="0" dirty="0">
                <a:solidFill>
                  <a:schemeClr val="bg2">
                    <a:lumMod val="50000"/>
                  </a:schemeClr>
                </a:solidFill>
              </a:rPr>
              <a:t>Who is to be sampled?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3200" kern="0" dirty="0">
                <a:solidFill>
                  <a:schemeClr val="bg2">
                    <a:lumMod val="50000"/>
                  </a:schemeClr>
                </a:solidFill>
              </a:rPr>
              <a:t>How large a sample?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3200" kern="0" dirty="0">
                <a:solidFill>
                  <a:schemeClr val="bg2">
                    <a:lumMod val="50000"/>
                  </a:schemeClr>
                </a:solidFill>
              </a:rPr>
              <a:t>How will sample units be selected?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1D32E-71A0-4611-8FEC-2CD604589E2A}" type="slidenum">
              <a:rPr lang="en-US" smtClean="0">
                <a:solidFill>
                  <a:srgbClr val="FFFFCC"/>
                </a:solidFill>
              </a:rPr>
              <a:pPr>
                <a:defRPr/>
              </a:pPr>
              <a:t>4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112975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534400" cy="1066800"/>
          </a:xfrm>
        </p:spPr>
        <p:txBody>
          <a:bodyPr lIns="92075" tIns="46038" rIns="92075" bIns="46038">
            <a:normAutofit/>
          </a:bodyPr>
          <a:lstStyle/>
          <a:p>
            <a:pPr>
              <a:defRPr/>
            </a:pP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Basic Definitions for sampling</a:t>
            </a:r>
            <a:r>
              <a:rPr lang="tr-TR" dirty="0" smtClean="0"/>
              <a:t>)</a:t>
            </a:r>
            <a:endParaRPr lang="en-US" b="1" dirty="0" smtClean="0"/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5257800"/>
          </a:xfrm>
          <a:noFill/>
        </p:spPr>
        <p:txBody>
          <a:bodyPr lIns="92075" tIns="46038" rIns="92075" bIns="46038"/>
          <a:lstStyle/>
          <a:p>
            <a:pPr>
              <a:spcBef>
                <a:spcPts val="1200"/>
              </a:spcBef>
              <a:spcAft>
                <a:spcPts val="600"/>
              </a:spcAft>
              <a:buFontTx/>
              <a:buNone/>
            </a:pPr>
            <a:r>
              <a:rPr lang="tr-TR" b="1" dirty="0" smtClean="0">
                <a:solidFill>
                  <a:schemeClr val="bg2">
                    <a:lumMod val="50000"/>
                  </a:schemeClr>
                </a:solidFill>
              </a:rPr>
              <a:t>Target population: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the group about which the researcher wishes to draw conclusions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 and make generalizations</a:t>
            </a:r>
          </a:p>
          <a:p>
            <a:pPr>
              <a:buFontTx/>
              <a:buNone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Random sampling</a:t>
            </a:r>
            <a:r>
              <a:rPr lang="tr-TR" b="1" dirty="0" smtClean="0">
                <a:solidFill>
                  <a:schemeClr val="bg2">
                    <a:lumMod val="50000"/>
                  </a:schemeClr>
                </a:solidFill>
              </a:rPr>
              <a:t>: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select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ing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 a sample from a larger 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target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population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 where e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ach 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respondent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is chosen entirely by chance and each member of the population has a known, but possibly non-equal, chance of being included in the sample.</a:t>
            </a:r>
          </a:p>
          <a:p>
            <a:pPr>
              <a:spcBef>
                <a:spcPts val="1200"/>
              </a:spcBef>
              <a:spcAft>
                <a:spcPts val="600"/>
              </a:spcAft>
              <a:buFontTx/>
              <a:buNone/>
            </a:pPr>
            <a:endParaRPr lang="tr-TR" b="1" dirty="0" smtClean="0"/>
          </a:p>
          <a:p>
            <a:pPr>
              <a:buFontTx/>
              <a:buChar char=" "/>
            </a:pP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4AE71-7E49-4538-8934-B3328689A307}" type="slidenum">
              <a:rPr lang="en-US" smtClean="0">
                <a:solidFill>
                  <a:srgbClr val="FFFFCC"/>
                </a:solidFill>
              </a:rPr>
              <a:pPr>
                <a:defRPr/>
              </a:pPr>
              <a:t>5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443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990600"/>
          </a:xfrm>
          <a:noFill/>
        </p:spPr>
        <p:txBody>
          <a:bodyPr lIns="92075" tIns="46038" rIns="92075" bIns="46038"/>
          <a:lstStyle/>
          <a:p>
            <a:r>
              <a:rPr lang="tr-TR" smtClean="0"/>
              <a:t>Basic Definitions for data collection</a:t>
            </a:r>
            <a:endParaRPr lang="en-US" b="1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82000" cy="5181600"/>
          </a:xfrm>
          <a:noFill/>
        </p:spPr>
        <p:txBody>
          <a:bodyPr lIns="92075" tIns="46038" rIns="92075" bIns="46038"/>
          <a:lstStyle/>
          <a:p>
            <a:pPr>
              <a:spcBef>
                <a:spcPts val="1200"/>
              </a:spcBef>
              <a:buFontTx/>
              <a:buNone/>
            </a:pP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Surveys ask </a:t>
            </a:r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respondents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r-TR" sz="3000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who are the subjects of the research) questions by use of a </a:t>
            </a:r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questionnaire</a:t>
            </a:r>
            <a:r>
              <a:rPr lang="tr-TR" sz="30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en-US" sz="3000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spcBef>
                <a:spcPts val="1200"/>
              </a:spcBef>
              <a:buFontTx/>
              <a:buNone/>
            </a:pPr>
            <a:r>
              <a:rPr lang="tr-TR" sz="3000" b="1" dirty="0" smtClean="0">
                <a:solidFill>
                  <a:schemeClr val="bg2">
                    <a:lumMod val="50000"/>
                  </a:schemeClr>
                </a:solidFill>
              </a:rPr>
              <a:t>R</a:t>
            </a:r>
            <a:r>
              <a:rPr lang="en-US" sz="3000" b="1" dirty="0" err="1" smtClean="0">
                <a:solidFill>
                  <a:schemeClr val="bg2">
                    <a:lumMod val="50000"/>
                  </a:schemeClr>
                </a:solidFill>
              </a:rPr>
              <a:t>espondent</a:t>
            </a:r>
            <a:r>
              <a:rPr lang="tr-TR" sz="3000" b="1" dirty="0" smtClean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The person who provides information (primary data) by answering a questionnaire or an interviewer’s questions</a:t>
            </a:r>
            <a:r>
              <a:rPr lang="tr-TR" sz="30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>
              <a:spcBef>
                <a:spcPts val="1200"/>
              </a:spcBef>
              <a:buFontTx/>
              <a:buNone/>
            </a:pPr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Questionnaire</a:t>
            </a:r>
            <a:r>
              <a:rPr lang="tr-TR" sz="3000" b="1" dirty="0" smtClean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tr-TR" sz="3000" dirty="0" smtClean="0">
                <a:solidFill>
                  <a:schemeClr val="bg2">
                    <a:lumMod val="50000"/>
                  </a:schemeClr>
                </a:solidFill>
              </a:rPr>
              <a:t>a 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list of structured questions designed by the researchers for the purpose of </a:t>
            </a:r>
            <a:r>
              <a:rPr lang="tr-TR" sz="3000" dirty="0" smtClean="0">
                <a:solidFill>
                  <a:schemeClr val="bg2">
                    <a:lumMod val="50000"/>
                  </a:schemeClr>
                </a:solidFill>
              </a:rPr>
              <a:t>codifying and 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analyzing the</a:t>
            </a:r>
            <a:r>
              <a:rPr lang="tr-TR" sz="3000" dirty="0" smtClean="0">
                <a:solidFill>
                  <a:schemeClr val="bg2">
                    <a:lumMod val="50000"/>
                  </a:schemeClr>
                </a:solidFill>
              </a:rPr>
              <a:t> respondents’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</a:rPr>
              <a:t> answers scientifically</a:t>
            </a:r>
            <a:r>
              <a:rPr lang="tr-TR" sz="3000" dirty="0" smtClean="0">
                <a:solidFill>
                  <a:schemeClr val="bg2">
                    <a:lumMod val="50000"/>
                  </a:schemeClr>
                </a:solidFill>
              </a:rPr>
              <a:t>. </a:t>
            </a:r>
          </a:p>
          <a:p>
            <a:pPr>
              <a:buFontTx/>
              <a:buNone/>
            </a:pPr>
            <a:r>
              <a:rPr lang="en-US" sz="3000" b="1" dirty="0" smtClean="0">
                <a:solidFill>
                  <a:schemeClr val="bg2">
                    <a:lumMod val="50000"/>
                  </a:schemeClr>
                </a:solidFill>
              </a:rPr>
              <a:t>Advantages of Surveys</a:t>
            </a:r>
            <a:r>
              <a:rPr lang="tr-TR" sz="3000" b="1" dirty="0" smtClean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Quick</a:t>
            </a: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Inexpensive</a:t>
            </a: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Efficient</a:t>
            </a: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Accurate</a:t>
            </a: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Flexible</a:t>
            </a: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</a:rPr>
              <a:t>way of gathering information</a:t>
            </a: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en-US" sz="2800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spcBef>
                <a:spcPts val="1200"/>
              </a:spcBef>
              <a:buFontTx/>
              <a:buNone/>
            </a:pPr>
            <a:endParaRPr lang="tr-TR" sz="3000" b="1" dirty="0" smtClean="0"/>
          </a:p>
          <a:p>
            <a:pPr>
              <a:buFontTx/>
              <a:buChar char=" "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4AE71-7E49-4538-8934-B3328689A307}" type="slidenum">
              <a:rPr lang="en-US" smtClean="0">
                <a:solidFill>
                  <a:srgbClr val="FFFFCC"/>
                </a:solidFill>
              </a:rPr>
              <a:pPr>
                <a:defRPr/>
              </a:pPr>
              <a:t>6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788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610600" cy="990600"/>
          </a:xfrm>
          <a:noFill/>
        </p:spPr>
        <p:txBody>
          <a:bodyPr lIns="92075" tIns="46038" rIns="92075" bIns="46038"/>
          <a:lstStyle/>
          <a:p>
            <a:r>
              <a:rPr lang="tr-TR" smtClean="0"/>
              <a:t>3. Classification of Survey Methods</a:t>
            </a:r>
            <a:endParaRPr lang="en-US" b="1" smtClean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686800" cy="5334000"/>
          </a:xfrm>
          <a:noFill/>
        </p:spPr>
        <p:txBody>
          <a:bodyPr lIns="92075" tIns="46038" rIns="92075" bIns="46038"/>
          <a:lstStyle/>
          <a:p>
            <a:pPr>
              <a:buFontTx/>
              <a:buNone/>
            </a:pPr>
            <a:r>
              <a:rPr lang="tr-TR" sz="3000" b="1" smtClean="0"/>
              <a:t>3</a:t>
            </a:r>
            <a:r>
              <a:rPr lang="en-US" sz="3000" b="1" smtClean="0"/>
              <a:t>.1. </a:t>
            </a:r>
            <a:r>
              <a:rPr lang="tr-TR" sz="3000" b="1" smtClean="0"/>
              <a:t>Structure of the questionnaire:</a:t>
            </a:r>
          </a:p>
          <a:p>
            <a:pPr>
              <a:buFontTx/>
              <a:buNone/>
            </a:pPr>
            <a:r>
              <a:rPr lang="tr-TR" sz="3000" smtClean="0"/>
              <a:t>	* whether standardized questions with a limited number of allowable answer -multiple choices</a:t>
            </a:r>
          </a:p>
          <a:p>
            <a:pPr>
              <a:buFontTx/>
              <a:buNone/>
            </a:pPr>
            <a:r>
              <a:rPr lang="tr-TR" sz="3000" smtClean="0"/>
              <a:t>	* or unstandardized open ended questions with the possibility of being answered in numerious ways.</a:t>
            </a:r>
            <a:endParaRPr lang="en-US" sz="3000" smtClean="0"/>
          </a:p>
          <a:p>
            <a:pPr>
              <a:buFontTx/>
              <a:buNone/>
            </a:pPr>
            <a:endParaRPr lang="tr-TR" sz="3000" b="1" smtClean="0"/>
          </a:p>
          <a:p>
            <a:pPr>
              <a:buFontTx/>
              <a:buNone/>
            </a:pPr>
            <a:r>
              <a:rPr lang="tr-TR" sz="3000" b="1" smtClean="0"/>
              <a:t>3</a:t>
            </a:r>
            <a:r>
              <a:rPr lang="en-US" sz="3000" b="1" smtClean="0"/>
              <a:t>.2. </a:t>
            </a:r>
            <a:r>
              <a:rPr lang="tr-TR" sz="3000" b="1" smtClean="0"/>
              <a:t>Level of Directness of the questions:</a:t>
            </a:r>
          </a:p>
          <a:p>
            <a:pPr>
              <a:buFontTx/>
              <a:buNone/>
            </a:pPr>
            <a:r>
              <a:rPr lang="tr-TR" sz="3000" smtClean="0"/>
              <a:t>	* whether direct/undisguised questions </a:t>
            </a:r>
          </a:p>
          <a:p>
            <a:pPr>
              <a:buFontTx/>
              <a:buNone/>
            </a:pPr>
            <a:r>
              <a:rPr lang="tr-TR" sz="3000" smtClean="0"/>
              <a:t>	* or indirect/disguised questions to hide the real purpose of the survey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74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685800" y="1676400"/>
            <a:ext cx="7829550" cy="4899025"/>
            <a:chOff x="432" y="912"/>
            <a:chExt cx="4932" cy="3086"/>
          </a:xfrm>
        </p:grpSpPr>
        <p:grpSp>
          <p:nvGrpSpPr>
            <p:cNvPr id="1027" name="Group 3"/>
            <p:cNvGrpSpPr>
              <a:grpSpLocks/>
            </p:cNvGrpSpPr>
            <p:nvPr/>
          </p:nvGrpSpPr>
          <p:grpSpPr bwMode="auto">
            <a:xfrm>
              <a:off x="432" y="912"/>
              <a:ext cx="4932" cy="369"/>
              <a:chOff x="438" y="63"/>
              <a:chExt cx="4932" cy="369"/>
            </a:xfrm>
          </p:grpSpPr>
          <p:grpSp>
            <p:nvGrpSpPr>
              <p:cNvPr id="1028" name="Group 4"/>
              <p:cNvGrpSpPr>
                <a:grpSpLocks/>
              </p:cNvGrpSpPr>
              <p:nvPr/>
            </p:nvGrpSpPr>
            <p:grpSpPr bwMode="auto">
              <a:xfrm>
                <a:off x="438" y="63"/>
                <a:ext cx="2466" cy="369"/>
                <a:chOff x="0" y="0"/>
                <a:chExt cx="1791" cy="643"/>
              </a:xfrm>
            </p:grpSpPr>
            <p:sp>
              <p:nvSpPr>
                <p:cNvPr id="1029" name="Rectangle 5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1705" cy="64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/>
                <a:lstStyle/>
                <a:p>
                  <a:pPr algn="ctr" eaLnBrk="1" hangingPunct="1"/>
                  <a:r>
                    <a:rPr lang="en-US" sz="2000" b="1" u="sng">
                      <a:cs typeface="Traditional Arabic" pitchFamily="2" charset="-78"/>
                    </a:rPr>
                    <a:t>General Purpose of the Survey</a:t>
                  </a:r>
                  <a:endParaRPr lang="en-US"/>
                </a:p>
              </p:txBody>
            </p:sp>
            <p:sp>
              <p:nvSpPr>
                <p:cNvPr id="1030" name="Rectangle 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791" cy="64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31" name="Group 7"/>
              <p:cNvGrpSpPr>
                <a:grpSpLocks/>
              </p:cNvGrpSpPr>
              <p:nvPr/>
            </p:nvGrpSpPr>
            <p:grpSpPr bwMode="auto">
              <a:xfrm>
                <a:off x="2904" y="63"/>
                <a:ext cx="2466" cy="369"/>
                <a:chOff x="1791" y="0"/>
                <a:chExt cx="1791" cy="643"/>
              </a:xfrm>
            </p:grpSpPr>
            <p:sp>
              <p:nvSpPr>
                <p:cNvPr id="1032" name="Rectangle 8"/>
                <p:cNvSpPr>
                  <a:spLocks noChangeArrowheads="1"/>
                </p:cNvSpPr>
                <p:nvPr/>
              </p:nvSpPr>
              <p:spPr bwMode="auto">
                <a:xfrm>
                  <a:off x="1834" y="0"/>
                  <a:ext cx="1705" cy="64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/>
                <a:lstStyle/>
                <a:p>
                  <a:pPr algn="ctr" eaLnBrk="1" hangingPunct="1"/>
                  <a:r>
                    <a:rPr lang="en-US" sz="2000" b="1" u="sng">
                      <a:cs typeface="Traditional Arabic" pitchFamily="2" charset="-78"/>
                    </a:rPr>
                    <a:t>Type of Data Gathered </a:t>
                  </a:r>
                </a:p>
              </p:txBody>
            </p:sp>
            <p:sp>
              <p:nvSpPr>
                <p:cNvPr id="1033" name="Rectangle 9"/>
                <p:cNvSpPr>
                  <a:spLocks noChangeArrowheads="1"/>
                </p:cNvSpPr>
                <p:nvPr/>
              </p:nvSpPr>
              <p:spPr bwMode="auto">
                <a:xfrm>
                  <a:off x="1791" y="0"/>
                  <a:ext cx="1791" cy="64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34" name="Group 10"/>
            <p:cNvGrpSpPr>
              <a:grpSpLocks/>
            </p:cNvGrpSpPr>
            <p:nvPr/>
          </p:nvGrpSpPr>
          <p:grpSpPr bwMode="auto">
            <a:xfrm>
              <a:off x="432" y="1296"/>
              <a:ext cx="4932" cy="542"/>
              <a:chOff x="438" y="706"/>
              <a:chExt cx="4932" cy="542"/>
            </a:xfrm>
          </p:grpSpPr>
          <p:grpSp>
            <p:nvGrpSpPr>
              <p:cNvPr id="1035" name="Group 11"/>
              <p:cNvGrpSpPr>
                <a:grpSpLocks/>
              </p:cNvGrpSpPr>
              <p:nvPr/>
            </p:nvGrpSpPr>
            <p:grpSpPr bwMode="auto">
              <a:xfrm>
                <a:off x="438" y="706"/>
                <a:ext cx="2466" cy="542"/>
                <a:chOff x="0" y="643"/>
                <a:chExt cx="1791" cy="672"/>
              </a:xfrm>
            </p:grpSpPr>
            <p:sp>
              <p:nvSpPr>
                <p:cNvPr id="1036" name="Rectangle 12"/>
                <p:cNvSpPr>
                  <a:spLocks noChangeArrowheads="1"/>
                </p:cNvSpPr>
                <p:nvPr/>
              </p:nvSpPr>
              <p:spPr bwMode="auto">
                <a:xfrm>
                  <a:off x="43" y="643"/>
                  <a:ext cx="1705" cy="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/>
                <a:lstStyle/>
                <a:p>
                  <a:pPr eaLnBrk="1" hangingPunct="1"/>
                  <a:r>
                    <a:rPr lang="en-US" sz="2000">
                      <a:cs typeface="Traditional Arabic" pitchFamily="2" charset="-78"/>
                    </a:rPr>
                    <a:t>New Product Testing </a:t>
                  </a:r>
                </a:p>
                <a:p>
                  <a:endParaRPr lang="en-US" sz="2000"/>
                </a:p>
              </p:txBody>
            </p:sp>
            <p:sp>
              <p:nvSpPr>
                <p:cNvPr id="1037" name="Rectangle 13"/>
                <p:cNvSpPr>
                  <a:spLocks noChangeArrowheads="1"/>
                </p:cNvSpPr>
                <p:nvPr/>
              </p:nvSpPr>
              <p:spPr bwMode="auto">
                <a:xfrm>
                  <a:off x="0" y="643"/>
                  <a:ext cx="1791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38" name="Group 14"/>
              <p:cNvGrpSpPr>
                <a:grpSpLocks/>
              </p:cNvGrpSpPr>
              <p:nvPr/>
            </p:nvGrpSpPr>
            <p:grpSpPr bwMode="auto">
              <a:xfrm>
                <a:off x="2904" y="706"/>
                <a:ext cx="2466" cy="542"/>
                <a:chOff x="1791" y="643"/>
                <a:chExt cx="1791" cy="672"/>
              </a:xfrm>
            </p:grpSpPr>
            <p:sp>
              <p:nvSpPr>
                <p:cNvPr id="1039" name="Rectangle 15"/>
                <p:cNvSpPr>
                  <a:spLocks noChangeArrowheads="1"/>
                </p:cNvSpPr>
                <p:nvPr/>
              </p:nvSpPr>
              <p:spPr bwMode="auto">
                <a:xfrm>
                  <a:off x="1834" y="643"/>
                  <a:ext cx="1705" cy="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Trial Purchase </a:t>
                  </a:r>
                  <a:endParaRPr lang="en-US" sz="1000"/>
                </a:p>
                <a:p>
                  <a:r>
                    <a:rPr lang="en-US" sz="2000"/>
                    <a:t>Repeat Purchase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1040" name="Rectangle 16"/>
                <p:cNvSpPr>
                  <a:spLocks noChangeArrowheads="1"/>
                </p:cNvSpPr>
                <p:nvPr/>
              </p:nvSpPr>
              <p:spPr bwMode="auto">
                <a:xfrm>
                  <a:off x="1791" y="643"/>
                  <a:ext cx="1791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41" name="Group 17"/>
            <p:cNvGrpSpPr>
              <a:grpSpLocks/>
            </p:cNvGrpSpPr>
            <p:nvPr/>
          </p:nvGrpSpPr>
          <p:grpSpPr bwMode="auto">
            <a:xfrm>
              <a:off x="432" y="1824"/>
              <a:ext cx="4932" cy="686"/>
              <a:chOff x="438" y="1378"/>
              <a:chExt cx="4932" cy="686"/>
            </a:xfrm>
          </p:grpSpPr>
          <p:grpSp>
            <p:nvGrpSpPr>
              <p:cNvPr id="1042" name="Group 18"/>
              <p:cNvGrpSpPr>
                <a:grpSpLocks/>
              </p:cNvGrpSpPr>
              <p:nvPr/>
            </p:nvGrpSpPr>
            <p:grpSpPr bwMode="auto">
              <a:xfrm>
                <a:off x="438" y="1378"/>
                <a:ext cx="2466" cy="686"/>
                <a:chOff x="0" y="1315"/>
                <a:chExt cx="1791" cy="864"/>
              </a:xfrm>
            </p:grpSpPr>
            <p:sp>
              <p:nvSpPr>
                <p:cNvPr id="1043" name="Rectangle 19"/>
                <p:cNvSpPr>
                  <a:spLocks noChangeArrowheads="1"/>
                </p:cNvSpPr>
                <p:nvPr/>
              </p:nvSpPr>
              <p:spPr bwMode="auto">
                <a:xfrm>
                  <a:off x="43" y="1315"/>
                  <a:ext cx="1705" cy="8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Market Tracking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1044" name="Rectangle 20"/>
                <p:cNvSpPr>
                  <a:spLocks noChangeArrowheads="1"/>
                </p:cNvSpPr>
                <p:nvPr/>
              </p:nvSpPr>
              <p:spPr bwMode="auto">
                <a:xfrm>
                  <a:off x="0" y="1315"/>
                  <a:ext cx="1791" cy="86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45" name="Group 21"/>
              <p:cNvGrpSpPr>
                <a:grpSpLocks/>
              </p:cNvGrpSpPr>
              <p:nvPr/>
            </p:nvGrpSpPr>
            <p:grpSpPr bwMode="auto">
              <a:xfrm>
                <a:off x="2904" y="1378"/>
                <a:ext cx="2466" cy="686"/>
                <a:chOff x="1791" y="1315"/>
                <a:chExt cx="1791" cy="864"/>
              </a:xfrm>
            </p:grpSpPr>
            <p:sp>
              <p:nvSpPr>
                <p:cNvPr id="1046" name="Rectangle 22"/>
                <p:cNvSpPr>
                  <a:spLocks noChangeArrowheads="1"/>
                </p:cNvSpPr>
                <p:nvPr/>
              </p:nvSpPr>
              <p:spPr bwMode="auto">
                <a:xfrm>
                  <a:off x="1834" y="1315"/>
                  <a:ext cx="1705" cy="8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Brand Awareness </a:t>
                  </a:r>
                  <a:endParaRPr lang="en-US" sz="1000"/>
                </a:p>
                <a:p>
                  <a:r>
                    <a:rPr lang="en-US" sz="2000"/>
                    <a:t>Product Category Usage</a:t>
                  </a:r>
                  <a:endParaRPr lang="en-US" sz="1000"/>
                </a:p>
                <a:p>
                  <a:r>
                    <a:rPr lang="en-US" sz="2000"/>
                    <a:t>Brand Preference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1047" name="Rectangle 23"/>
                <p:cNvSpPr>
                  <a:spLocks noChangeArrowheads="1"/>
                </p:cNvSpPr>
                <p:nvPr/>
              </p:nvSpPr>
              <p:spPr bwMode="auto">
                <a:xfrm>
                  <a:off x="1791" y="1315"/>
                  <a:ext cx="1791" cy="86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48" name="Group 24"/>
            <p:cNvGrpSpPr>
              <a:grpSpLocks/>
            </p:cNvGrpSpPr>
            <p:nvPr/>
          </p:nvGrpSpPr>
          <p:grpSpPr bwMode="auto">
            <a:xfrm>
              <a:off x="432" y="2496"/>
              <a:ext cx="4932" cy="734"/>
              <a:chOff x="438" y="2242"/>
              <a:chExt cx="4932" cy="734"/>
            </a:xfrm>
          </p:grpSpPr>
          <p:grpSp>
            <p:nvGrpSpPr>
              <p:cNvPr id="1049" name="Group 25"/>
              <p:cNvGrpSpPr>
                <a:grpSpLocks/>
              </p:cNvGrpSpPr>
              <p:nvPr/>
            </p:nvGrpSpPr>
            <p:grpSpPr bwMode="auto">
              <a:xfrm>
                <a:off x="438" y="2242"/>
                <a:ext cx="2466" cy="734"/>
                <a:chOff x="0" y="2179"/>
                <a:chExt cx="1791" cy="864"/>
              </a:xfrm>
            </p:grpSpPr>
            <p:sp>
              <p:nvSpPr>
                <p:cNvPr id="1050" name="Rectangle 26"/>
                <p:cNvSpPr>
                  <a:spLocks noChangeArrowheads="1"/>
                </p:cNvSpPr>
                <p:nvPr/>
              </p:nvSpPr>
              <p:spPr bwMode="auto">
                <a:xfrm>
                  <a:off x="43" y="2179"/>
                  <a:ext cx="1705" cy="8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Market Segmentation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1051" name="Rectangle 27"/>
                <p:cNvSpPr>
                  <a:spLocks noChangeArrowheads="1"/>
                </p:cNvSpPr>
                <p:nvPr/>
              </p:nvSpPr>
              <p:spPr bwMode="auto">
                <a:xfrm>
                  <a:off x="0" y="2179"/>
                  <a:ext cx="1791" cy="86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52" name="Group 28"/>
              <p:cNvGrpSpPr>
                <a:grpSpLocks/>
              </p:cNvGrpSpPr>
              <p:nvPr/>
            </p:nvGrpSpPr>
            <p:grpSpPr bwMode="auto">
              <a:xfrm>
                <a:off x="2904" y="2242"/>
                <a:ext cx="2466" cy="734"/>
                <a:chOff x="1791" y="2179"/>
                <a:chExt cx="1791" cy="864"/>
              </a:xfrm>
            </p:grpSpPr>
            <p:sp>
              <p:nvSpPr>
                <p:cNvPr id="1053" name="Rectangle 29"/>
                <p:cNvSpPr>
                  <a:spLocks noChangeArrowheads="1"/>
                </p:cNvSpPr>
                <p:nvPr/>
              </p:nvSpPr>
              <p:spPr bwMode="auto">
                <a:xfrm>
                  <a:off x="1834" y="2179"/>
                  <a:ext cx="1705" cy="8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Demographics</a:t>
                  </a:r>
                  <a:endParaRPr lang="en-US" sz="1000"/>
                </a:p>
                <a:p>
                  <a:r>
                    <a:rPr lang="en-US" sz="2000"/>
                    <a:t>Psychographics</a:t>
                  </a:r>
                  <a:endParaRPr lang="en-US" sz="1000"/>
                </a:p>
                <a:p>
                  <a:r>
                    <a:rPr lang="en-US" sz="2000"/>
                    <a:t>Lifestyle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1054" name="Rectangle 30"/>
                <p:cNvSpPr>
                  <a:spLocks noChangeArrowheads="1"/>
                </p:cNvSpPr>
                <p:nvPr/>
              </p:nvSpPr>
              <p:spPr bwMode="auto">
                <a:xfrm>
                  <a:off x="1791" y="2179"/>
                  <a:ext cx="1791" cy="86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55" name="Group 31"/>
            <p:cNvGrpSpPr>
              <a:grpSpLocks/>
            </p:cNvGrpSpPr>
            <p:nvPr/>
          </p:nvGrpSpPr>
          <p:grpSpPr bwMode="auto">
            <a:xfrm>
              <a:off x="432" y="3216"/>
              <a:ext cx="4932" cy="302"/>
              <a:chOff x="438" y="3106"/>
              <a:chExt cx="4932" cy="302"/>
            </a:xfrm>
          </p:grpSpPr>
          <p:grpSp>
            <p:nvGrpSpPr>
              <p:cNvPr id="1056" name="Group 32"/>
              <p:cNvGrpSpPr>
                <a:grpSpLocks/>
              </p:cNvGrpSpPr>
              <p:nvPr/>
            </p:nvGrpSpPr>
            <p:grpSpPr bwMode="auto">
              <a:xfrm>
                <a:off x="438" y="3106"/>
                <a:ext cx="2466" cy="302"/>
                <a:chOff x="0" y="3043"/>
                <a:chExt cx="1791" cy="480"/>
              </a:xfrm>
            </p:grpSpPr>
            <p:sp>
              <p:nvSpPr>
                <p:cNvPr id="1057" name="Rectangle 33"/>
                <p:cNvSpPr>
                  <a:spLocks noChangeArrowheads="1"/>
                </p:cNvSpPr>
                <p:nvPr/>
              </p:nvSpPr>
              <p:spPr bwMode="auto">
                <a:xfrm>
                  <a:off x="43" y="3043"/>
                  <a:ext cx="1705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Customer Satisfaction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1058" name="Rectangle 34"/>
                <p:cNvSpPr>
                  <a:spLocks noChangeArrowheads="1"/>
                </p:cNvSpPr>
                <p:nvPr/>
              </p:nvSpPr>
              <p:spPr bwMode="auto">
                <a:xfrm>
                  <a:off x="0" y="3043"/>
                  <a:ext cx="1791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59" name="Group 35"/>
              <p:cNvGrpSpPr>
                <a:grpSpLocks/>
              </p:cNvGrpSpPr>
              <p:nvPr/>
            </p:nvGrpSpPr>
            <p:grpSpPr bwMode="auto">
              <a:xfrm>
                <a:off x="2904" y="3106"/>
                <a:ext cx="2466" cy="302"/>
                <a:chOff x="1791" y="3043"/>
                <a:chExt cx="1791" cy="480"/>
              </a:xfrm>
            </p:grpSpPr>
            <p:sp>
              <p:nvSpPr>
                <p:cNvPr id="1060" name="Rectangle 36"/>
                <p:cNvSpPr>
                  <a:spLocks noChangeArrowheads="1"/>
                </p:cNvSpPr>
                <p:nvPr/>
              </p:nvSpPr>
              <p:spPr bwMode="auto">
                <a:xfrm>
                  <a:off x="1834" y="3043"/>
                  <a:ext cx="1705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Satisfaction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1061" name="Rectangle 37"/>
                <p:cNvSpPr>
                  <a:spLocks noChangeArrowheads="1"/>
                </p:cNvSpPr>
                <p:nvPr/>
              </p:nvSpPr>
              <p:spPr bwMode="auto">
                <a:xfrm>
                  <a:off x="1791" y="3043"/>
                  <a:ext cx="1791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62" name="Group 38"/>
            <p:cNvGrpSpPr>
              <a:grpSpLocks/>
            </p:cNvGrpSpPr>
            <p:nvPr/>
          </p:nvGrpSpPr>
          <p:grpSpPr bwMode="auto">
            <a:xfrm>
              <a:off x="432" y="3504"/>
              <a:ext cx="4932" cy="494"/>
              <a:chOff x="438" y="3586"/>
              <a:chExt cx="4932" cy="494"/>
            </a:xfrm>
          </p:grpSpPr>
          <p:grpSp>
            <p:nvGrpSpPr>
              <p:cNvPr id="1063" name="Group 39"/>
              <p:cNvGrpSpPr>
                <a:grpSpLocks/>
              </p:cNvGrpSpPr>
              <p:nvPr/>
            </p:nvGrpSpPr>
            <p:grpSpPr bwMode="auto">
              <a:xfrm>
                <a:off x="438" y="3586"/>
                <a:ext cx="2466" cy="494"/>
                <a:chOff x="0" y="3523"/>
                <a:chExt cx="1791" cy="672"/>
              </a:xfrm>
            </p:grpSpPr>
            <p:sp>
              <p:nvSpPr>
                <p:cNvPr id="1064" name="Rectangle 40"/>
                <p:cNvSpPr>
                  <a:spLocks noChangeArrowheads="1"/>
                </p:cNvSpPr>
                <p:nvPr/>
              </p:nvSpPr>
              <p:spPr bwMode="auto">
                <a:xfrm>
                  <a:off x="43" y="3523"/>
                  <a:ext cx="1705" cy="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en-US" sz="2000"/>
                </a:p>
                <a:p>
                  <a:pPr eaLnBrk="1" hangingPunct="1"/>
                  <a:r>
                    <a:rPr lang="en-US" sz="2000"/>
                    <a:t>Image Studies</a:t>
                  </a:r>
                  <a:endParaRPr lang="en-US"/>
                </a:p>
              </p:txBody>
            </p:sp>
            <p:sp>
              <p:nvSpPr>
                <p:cNvPr id="1065" name="Rectangle 41"/>
                <p:cNvSpPr>
                  <a:spLocks noChangeArrowheads="1"/>
                </p:cNvSpPr>
                <p:nvPr/>
              </p:nvSpPr>
              <p:spPr bwMode="auto">
                <a:xfrm>
                  <a:off x="0" y="3523"/>
                  <a:ext cx="1791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66" name="Group 42"/>
              <p:cNvGrpSpPr>
                <a:grpSpLocks/>
              </p:cNvGrpSpPr>
              <p:nvPr/>
            </p:nvGrpSpPr>
            <p:grpSpPr bwMode="auto">
              <a:xfrm>
                <a:off x="2904" y="3586"/>
                <a:ext cx="2466" cy="494"/>
                <a:chOff x="1791" y="3523"/>
                <a:chExt cx="1791" cy="672"/>
              </a:xfrm>
            </p:grpSpPr>
            <p:sp>
              <p:nvSpPr>
                <p:cNvPr id="1067" name="Rectangle 43"/>
                <p:cNvSpPr>
                  <a:spLocks noChangeArrowheads="1"/>
                </p:cNvSpPr>
                <p:nvPr/>
              </p:nvSpPr>
              <p:spPr bwMode="auto">
                <a:xfrm>
                  <a:off x="1834" y="3523"/>
                  <a:ext cx="1705" cy="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Attitude Ratings</a:t>
                  </a:r>
                  <a:endParaRPr lang="en-US" sz="1000"/>
                </a:p>
                <a:p>
                  <a:r>
                    <a:rPr lang="en-US" sz="2000"/>
                    <a:t>Likes / Dislikes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1068" name="Rectangle 44"/>
                <p:cNvSpPr>
                  <a:spLocks noChangeArrowheads="1"/>
                </p:cNvSpPr>
                <p:nvPr/>
              </p:nvSpPr>
              <p:spPr bwMode="auto">
                <a:xfrm>
                  <a:off x="1791" y="3523"/>
                  <a:ext cx="1791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069" name="Rectangle 45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01000" cy="838200"/>
          </a:xfrm>
        </p:spPr>
        <p:txBody>
          <a:bodyPr>
            <a:normAutofit fontScale="90000"/>
          </a:bodyPr>
          <a:lstStyle/>
          <a:p>
            <a:pPr>
              <a:lnSpc>
                <a:spcPct val="85000"/>
              </a:lnSpc>
            </a:pPr>
            <a:r>
              <a:rPr lang="en-US" b="1"/>
              <a:t>Uses of Surveys in Applied Marketing Research</a:t>
            </a: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572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/>
              <a:t>Description of marketing phenomena. For example:</a:t>
            </a:r>
          </a:p>
          <a:p>
            <a:endParaRPr lang="en-US" sz="2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584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457200" y="304800"/>
            <a:ext cx="8153400" cy="6080125"/>
            <a:chOff x="-4" y="-4"/>
            <a:chExt cx="3590" cy="4395"/>
          </a:xfrm>
        </p:grpSpPr>
        <p:grpSp>
          <p:nvGrpSpPr>
            <p:cNvPr id="39939" name="Group 3"/>
            <p:cNvGrpSpPr>
              <a:grpSpLocks/>
            </p:cNvGrpSpPr>
            <p:nvPr/>
          </p:nvGrpSpPr>
          <p:grpSpPr bwMode="auto">
            <a:xfrm>
              <a:off x="0" y="0"/>
              <a:ext cx="3582" cy="4387"/>
              <a:chOff x="0" y="0"/>
              <a:chExt cx="3582" cy="4387"/>
            </a:xfrm>
          </p:grpSpPr>
          <p:grpSp>
            <p:nvGrpSpPr>
              <p:cNvPr id="39940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1791" cy="643"/>
                <a:chOff x="0" y="0"/>
                <a:chExt cx="1791" cy="643"/>
              </a:xfrm>
            </p:grpSpPr>
            <p:sp>
              <p:nvSpPr>
                <p:cNvPr id="39941" name="Rectangle 5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1705" cy="64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/>
                <a:lstStyle/>
                <a:p>
                  <a:pPr algn="ctr" eaLnBrk="1" hangingPunct="1"/>
                  <a:r>
                    <a:rPr lang="en-US" sz="2000" b="1" u="sng">
                      <a:cs typeface="Traditional Arabic" pitchFamily="2" charset="-78"/>
                    </a:rPr>
                    <a:t>General Purpose of the Survey</a:t>
                  </a:r>
                  <a:endParaRPr lang="en-US" sz="1000" b="1" u="sng">
                    <a:cs typeface="Traditional Arabic" pitchFamily="2" charset="-78"/>
                  </a:endParaRPr>
                </a:p>
                <a:p>
                  <a:pPr algn="ctr"/>
                  <a:endParaRPr lang="en-US"/>
                </a:p>
              </p:txBody>
            </p:sp>
            <p:sp>
              <p:nvSpPr>
                <p:cNvPr id="39942" name="Rectangle 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791" cy="64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943" name="Group 7"/>
              <p:cNvGrpSpPr>
                <a:grpSpLocks/>
              </p:cNvGrpSpPr>
              <p:nvPr/>
            </p:nvGrpSpPr>
            <p:grpSpPr bwMode="auto">
              <a:xfrm>
                <a:off x="1791" y="0"/>
                <a:ext cx="1791" cy="643"/>
                <a:chOff x="1791" y="0"/>
                <a:chExt cx="1791" cy="643"/>
              </a:xfrm>
            </p:grpSpPr>
            <p:sp>
              <p:nvSpPr>
                <p:cNvPr id="39944" name="Rectangle 8"/>
                <p:cNvSpPr>
                  <a:spLocks noChangeArrowheads="1"/>
                </p:cNvSpPr>
                <p:nvPr/>
              </p:nvSpPr>
              <p:spPr bwMode="auto">
                <a:xfrm>
                  <a:off x="1834" y="0"/>
                  <a:ext cx="1705" cy="64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bIns="0"/>
                <a:lstStyle/>
                <a:p>
                  <a:pPr algn="ctr" eaLnBrk="1" hangingPunct="1"/>
                  <a:r>
                    <a:rPr lang="en-US" sz="2000" b="1" u="sng">
                      <a:cs typeface="Traditional Arabic" pitchFamily="2" charset="-78"/>
                    </a:rPr>
                    <a:t>Type of Data Gathered 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39945" name="Rectangle 9"/>
                <p:cNvSpPr>
                  <a:spLocks noChangeArrowheads="1"/>
                </p:cNvSpPr>
                <p:nvPr/>
              </p:nvSpPr>
              <p:spPr bwMode="auto">
                <a:xfrm>
                  <a:off x="1791" y="0"/>
                  <a:ext cx="1791" cy="64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946" name="Group 10"/>
              <p:cNvGrpSpPr>
                <a:grpSpLocks/>
              </p:cNvGrpSpPr>
              <p:nvPr/>
            </p:nvGrpSpPr>
            <p:grpSpPr bwMode="auto">
              <a:xfrm>
                <a:off x="0" y="643"/>
                <a:ext cx="1791" cy="672"/>
                <a:chOff x="0" y="643"/>
                <a:chExt cx="1791" cy="672"/>
              </a:xfrm>
            </p:grpSpPr>
            <p:sp>
              <p:nvSpPr>
                <p:cNvPr id="39947" name="Rectangle 11"/>
                <p:cNvSpPr>
                  <a:spLocks noChangeArrowheads="1"/>
                </p:cNvSpPr>
                <p:nvPr/>
              </p:nvSpPr>
              <p:spPr bwMode="auto">
                <a:xfrm>
                  <a:off x="43" y="643"/>
                  <a:ext cx="1705" cy="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Product Evaluation Studies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39948" name="Rectangle 12"/>
                <p:cNvSpPr>
                  <a:spLocks noChangeArrowheads="1"/>
                </p:cNvSpPr>
                <p:nvPr/>
              </p:nvSpPr>
              <p:spPr bwMode="auto">
                <a:xfrm>
                  <a:off x="0" y="643"/>
                  <a:ext cx="1791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949" name="Group 13"/>
              <p:cNvGrpSpPr>
                <a:grpSpLocks/>
              </p:cNvGrpSpPr>
              <p:nvPr/>
            </p:nvGrpSpPr>
            <p:grpSpPr bwMode="auto">
              <a:xfrm>
                <a:off x="1791" y="643"/>
                <a:ext cx="1791" cy="672"/>
                <a:chOff x="1791" y="643"/>
                <a:chExt cx="1791" cy="672"/>
              </a:xfrm>
            </p:grpSpPr>
            <p:sp>
              <p:nvSpPr>
                <p:cNvPr id="39950" name="Rectangle 14"/>
                <p:cNvSpPr>
                  <a:spLocks noChangeArrowheads="1"/>
                </p:cNvSpPr>
                <p:nvPr/>
              </p:nvSpPr>
              <p:spPr bwMode="auto">
                <a:xfrm>
                  <a:off x="1834" y="643"/>
                  <a:ext cx="1705" cy="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Likes / Dislikes</a:t>
                  </a:r>
                  <a:endParaRPr lang="en-US" sz="1000"/>
                </a:p>
                <a:p>
                  <a:r>
                    <a:rPr lang="en-US" sz="2000"/>
                    <a:t>Perceived Benefits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39951" name="Rectangle 15"/>
                <p:cNvSpPr>
                  <a:spLocks noChangeArrowheads="1"/>
                </p:cNvSpPr>
                <p:nvPr/>
              </p:nvSpPr>
              <p:spPr bwMode="auto">
                <a:xfrm>
                  <a:off x="1791" y="643"/>
                  <a:ext cx="1791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952" name="Group 16"/>
              <p:cNvGrpSpPr>
                <a:grpSpLocks/>
              </p:cNvGrpSpPr>
              <p:nvPr/>
            </p:nvGrpSpPr>
            <p:grpSpPr bwMode="auto">
              <a:xfrm>
                <a:off x="0" y="1315"/>
                <a:ext cx="1791" cy="1248"/>
                <a:chOff x="0" y="1315"/>
                <a:chExt cx="1791" cy="1248"/>
              </a:xfrm>
            </p:grpSpPr>
            <p:sp>
              <p:nvSpPr>
                <p:cNvPr id="39953" name="Rectangle 17"/>
                <p:cNvSpPr>
                  <a:spLocks noChangeArrowheads="1"/>
                </p:cNvSpPr>
                <p:nvPr/>
              </p:nvSpPr>
              <p:spPr bwMode="auto">
                <a:xfrm>
                  <a:off x="43" y="1315"/>
                  <a:ext cx="1705" cy="12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Advertising Testing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39954" name="Rectangle 18"/>
                <p:cNvSpPr>
                  <a:spLocks noChangeArrowheads="1"/>
                </p:cNvSpPr>
                <p:nvPr/>
              </p:nvSpPr>
              <p:spPr bwMode="auto">
                <a:xfrm>
                  <a:off x="0" y="1315"/>
                  <a:ext cx="1791" cy="124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955" name="Group 19"/>
              <p:cNvGrpSpPr>
                <a:grpSpLocks/>
              </p:cNvGrpSpPr>
              <p:nvPr/>
            </p:nvGrpSpPr>
            <p:grpSpPr bwMode="auto">
              <a:xfrm>
                <a:off x="1791" y="1315"/>
                <a:ext cx="1791" cy="1248"/>
                <a:chOff x="1791" y="1315"/>
                <a:chExt cx="1791" cy="1248"/>
              </a:xfrm>
            </p:grpSpPr>
            <p:sp>
              <p:nvSpPr>
                <p:cNvPr id="39956" name="Rectangle 20"/>
                <p:cNvSpPr>
                  <a:spLocks noChangeArrowheads="1"/>
                </p:cNvSpPr>
                <p:nvPr/>
              </p:nvSpPr>
              <p:spPr bwMode="auto">
                <a:xfrm>
                  <a:off x="1834" y="1315"/>
                  <a:ext cx="1705" cy="12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Awareness</a:t>
                  </a:r>
                  <a:endParaRPr lang="en-US" sz="1000"/>
                </a:p>
                <a:p>
                  <a:r>
                    <a:rPr lang="en-US" sz="2000"/>
                    <a:t>Believability</a:t>
                  </a:r>
                  <a:endParaRPr lang="en-US" sz="1000"/>
                </a:p>
                <a:p>
                  <a:r>
                    <a:rPr lang="en-US" sz="2000"/>
                    <a:t>Recall</a:t>
                  </a:r>
                  <a:endParaRPr lang="en-US" sz="1000"/>
                </a:p>
                <a:p>
                  <a:r>
                    <a:rPr lang="en-US" sz="2000"/>
                    <a:t>Recognition</a:t>
                  </a:r>
                  <a:endParaRPr lang="en-US"/>
                </a:p>
              </p:txBody>
            </p:sp>
            <p:sp>
              <p:nvSpPr>
                <p:cNvPr id="39957" name="Rectangle 21"/>
                <p:cNvSpPr>
                  <a:spLocks noChangeArrowheads="1"/>
                </p:cNvSpPr>
                <p:nvPr/>
              </p:nvSpPr>
              <p:spPr bwMode="auto">
                <a:xfrm>
                  <a:off x="1791" y="1315"/>
                  <a:ext cx="1791" cy="124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958" name="Group 22"/>
              <p:cNvGrpSpPr>
                <a:grpSpLocks/>
              </p:cNvGrpSpPr>
              <p:nvPr/>
            </p:nvGrpSpPr>
            <p:grpSpPr bwMode="auto">
              <a:xfrm>
                <a:off x="0" y="2563"/>
                <a:ext cx="1791" cy="480"/>
                <a:chOff x="0" y="2563"/>
                <a:chExt cx="1791" cy="480"/>
              </a:xfrm>
            </p:grpSpPr>
            <p:sp>
              <p:nvSpPr>
                <p:cNvPr id="39959" name="Rectangle 23"/>
                <p:cNvSpPr>
                  <a:spLocks noChangeArrowheads="1"/>
                </p:cNvSpPr>
                <p:nvPr/>
              </p:nvSpPr>
              <p:spPr bwMode="auto">
                <a:xfrm>
                  <a:off x="43" y="2563"/>
                  <a:ext cx="1705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Positioning Studies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39960" name="Rectangle 24"/>
                <p:cNvSpPr>
                  <a:spLocks noChangeArrowheads="1"/>
                </p:cNvSpPr>
                <p:nvPr/>
              </p:nvSpPr>
              <p:spPr bwMode="auto">
                <a:xfrm>
                  <a:off x="0" y="2563"/>
                  <a:ext cx="1791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961" name="Group 25"/>
              <p:cNvGrpSpPr>
                <a:grpSpLocks/>
              </p:cNvGrpSpPr>
              <p:nvPr/>
            </p:nvGrpSpPr>
            <p:grpSpPr bwMode="auto">
              <a:xfrm>
                <a:off x="1791" y="2563"/>
                <a:ext cx="1791" cy="480"/>
                <a:chOff x="1791" y="2563"/>
                <a:chExt cx="1791" cy="480"/>
              </a:xfrm>
            </p:grpSpPr>
            <p:sp>
              <p:nvSpPr>
                <p:cNvPr id="39962" name="Rectangle 26"/>
                <p:cNvSpPr>
                  <a:spLocks noChangeArrowheads="1"/>
                </p:cNvSpPr>
                <p:nvPr/>
              </p:nvSpPr>
              <p:spPr bwMode="auto">
                <a:xfrm>
                  <a:off x="1834" y="2563"/>
                  <a:ext cx="1705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1000"/>
                    <a:t> </a:t>
                  </a:r>
                </a:p>
                <a:p>
                  <a:endParaRPr lang="en-US"/>
                </a:p>
              </p:txBody>
            </p:sp>
            <p:sp>
              <p:nvSpPr>
                <p:cNvPr id="39963" name="Rectangle 27"/>
                <p:cNvSpPr>
                  <a:spLocks noChangeArrowheads="1"/>
                </p:cNvSpPr>
                <p:nvPr/>
              </p:nvSpPr>
              <p:spPr bwMode="auto">
                <a:xfrm>
                  <a:off x="1791" y="2563"/>
                  <a:ext cx="1791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964" name="Group 28"/>
              <p:cNvGrpSpPr>
                <a:grpSpLocks/>
              </p:cNvGrpSpPr>
              <p:nvPr/>
            </p:nvGrpSpPr>
            <p:grpSpPr bwMode="auto">
              <a:xfrm>
                <a:off x="0" y="3043"/>
                <a:ext cx="1791" cy="672"/>
                <a:chOff x="0" y="3043"/>
                <a:chExt cx="1791" cy="672"/>
              </a:xfrm>
            </p:grpSpPr>
            <p:sp>
              <p:nvSpPr>
                <p:cNvPr id="39965" name="Rectangle 29"/>
                <p:cNvSpPr>
                  <a:spLocks noChangeArrowheads="1"/>
                </p:cNvSpPr>
                <p:nvPr/>
              </p:nvSpPr>
              <p:spPr bwMode="auto">
                <a:xfrm>
                  <a:off x="43" y="3043"/>
                  <a:ext cx="1705" cy="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Media Exposure Studies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39966" name="Rectangle 30"/>
                <p:cNvSpPr>
                  <a:spLocks noChangeArrowheads="1"/>
                </p:cNvSpPr>
                <p:nvPr/>
              </p:nvSpPr>
              <p:spPr bwMode="auto">
                <a:xfrm>
                  <a:off x="0" y="3043"/>
                  <a:ext cx="1791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967" name="Group 31"/>
              <p:cNvGrpSpPr>
                <a:grpSpLocks/>
              </p:cNvGrpSpPr>
              <p:nvPr/>
            </p:nvGrpSpPr>
            <p:grpSpPr bwMode="auto">
              <a:xfrm>
                <a:off x="1791" y="3043"/>
                <a:ext cx="1791" cy="672"/>
                <a:chOff x="1791" y="3043"/>
                <a:chExt cx="1791" cy="672"/>
              </a:xfrm>
            </p:grpSpPr>
            <p:sp>
              <p:nvSpPr>
                <p:cNvPr id="39968" name="Rectangle 32"/>
                <p:cNvSpPr>
                  <a:spLocks noChangeArrowheads="1"/>
                </p:cNvSpPr>
                <p:nvPr/>
              </p:nvSpPr>
              <p:spPr bwMode="auto">
                <a:xfrm>
                  <a:off x="1834" y="3043"/>
                  <a:ext cx="1705" cy="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TV Audience Studies</a:t>
                  </a:r>
                  <a:endParaRPr lang="en-US" sz="1000"/>
                </a:p>
                <a:p>
                  <a:r>
                    <a:rPr lang="en-US" sz="2000"/>
                    <a:t>Magazine Readership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39969" name="Rectangle 33"/>
                <p:cNvSpPr>
                  <a:spLocks noChangeArrowheads="1"/>
                </p:cNvSpPr>
                <p:nvPr/>
              </p:nvSpPr>
              <p:spPr bwMode="auto">
                <a:xfrm>
                  <a:off x="1791" y="3043"/>
                  <a:ext cx="1791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970" name="Group 34"/>
              <p:cNvGrpSpPr>
                <a:grpSpLocks/>
              </p:cNvGrpSpPr>
              <p:nvPr/>
            </p:nvGrpSpPr>
            <p:grpSpPr bwMode="auto">
              <a:xfrm>
                <a:off x="0" y="3715"/>
                <a:ext cx="1791" cy="672"/>
                <a:chOff x="0" y="3715"/>
                <a:chExt cx="1791" cy="672"/>
              </a:xfrm>
            </p:grpSpPr>
            <p:sp>
              <p:nvSpPr>
                <p:cNvPr id="39971" name="Rectangle 35"/>
                <p:cNvSpPr>
                  <a:spLocks noChangeArrowheads="1"/>
                </p:cNvSpPr>
                <p:nvPr/>
              </p:nvSpPr>
              <p:spPr bwMode="auto">
                <a:xfrm>
                  <a:off x="43" y="3715"/>
                  <a:ext cx="1705" cy="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Shopping And Consumption Behavior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39972" name="Rectangle 36"/>
                <p:cNvSpPr>
                  <a:spLocks noChangeArrowheads="1"/>
                </p:cNvSpPr>
                <p:nvPr/>
              </p:nvSpPr>
              <p:spPr bwMode="auto">
                <a:xfrm>
                  <a:off x="0" y="3715"/>
                  <a:ext cx="1791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973" name="Group 37"/>
              <p:cNvGrpSpPr>
                <a:grpSpLocks/>
              </p:cNvGrpSpPr>
              <p:nvPr/>
            </p:nvGrpSpPr>
            <p:grpSpPr bwMode="auto">
              <a:xfrm>
                <a:off x="1791" y="3715"/>
                <a:ext cx="1791" cy="672"/>
                <a:chOff x="1791" y="3715"/>
                <a:chExt cx="1791" cy="672"/>
              </a:xfrm>
            </p:grpSpPr>
            <p:sp>
              <p:nvSpPr>
                <p:cNvPr id="39974" name="Rectangle 38"/>
                <p:cNvSpPr>
                  <a:spLocks noChangeArrowheads="1"/>
                </p:cNvSpPr>
                <p:nvPr/>
              </p:nvSpPr>
              <p:spPr bwMode="auto">
                <a:xfrm>
                  <a:off x="1834" y="3715"/>
                  <a:ext cx="1705" cy="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Shopping Behavior </a:t>
                  </a:r>
                  <a:endParaRPr lang="en-US" sz="1000"/>
                </a:p>
                <a:p>
                  <a:r>
                    <a:rPr lang="en-US" sz="2000"/>
                    <a:t>Reasons For Buying 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39975" name="Rectangle 39"/>
                <p:cNvSpPr>
                  <a:spLocks noChangeArrowheads="1"/>
                </p:cNvSpPr>
                <p:nvPr/>
              </p:nvSpPr>
              <p:spPr bwMode="auto">
                <a:xfrm>
                  <a:off x="1791" y="3715"/>
                  <a:ext cx="1791" cy="67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9976" name="Rectangle 40"/>
            <p:cNvSpPr>
              <a:spLocks noChangeArrowheads="1"/>
            </p:cNvSpPr>
            <p:nvPr/>
          </p:nvSpPr>
          <p:spPr bwMode="auto">
            <a:xfrm>
              <a:off x="-4" y="-4"/>
              <a:ext cx="3590" cy="4395"/>
            </a:xfrm>
            <a:prstGeom prst="rect">
              <a:avLst/>
            </a:prstGeom>
            <a:noFill/>
            <a:ln w="12700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77" name="Rectangle 41"/>
          <p:cNvSpPr>
            <a:spLocks noChangeArrowheads="1"/>
          </p:cNvSpPr>
          <p:nvPr/>
        </p:nvSpPr>
        <p:spPr bwMode="auto">
          <a:xfrm>
            <a:off x="0" y="6613525"/>
            <a:ext cx="9144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000"/>
              <a:t> </a:t>
            </a:r>
          </a:p>
          <a:p>
            <a:endParaRPr lang="en-US"/>
          </a:p>
        </p:txBody>
      </p:sp>
      <p:sp>
        <p:nvSpPr>
          <p:cNvPr id="40017" name="Text Box 81"/>
          <p:cNvSpPr txBox="1">
            <a:spLocks noChangeArrowheads="1"/>
          </p:cNvSpPr>
          <p:nvPr/>
        </p:nvSpPr>
        <p:spPr bwMode="auto">
          <a:xfrm>
            <a:off x="4572000" y="3810000"/>
            <a:ext cx="3733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Identifying unmet market needs</a:t>
            </a:r>
          </a:p>
          <a:p>
            <a:r>
              <a:rPr lang="en-US" sz="1800"/>
              <a:t>Examining current brand perceptions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357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Rectangle 6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609600"/>
          </a:xfrm>
        </p:spPr>
        <p:txBody>
          <a:bodyPr>
            <a:normAutofit fontScale="90000"/>
          </a:bodyPr>
          <a:lstStyle/>
          <a:p>
            <a:r>
              <a:rPr lang="en-US" b="1"/>
              <a:t>Advantages &amp; Disadvantages of Surveys</a:t>
            </a:r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458200" cy="5638800"/>
          </a:xfrm>
        </p:spPr>
        <p:txBody>
          <a:bodyPr/>
          <a:lstStyle/>
          <a:p>
            <a:pPr>
              <a:buFontTx/>
              <a:buNone/>
            </a:pPr>
            <a:r>
              <a:rPr lang="en-US" u="sng"/>
              <a:t>Advantages</a:t>
            </a:r>
            <a:r>
              <a:rPr lang="en-US"/>
              <a:t>: </a:t>
            </a:r>
          </a:p>
          <a:p>
            <a:pPr>
              <a:buFontTx/>
              <a:buNone/>
            </a:pPr>
            <a:r>
              <a:rPr lang="en-US" sz="2800" b="1" i="1"/>
              <a:t>Speed</a:t>
            </a:r>
            <a:r>
              <a:rPr lang="en-US" sz="2800"/>
              <a:t> – </a:t>
            </a:r>
            <a:r>
              <a:rPr lang="en-US" sz="2400"/>
              <a:t>Faster data collection than other methods</a:t>
            </a:r>
          </a:p>
          <a:p>
            <a:pPr>
              <a:buFontTx/>
              <a:buNone/>
            </a:pPr>
            <a:r>
              <a:rPr lang="en-US" sz="2800" b="1" i="1"/>
              <a:t>Cost</a:t>
            </a:r>
            <a:r>
              <a:rPr lang="en-US" sz="2800"/>
              <a:t> - </a:t>
            </a:r>
            <a:r>
              <a:rPr lang="en-US" sz="2400"/>
              <a:t>Relatively inexpensive data collection</a:t>
            </a:r>
          </a:p>
          <a:p>
            <a:pPr>
              <a:buFontTx/>
              <a:buNone/>
            </a:pPr>
            <a:r>
              <a:rPr lang="en-US" sz="2800" b="1" i="1"/>
              <a:t>Accuracy</a:t>
            </a:r>
            <a:r>
              <a:rPr lang="en-US" sz="2800"/>
              <a:t> – </a:t>
            </a:r>
            <a:r>
              <a:rPr lang="en-US" sz="2400"/>
              <a:t>Survey data can be very accurate if sampling is properly done</a:t>
            </a:r>
          </a:p>
          <a:p>
            <a:pPr>
              <a:buFontTx/>
              <a:buNone/>
            </a:pPr>
            <a:r>
              <a:rPr lang="en-US" sz="2800" b="1" i="1"/>
              <a:t>Efficiency</a:t>
            </a:r>
            <a:r>
              <a:rPr lang="en-US" sz="2800"/>
              <a:t> – </a:t>
            </a:r>
            <a:r>
              <a:rPr lang="en-US" sz="2400"/>
              <a:t>Measured as a ration of accuracy to cost, surveys are generally very efficient data collection methods </a:t>
            </a:r>
          </a:p>
          <a:p>
            <a:pPr>
              <a:buFontTx/>
              <a:buNone/>
            </a:pPr>
            <a:r>
              <a:rPr lang="en-US" u="sng"/>
              <a:t>Disadvantages</a:t>
            </a:r>
            <a:r>
              <a:rPr lang="en-US"/>
              <a:t>: </a:t>
            </a:r>
          </a:p>
          <a:p>
            <a:pPr>
              <a:buFontTx/>
              <a:buNone/>
            </a:pPr>
            <a:r>
              <a:rPr lang="en-US" sz="2800" b="1" i="1"/>
              <a:t>Survey error</a:t>
            </a:r>
            <a:r>
              <a:rPr lang="en-US"/>
              <a:t> – </a:t>
            </a:r>
            <a:r>
              <a:rPr lang="en-US" sz="2400"/>
              <a:t>Potentially large sources of error in surveys</a:t>
            </a:r>
          </a:p>
          <a:p>
            <a:pPr>
              <a:buFontTx/>
              <a:buNone/>
            </a:pPr>
            <a:r>
              <a:rPr lang="en-US" sz="2800" b="1" i="1"/>
              <a:t>Communication Problems</a:t>
            </a:r>
            <a:r>
              <a:rPr lang="en-US" sz="2400"/>
              <a:t> - Each of the different communication survey methods has its own unique problems.</a:t>
            </a:r>
            <a:endParaRPr lang="en-US" sz="2400" u="sng"/>
          </a:p>
          <a:p>
            <a:endParaRPr lang="en-US" sz="2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998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b="1"/>
              <a:t>Classifying Survey Research Methods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382000" cy="5486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/>
              <a:t>By method of communication.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US"/>
              <a:t>Personal Interviews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US"/>
              <a:t>Telephone interviews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US"/>
              <a:t>Self-administered interviews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/>
              <a:t>By degree of structure and disguise.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US"/>
              <a:t>Structured disguised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US"/>
              <a:t>Structured undisguised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US"/>
              <a:t>Unstructured disguised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US"/>
              <a:t>Unstructured undisguised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/>
              <a:t>By time frame (Temporal classification).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US"/>
              <a:t>Cross-sectional surveys</a:t>
            </a:r>
          </a:p>
          <a:p>
            <a:pPr marL="1371600" lvl="2" indent="-457200">
              <a:lnSpc>
                <a:spcPct val="90000"/>
              </a:lnSpc>
              <a:buFontTx/>
              <a:buAutoNum type="alphaLcParenR"/>
            </a:pPr>
            <a:r>
              <a:rPr lang="en-US"/>
              <a:t>Longitudinal surveys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044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85000"/>
              </a:lnSpc>
            </a:pPr>
            <a:r>
              <a:rPr lang="en-US" b="1"/>
              <a:t>Classifying Surveys by Degree of Structure and Disguise</a:t>
            </a:r>
          </a:p>
        </p:txBody>
      </p:sp>
      <p:grpSp>
        <p:nvGrpSpPr>
          <p:cNvPr id="9279" name="Group 63"/>
          <p:cNvGrpSpPr>
            <a:grpSpLocks/>
          </p:cNvGrpSpPr>
          <p:nvPr/>
        </p:nvGrpSpPr>
        <p:grpSpPr bwMode="auto">
          <a:xfrm>
            <a:off x="381000" y="1752600"/>
            <a:ext cx="8229600" cy="4724400"/>
            <a:chOff x="-4" y="-4"/>
            <a:chExt cx="3676" cy="6372"/>
          </a:xfrm>
        </p:grpSpPr>
        <p:grpSp>
          <p:nvGrpSpPr>
            <p:cNvPr id="9277" name="Group 61"/>
            <p:cNvGrpSpPr>
              <a:grpSpLocks/>
            </p:cNvGrpSpPr>
            <p:nvPr/>
          </p:nvGrpSpPr>
          <p:grpSpPr bwMode="auto">
            <a:xfrm>
              <a:off x="0" y="0"/>
              <a:ext cx="3668" cy="6364"/>
              <a:chOff x="0" y="0"/>
              <a:chExt cx="3668" cy="6364"/>
            </a:xfrm>
          </p:grpSpPr>
          <p:grpSp>
            <p:nvGrpSpPr>
              <p:cNvPr id="9260" name="Group 44"/>
              <p:cNvGrpSpPr>
                <a:grpSpLocks/>
              </p:cNvGrpSpPr>
              <p:nvPr/>
            </p:nvGrpSpPr>
            <p:grpSpPr bwMode="auto">
              <a:xfrm>
                <a:off x="0" y="0"/>
                <a:ext cx="1222" cy="788"/>
                <a:chOff x="0" y="0"/>
                <a:chExt cx="1222" cy="788"/>
              </a:xfrm>
            </p:grpSpPr>
            <p:sp>
              <p:nvSpPr>
                <p:cNvPr id="9250" name="Rectangle 34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1136" cy="7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000"/>
                    <a:t> 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9259" name="Rectangle 4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22" cy="7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262" name="Group 46"/>
              <p:cNvGrpSpPr>
                <a:grpSpLocks/>
              </p:cNvGrpSpPr>
              <p:nvPr/>
            </p:nvGrpSpPr>
            <p:grpSpPr bwMode="auto">
              <a:xfrm>
                <a:off x="1222" y="0"/>
                <a:ext cx="1223" cy="788"/>
                <a:chOff x="1222" y="0"/>
                <a:chExt cx="1223" cy="788"/>
              </a:xfrm>
            </p:grpSpPr>
            <p:sp>
              <p:nvSpPr>
                <p:cNvPr id="9251" name="Rectangle 35"/>
                <p:cNvSpPr>
                  <a:spLocks noChangeArrowheads="1"/>
                </p:cNvSpPr>
                <p:nvPr/>
              </p:nvSpPr>
              <p:spPr bwMode="auto">
                <a:xfrm>
                  <a:off x="1265" y="0"/>
                  <a:ext cx="1137" cy="7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2600" b="1"/>
                    <a:t>Structured</a:t>
                  </a:r>
                  <a:endParaRPr lang="en-US" sz="1000"/>
                </a:p>
                <a:p>
                  <a:pPr algn="ctr"/>
                  <a:endParaRPr lang="en-US"/>
                </a:p>
              </p:txBody>
            </p:sp>
            <p:sp>
              <p:nvSpPr>
                <p:cNvPr id="9261" name="Rectangle 45"/>
                <p:cNvSpPr>
                  <a:spLocks noChangeArrowheads="1"/>
                </p:cNvSpPr>
                <p:nvPr/>
              </p:nvSpPr>
              <p:spPr bwMode="auto">
                <a:xfrm>
                  <a:off x="1222" y="0"/>
                  <a:ext cx="1223" cy="7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264" name="Group 48"/>
              <p:cNvGrpSpPr>
                <a:grpSpLocks/>
              </p:cNvGrpSpPr>
              <p:nvPr/>
            </p:nvGrpSpPr>
            <p:grpSpPr bwMode="auto">
              <a:xfrm>
                <a:off x="2445" y="0"/>
                <a:ext cx="1223" cy="788"/>
                <a:chOff x="2445" y="0"/>
                <a:chExt cx="1223" cy="788"/>
              </a:xfrm>
            </p:grpSpPr>
            <p:sp>
              <p:nvSpPr>
                <p:cNvPr id="9252" name="Rectangle 36"/>
                <p:cNvSpPr>
                  <a:spLocks noChangeArrowheads="1"/>
                </p:cNvSpPr>
                <p:nvPr/>
              </p:nvSpPr>
              <p:spPr bwMode="auto">
                <a:xfrm>
                  <a:off x="2488" y="0"/>
                  <a:ext cx="1137" cy="7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2600" b="1"/>
                    <a:t>Unstructured</a:t>
                  </a:r>
                  <a:endParaRPr lang="en-US" sz="1000"/>
                </a:p>
                <a:p>
                  <a:pPr algn="ctr"/>
                  <a:endParaRPr lang="en-US"/>
                </a:p>
              </p:txBody>
            </p:sp>
            <p:sp>
              <p:nvSpPr>
                <p:cNvPr id="9263" name="Rectangle 47"/>
                <p:cNvSpPr>
                  <a:spLocks noChangeArrowheads="1"/>
                </p:cNvSpPr>
                <p:nvPr/>
              </p:nvSpPr>
              <p:spPr bwMode="auto">
                <a:xfrm>
                  <a:off x="2445" y="0"/>
                  <a:ext cx="1223" cy="7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266" name="Group 50"/>
              <p:cNvGrpSpPr>
                <a:grpSpLocks/>
              </p:cNvGrpSpPr>
              <p:nvPr/>
            </p:nvGrpSpPr>
            <p:grpSpPr bwMode="auto">
              <a:xfrm>
                <a:off x="0" y="788"/>
                <a:ext cx="1222" cy="2288"/>
                <a:chOff x="0" y="788"/>
                <a:chExt cx="1222" cy="2288"/>
              </a:xfrm>
            </p:grpSpPr>
            <p:sp>
              <p:nvSpPr>
                <p:cNvPr id="9253" name="Rectangle 37"/>
                <p:cNvSpPr>
                  <a:spLocks noChangeArrowheads="1"/>
                </p:cNvSpPr>
                <p:nvPr/>
              </p:nvSpPr>
              <p:spPr bwMode="auto">
                <a:xfrm>
                  <a:off x="43" y="788"/>
                  <a:ext cx="1136" cy="2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600" b="1"/>
                    <a:t>Undisguised (Direct)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9265" name="Rectangle 49"/>
                <p:cNvSpPr>
                  <a:spLocks noChangeArrowheads="1"/>
                </p:cNvSpPr>
                <p:nvPr/>
              </p:nvSpPr>
              <p:spPr bwMode="auto">
                <a:xfrm>
                  <a:off x="0" y="788"/>
                  <a:ext cx="1222" cy="2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268" name="Group 52"/>
              <p:cNvGrpSpPr>
                <a:grpSpLocks/>
              </p:cNvGrpSpPr>
              <p:nvPr/>
            </p:nvGrpSpPr>
            <p:grpSpPr bwMode="auto">
              <a:xfrm>
                <a:off x="1222" y="788"/>
                <a:ext cx="1223" cy="2288"/>
                <a:chOff x="1222" y="788"/>
                <a:chExt cx="1223" cy="2288"/>
              </a:xfrm>
            </p:grpSpPr>
            <p:sp>
              <p:nvSpPr>
                <p:cNvPr id="9254" name="Rectangle 38"/>
                <p:cNvSpPr>
                  <a:spLocks noChangeArrowheads="1"/>
                </p:cNvSpPr>
                <p:nvPr/>
              </p:nvSpPr>
              <p:spPr bwMode="auto">
                <a:xfrm>
                  <a:off x="1265" y="788"/>
                  <a:ext cx="1137" cy="2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Example: Typical descriptive survey with straightforward, structured questions.</a:t>
                  </a:r>
                </a:p>
              </p:txBody>
            </p:sp>
            <p:sp>
              <p:nvSpPr>
                <p:cNvPr id="9267" name="Rectangle 51"/>
                <p:cNvSpPr>
                  <a:spLocks noChangeArrowheads="1"/>
                </p:cNvSpPr>
                <p:nvPr/>
              </p:nvSpPr>
              <p:spPr bwMode="auto">
                <a:xfrm>
                  <a:off x="1222" y="788"/>
                  <a:ext cx="1223" cy="2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270" name="Group 54"/>
              <p:cNvGrpSpPr>
                <a:grpSpLocks/>
              </p:cNvGrpSpPr>
              <p:nvPr/>
            </p:nvGrpSpPr>
            <p:grpSpPr bwMode="auto">
              <a:xfrm>
                <a:off x="2445" y="788"/>
                <a:ext cx="1223" cy="2288"/>
                <a:chOff x="2445" y="788"/>
                <a:chExt cx="1223" cy="2288"/>
              </a:xfrm>
            </p:grpSpPr>
            <p:sp>
              <p:nvSpPr>
                <p:cNvPr id="9255" name="Rectangle 39"/>
                <p:cNvSpPr>
                  <a:spLocks noChangeArrowheads="1"/>
                </p:cNvSpPr>
                <p:nvPr/>
              </p:nvSpPr>
              <p:spPr bwMode="auto">
                <a:xfrm>
                  <a:off x="2488" y="788"/>
                  <a:ext cx="1137" cy="2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Example: survey with open-ended questions to discover “new” answers.</a:t>
                  </a:r>
                </a:p>
              </p:txBody>
            </p:sp>
            <p:sp>
              <p:nvSpPr>
                <p:cNvPr id="9269" name="Rectangle 53"/>
                <p:cNvSpPr>
                  <a:spLocks noChangeArrowheads="1"/>
                </p:cNvSpPr>
                <p:nvPr/>
              </p:nvSpPr>
              <p:spPr bwMode="auto">
                <a:xfrm>
                  <a:off x="2445" y="788"/>
                  <a:ext cx="1223" cy="2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272" name="Group 56"/>
              <p:cNvGrpSpPr>
                <a:grpSpLocks/>
              </p:cNvGrpSpPr>
              <p:nvPr/>
            </p:nvGrpSpPr>
            <p:grpSpPr bwMode="auto">
              <a:xfrm>
                <a:off x="0" y="3076"/>
                <a:ext cx="1222" cy="3288"/>
                <a:chOff x="0" y="3076"/>
                <a:chExt cx="1222" cy="3288"/>
              </a:xfrm>
            </p:grpSpPr>
            <p:sp>
              <p:nvSpPr>
                <p:cNvPr id="9256" name="Rectangle 40"/>
                <p:cNvSpPr>
                  <a:spLocks noChangeArrowheads="1"/>
                </p:cNvSpPr>
                <p:nvPr/>
              </p:nvSpPr>
              <p:spPr bwMode="auto">
                <a:xfrm>
                  <a:off x="43" y="3076"/>
                  <a:ext cx="1136" cy="3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600" b="1"/>
                    <a:t>Disguised (Indirect)</a:t>
                  </a:r>
                  <a:endParaRPr lang="en-US" sz="1000"/>
                </a:p>
                <a:p>
                  <a:endParaRPr lang="en-US"/>
                </a:p>
              </p:txBody>
            </p:sp>
            <p:sp>
              <p:nvSpPr>
                <p:cNvPr id="9271" name="Rectangle 55"/>
                <p:cNvSpPr>
                  <a:spLocks noChangeArrowheads="1"/>
                </p:cNvSpPr>
                <p:nvPr/>
              </p:nvSpPr>
              <p:spPr bwMode="auto">
                <a:xfrm>
                  <a:off x="0" y="3076"/>
                  <a:ext cx="1222" cy="3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274" name="Group 58"/>
              <p:cNvGrpSpPr>
                <a:grpSpLocks/>
              </p:cNvGrpSpPr>
              <p:nvPr/>
            </p:nvGrpSpPr>
            <p:grpSpPr bwMode="auto">
              <a:xfrm>
                <a:off x="1222" y="3076"/>
                <a:ext cx="1223" cy="3288"/>
                <a:chOff x="1222" y="3076"/>
                <a:chExt cx="1223" cy="3288"/>
              </a:xfrm>
            </p:grpSpPr>
            <p:sp>
              <p:nvSpPr>
                <p:cNvPr id="9257" name="Rectangle 41"/>
                <p:cNvSpPr>
                  <a:spLocks noChangeArrowheads="1"/>
                </p:cNvSpPr>
                <p:nvPr/>
              </p:nvSpPr>
              <p:spPr bwMode="auto">
                <a:xfrm>
                  <a:off x="1265" y="3076"/>
                  <a:ext cx="1137" cy="3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Example: survey interview to measure brand A’s image versus competitive brand’s or brand recall (unaided recall).</a:t>
                  </a:r>
                </a:p>
              </p:txBody>
            </p:sp>
            <p:sp>
              <p:nvSpPr>
                <p:cNvPr id="9273" name="Rectangle 57"/>
                <p:cNvSpPr>
                  <a:spLocks noChangeArrowheads="1"/>
                </p:cNvSpPr>
                <p:nvPr/>
              </p:nvSpPr>
              <p:spPr bwMode="auto">
                <a:xfrm>
                  <a:off x="1222" y="3076"/>
                  <a:ext cx="1223" cy="3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276" name="Group 60"/>
              <p:cNvGrpSpPr>
                <a:grpSpLocks/>
              </p:cNvGrpSpPr>
              <p:nvPr/>
            </p:nvGrpSpPr>
            <p:grpSpPr bwMode="auto">
              <a:xfrm>
                <a:off x="2445" y="3076"/>
                <a:ext cx="1223" cy="3288"/>
                <a:chOff x="2445" y="3076"/>
                <a:chExt cx="1223" cy="3288"/>
              </a:xfrm>
            </p:grpSpPr>
            <p:sp>
              <p:nvSpPr>
                <p:cNvPr id="9258" name="Rectangle 42"/>
                <p:cNvSpPr>
                  <a:spLocks noChangeArrowheads="1"/>
                </p:cNvSpPr>
                <p:nvPr/>
              </p:nvSpPr>
              <p:spPr bwMode="auto">
                <a:xfrm>
                  <a:off x="2488" y="3076"/>
                  <a:ext cx="1137" cy="3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Example: projection techniques used mostly for exploratory research.</a:t>
                  </a:r>
                </a:p>
              </p:txBody>
            </p:sp>
            <p:sp>
              <p:nvSpPr>
                <p:cNvPr id="9275" name="Rectangle 59"/>
                <p:cNvSpPr>
                  <a:spLocks noChangeArrowheads="1"/>
                </p:cNvSpPr>
                <p:nvPr/>
              </p:nvSpPr>
              <p:spPr bwMode="auto">
                <a:xfrm>
                  <a:off x="2445" y="3076"/>
                  <a:ext cx="1223" cy="328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9278" name="Rectangle 62"/>
            <p:cNvSpPr>
              <a:spLocks noChangeArrowheads="1"/>
            </p:cNvSpPr>
            <p:nvPr/>
          </p:nvSpPr>
          <p:spPr bwMode="auto">
            <a:xfrm>
              <a:off x="-4" y="-4"/>
              <a:ext cx="3676" cy="6372"/>
            </a:xfrm>
            <a:prstGeom prst="rect">
              <a:avLst/>
            </a:prstGeom>
            <a:noFill/>
            <a:ln w="12700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013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82000" cy="838200"/>
          </a:xfrm>
        </p:spPr>
        <p:txBody>
          <a:bodyPr/>
          <a:lstStyle/>
          <a:p>
            <a:r>
              <a:rPr lang="en-US" sz="3400" b="1"/>
              <a:t>Temporal Classification of Survey Research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82000" cy="51054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b="1" i="1"/>
              <a:t>Cross-sectional studies:</a:t>
            </a:r>
            <a:r>
              <a:rPr lang="en-US"/>
              <a:t> studies in which various segments of a population are sampled and data collected at a single point in time.</a:t>
            </a:r>
          </a:p>
          <a:p>
            <a:pPr marL="609600" indent="-609600">
              <a:buFontTx/>
              <a:buAutoNum type="arabicPeriod"/>
            </a:pPr>
            <a:r>
              <a:rPr lang="en-US" b="1" i="1"/>
              <a:t>Longitudinal studies:</a:t>
            </a:r>
            <a:r>
              <a:rPr lang="en-US"/>
              <a:t> studies in which data are collected at different points in time using:</a:t>
            </a:r>
          </a:p>
          <a:p>
            <a:pPr marL="990600" lvl="1" indent="-533400">
              <a:buFontTx/>
              <a:buAutoNum type="alphaLcParenR"/>
            </a:pPr>
            <a:r>
              <a:rPr lang="en-US"/>
              <a:t>successive (different) samples in a </a:t>
            </a:r>
            <a:r>
              <a:rPr lang="en-US" u="sng"/>
              <a:t>tracking study</a:t>
            </a:r>
            <a:r>
              <a:rPr lang="en-US"/>
              <a:t> or </a:t>
            </a:r>
            <a:r>
              <a:rPr lang="en-US" u="sng"/>
              <a:t>cohort study</a:t>
            </a:r>
            <a:r>
              <a:rPr lang="en-US"/>
              <a:t>.</a:t>
            </a:r>
          </a:p>
          <a:p>
            <a:pPr marL="990600" lvl="1" indent="-533400">
              <a:buFontTx/>
              <a:buAutoNum type="alphaLcParenR"/>
            </a:pPr>
            <a:r>
              <a:rPr lang="en-US"/>
              <a:t>the same sample in a </a:t>
            </a:r>
            <a:r>
              <a:rPr lang="en-US" u="sng"/>
              <a:t>panel study</a:t>
            </a:r>
            <a:r>
              <a:rPr lang="en-US"/>
              <a:t> (consumer panels, retailer panels, etc).</a:t>
            </a:r>
          </a:p>
          <a:p>
            <a:pPr marL="609600" indent="-609600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266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51" name="Group 63"/>
          <p:cNvGrpSpPr>
            <a:grpSpLocks/>
          </p:cNvGrpSpPr>
          <p:nvPr/>
        </p:nvGrpSpPr>
        <p:grpSpPr bwMode="auto">
          <a:xfrm>
            <a:off x="457200" y="457200"/>
            <a:ext cx="8077200" cy="5943600"/>
            <a:chOff x="-4" y="-4"/>
            <a:chExt cx="3676" cy="2696"/>
          </a:xfrm>
        </p:grpSpPr>
        <p:grpSp>
          <p:nvGrpSpPr>
            <p:cNvPr id="12349" name="Group 61"/>
            <p:cNvGrpSpPr>
              <a:grpSpLocks/>
            </p:cNvGrpSpPr>
            <p:nvPr/>
          </p:nvGrpSpPr>
          <p:grpSpPr bwMode="auto">
            <a:xfrm>
              <a:off x="0" y="0"/>
              <a:ext cx="3668" cy="2688"/>
              <a:chOff x="0" y="0"/>
              <a:chExt cx="3668" cy="2688"/>
            </a:xfrm>
          </p:grpSpPr>
          <p:grpSp>
            <p:nvGrpSpPr>
              <p:cNvPr id="12312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3668" cy="384"/>
                <a:chOff x="0" y="0"/>
                <a:chExt cx="3668" cy="384"/>
              </a:xfrm>
            </p:grpSpPr>
            <p:sp>
              <p:nvSpPr>
                <p:cNvPr id="12292" name="Rectangle 4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3582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b="1"/>
                    <a:t>Usefulness of Longitudinal Surveys: Examining Brand Switching </a:t>
                  </a:r>
                  <a:r>
                    <a:rPr lang="en-US" sz="1800" b="1"/>
                    <a:t>(Number of families in panel purchasing each brand)</a:t>
                  </a:r>
                </a:p>
                <a:p>
                  <a:pPr algn="ctr"/>
                  <a:endParaRPr lang="en-US" sz="1800"/>
                </a:p>
              </p:txBody>
            </p:sp>
            <p:sp>
              <p:nvSpPr>
                <p:cNvPr id="12311" name="Rectangle 2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66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14" name="Group 26"/>
              <p:cNvGrpSpPr>
                <a:grpSpLocks/>
              </p:cNvGrpSpPr>
              <p:nvPr/>
            </p:nvGrpSpPr>
            <p:grpSpPr bwMode="auto">
              <a:xfrm>
                <a:off x="0" y="384"/>
                <a:ext cx="1222" cy="384"/>
                <a:chOff x="0" y="384"/>
                <a:chExt cx="1222" cy="384"/>
              </a:xfrm>
            </p:grpSpPr>
            <p:sp>
              <p:nvSpPr>
                <p:cNvPr id="12293" name="Rectangle 5"/>
                <p:cNvSpPr>
                  <a:spLocks noChangeArrowheads="1"/>
                </p:cNvSpPr>
                <p:nvPr/>
              </p:nvSpPr>
              <p:spPr bwMode="auto">
                <a:xfrm>
                  <a:off x="43" y="384"/>
                  <a:ext cx="1136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Brand Purchase 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12313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384"/>
                  <a:ext cx="1222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16" name="Group 28"/>
              <p:cNvGrpSpPr>
                <a:grpSpLocks/>
              </p:cNvGrpSpPr>
              <p:nvPr/>
            </p:nvGrpSpPr>
            <p:grpSpPr bwMode="auto">
              <a:xfrm>
                <a:off x="1222" y="384"/>
                <a:ext cx="1223" cy="384"/>
                <a:chOff x="1222" y="384"/>
                <a:chExt cx="1223" cy="384"/>
              </a:xfrm>
            </p:grpSpPr>
            <p:sp>
              <p:nvSpPr>
                <p:cNvPr id="12294" name="Rectangle 6"/>
                <p:cNvSpPr>
                  <a:spLocks noChangeArrowheads="1"/>
                </p:cNvSpPr>
                <p:nvPr/>
              </p:nvSpPr>
              <p:spPr bwMode="auto">
                <a:xfrm>
                  <a:off x="1265" y="384"/>
                  <a:ext cx="1137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During first time period, t</a:t>
                  </a:r>
                  <a:r>
                    <a:rPr lang="en-US" baseline="-30000"/>
                    <a:t>1</a:t>
                  </a:r>
                  <a:endParaRPr lang="en-US"/>
                </a:p>
                <a:p>
                  <a:pPr algn="ctr"/>
                  <a:endParaRPr lang="en-US"/>
                </a:p>
              </p:txBody>
            </p:sp>
            <p:sp>
              <p:nvSpPr>
                <p:cNvPr id="12315" name="Rectangle 27"/>
                <p:cNvSpPr>
                  <a:spLocks noChangeArrowheads="1"/>
                </p:cNvSpPr>
                <p:nvPr/>
              </p:nvSpPr>
              <p:spPr bwMode="auto">
                <a:xfrm>
                  <a:off x="1222" y="384"/>
                  <a:ext cx="1223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18" name="Group 30"/>
              <p:cNvGrpSpPr>
                <a:grpSpLocks/>
              </p:cNvGrpSpPr>
              <p:nvPr/>
            </p:nvGrpSpPr>
            <p:grpSpPr bwMode="auto">
              <a:xfrm>
                <a:off x="2445" y="384"/>
                <a:ext cx="1223" cy="384"/>
                <a:chOff x="2445" y="384"/>
                <a:chExt cx="1223" cy="384"/>
              </a:xfrm>
            </p:grpSpPr>
            <p:sp>
              <p:nvSpPr>
                <p:cNvPr id="12295" name="Rectangle 7"/>
                <p:cNvSpPr>
                  <a:spLocks noChangeArrowheads="1"/>
                </p:cNvSpPr>
                <p:nvPr/>
              </p:nvSpPr>
              <p:spPr bwMode="auto">
                <a:xfrm>
                  <a:off x="2488" y="384"/>
                  <a:ext cx="1137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During second time period, t</a:t>
                  </a:r>
                  <a:r>
                    <a:rPr lang="en-US" baseline="-30000"/>
                    <a:t>2</a:t>
                  </a:r>
                  <a:endParaRPr lang="en-US"/>
                </a:p>
                <a:p>
                  <a:pPr algn="ctr"/>
                  <a:endParaRPr lang="en-US"/>
                </a:p>
              </p:txBody>
            </p:sp>
            <p:sp>
              <p:nvSpPr>
                <p:cNvPr id="12317" name="Rectangle 29"/>
                <p:cNvSpPr>
                  <a:spLocks noChangeArrowheads="1"/>
                </p:cNvSpPr>
                <p:nvPr/>
              </p:nvSpPr>
              <p:spPr bwMode="auto">
                <a:xfrm>
                  <a:off x="2445" y="384"/>
                  <a:ext cx="1223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20" name="Group 32"/>
              <p:cNvGrpSpPr>
                <a:grpSpLocks/>
              </p:cNvGrpSpPr>
              <p:nvPr/>
            </p:nvGrpSpPr>
            <p:grpSpPr bwMode="auto">
              <a:xfrm>
                <a:off x="0" y="768"/>
                <a:ext cx="1222" cy="384"/>
                <a:chOff x="0" y="768"/>
                <a:chExt cx="1222" cy="384"/>
              </a:xfrm>
            </p:grpSpPr>
            <p:sp>
              <p:nvSpPr>
                <p:cNvPr id="12296" name="Rectangle 8"/>
                <p:cNvSpPr>
                  <a:spLocks noChangeArrowheads="1"/>
                </p:cNvSpPr>
                <p:nvPr/>
              </p:nvSpPr>
              <p:spPr bwMode="auto">
                <a:xfrm>
                  <a:off x="43" y="768"/>
                  <a:ext cx="1136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A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12319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768"/>
                  <a:ext cx="1222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22" name="Group 34"/>
              <p:cNvGrpSpPr>
                <a:grpSpLocks/>
              </p:cNvGrpSpPr>
              <p:nvPr/>
            </p:nvGrpSpPr>
            <p:grpSpPr bwMode="auto">
              <a:xfrm>
                <a:off x="1222" y="768"/>
                <a:ext cx="1223" cy="384"/>
                <a:chOff x="1222" y="768"/>
                <a:chExt cx="1223" cy="384"/>
              </a:xfrm>
            </p:grpSpPr>
            <p:sp>
              <p:nvSpPr>
                <p:cNvPr id="12297" name="Rectangle 9"/>
                <p:cNvSpPr>
                  <a:spLocks noChangeArrowheads="1"/>
                </p:cNvSpPr>
                <p:nvPr/>
              </p:nvSpPr>
              <p:spPr bwMode="auto">
                <a:xfrm>
                  <a:off x="1265" y="768"/>
                  <a:ext cx="1137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200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12321" name="Rectangle 33"/>
                <p:cNvSpPr>
                  <a:spLocks noChangeArrowheads="1"/>
                </p:cNvSpPr>
                <p:nvPr/>
              </p:nvSpPr>
              <p:spPr bwMode="auto">
                <a:xfrm>
                  <a:off x="1222" y="768"/>
                  <a:ext cx="1223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24" name="Group 36"/>
              <p:cNvGrpSpPr>
                <a:grpSpLocks/>
              </p:cNvGrpSpPr>
              <p:nvPr/>
            </p:nvGrpSpPr>
            <p:grpSpPr bwMode="auto">
              <a:xfrm>
                <a:off x="2445" y="768"/>
                <a:ext cx="1223" cy="384"/>
                <a:chOff x="2445" y="768"/>
                <a:chExt cx="1223" cy="384"/>
              </a:xfrm>
            </p:grpSpPr>
            <p:sp>
              <p:nvSpPr>
                <p:cNvPr id="12298" name="Rectangle 10"/>
                <p:cNvSpPr>
                  <a:spLocks noChangeArrowheads="1"/>
                </p:cNvSpPr>
                <p:nvPr/>
              </p:nvSpPr>
              <p:spPr bwMode="auto">
                <a:xfrm>
                  <a:off x="2488" y="768"/>
                  <a:ext cx="1137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250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12323" name="Rectangle 35"/>
                <p:cNvSpPr>
                  <a:spLocks noChangeArrowheads="1"/>
                </p:cNvSpPr>
                <p:nvPr/>
              </p:nvSpPr>
              <p:spPr bwMode="auto">
                <a:xfrm>
                  <a:off x="2445" y="768"/>
                  <a:ext cx="1223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26" name="Group 38"/>
              <p:cNvGrpSpPr>
                <a:grpSpLocks/>
              </p:cNvGrpSpPr>
              <p:nvPr/>
            </p:nvGrpSpPr>
            <p:grpSpPr bwMode="auto">
              <a:xfrm>
                <a:off x="0" y="1152"/>
                <a:ext cx="1222" cy="384"/>
                <a:chOff x="0" y="1152"/>
                <a:chExt cx="1222" cy="384"/>
              </a:xfrm>
            </p:grpSpPr>
            <p:sp>
              <p:nvSpPr>
                <p:cNvPr id="12299" name="Rectangle 11"/>
                <p:cNvSpPr>
                  <a:spLocks noChangeArrowheads="1"/>
                </p:cNvSpPr>
                <p:nvPr/>
              </p:nvSpPr>
              <p:spPr bwMode="auto">
                <a:xfrm>
                  <a:off x="43" y="1152"/>
                  <a:ext cx="1136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B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12325" name="Rectangle 37"/>
                <p:cNvSpPr>
                  <a:spLocks noChangeArrowheads="1"/>
                </p:cNvSpPr>
                <p:nvPr/>
              </p:nvSpPr>
              <p:spPr bwMode="auto">
                <a:xfrm>
                  <a:off x="0" y="1152"/>
                  <a:ext cx="1222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28" name="Group 40"/>
              <p:cNvGrpSpPr>
                <a:grpSpLocks/>
              </p:cNvGrpSpPr>
              <p:nvPr/>
            </p:nvGrpSpPr>
            <p:grpSpPr bwMode="auto">
              <a:xfrm>
                <a:off x="1222" y="1152"/>
                <a:ext cx="1223" cy="384"/>
                <a:chOff x="1222" y="1152"/>
                <a:chExt cx="1223" cy="384"/>
              </a:xfrm>
            </p:grpSpPr>
            <p:sp>
              <p:nvSpPr>
                <p:cNvPr id="12300" name="Rectangle 12"/>
                <p:cNvSpPr>
                  <a:spLocks noChangeArrowheads="1"/>
                </p:cNvSpPr>
                <p:nvPr/>
              </p:nvSpPr>
              <p:spPr bwMode="auto">
                <a:xfrm>
                  <a:off x="1265" y="1152"/>
                  <a:ext cx="1137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300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12327" name="Rectangle 39"/>
                <p:cNvSpPr>
                  <a:spLocks noChangeArrowheads="1"/>
                </p:cNvSpPr>
                <p:nvPr/>
              </p:nvSpPr>
              <p:spPr bwMode="auto">
                <a:xfrm>
                  <a:off x="1222" y="1152"/>
                  <a:ext cx="1223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30" name="Group 42"/>
              <p:cNvGrpSpPr>
                <a:grpSpLocks/>
              </p:cNvGrpSpPr>
              <p:nvPr/>
            </p:nvGrpSpPr>
            <p:grpSpPr bwMode="auto">
              <a:xfrm>
                <a:off x="2445" y="1152"/>
                <a:ext cx="1223" cy="384"/>
                <a:chOff x="2445" y="1152"/>
                <a:chExt cx="1223" cy="384"/>
              </a:xfrm>
            </p:grpSpPr>
            <p:sp>
              <p:nvSpPr>
                <p:cNvPr id="12301" name="Rectangle 13"/>
                <p:cNvSpPr>
                  <a:spLocks noChangeArrowheads="1"/>
                </p:cNvSpPr>
                <p:nvPr/>
              </p:nvSpPr>
              <p:spPr bwMode="auto">
                <a:xfrm>
                  <a:off x="2488" y="1152"/>
                  <a:ext cx="1137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270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12329" name="Rectangle 41"/>
                <p:cNvSpPr>
                  <a:spLocks noChangeArrowheads="1"/>
                </p:cNvSpPr>
                <p:nvPr/>
              </p:nvSpPr>
              <p:spPr bwMode="auto">
                <a:xfrm>
                  <a:off x="2445" y="1152"/>
                  <a:ext cx="1223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32" name="Group 44"/>
              <p:cNvGrpSpPr>
                <a:grpSpLocks/>
              </p:cNvGrpSpPr>
              <p:nvPr/>
            </p:nvGrpSpPr>
            <p:grpSpPr bwMode="auto">
              <a:xfrm>
                <a:off x="0" y="1536"/>
                <a:ext cx="1222" cy="384"/>
                <a:chOff x="0" y="1536"/>
                <a:chExt cx="1222" cy="384"/>
              </a:xfrm>
            </p:grpSpPr>
            <p:sp>
              <p:nvSpPr>
                <p:cNvPr id="12302" name="Rectangle 14"/>
                <p:cNvSpPr>
                  <a:spLocks noChangeArrowheads="1"/>
                </p:cNvSpPr>
                <p:nvPr/>
              </p:nvSpPr>
              <p:spPr bwMode="auto">
                <a:xfrm>
                  <a:off x="43" y="1536"/>
                  <a:ext cx="1136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C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12331" name="Rectangle 43"/>
                <p:cNvSpPr>
                  <a:spLocks noChangeArrowheads="1"/>
                </p:cNvSpPr>
                <p:nvPr/>
              </p:nvSpPr>
              <p:spPr bwMode="auto">
                <a:xfrm>
                  <a:off x="0" y="1536"/>
                  <a:ext cx="1222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34" name="Group 46"/>
              <p:cNvGrpSpPr>
                <a:grpSpLocks/>
              </p:cNvGrpSpPr>
              <p:nvPr/>
            </p:nvGrpSpPr>
            <p:grpSpPr bwMode="auto">
              <a:xfrm>
                <a:off x="1222" y="1536"/>
                <a:ext cx="1223" cy="384"/>
                <a:chOff x="1222" y="1536"/>
                <a:chExt cx="1223" cy="384"/>
              </a:xfrm>
            </p:grpSpPr>
            <p:sp>
              <p:nvSpPr>
                <p:cNvPr id="12303" name="Rectangle 15"/>
                <p:cNvSpPr>
                  <a:spLocks noChangeArrowheads="1"/>
                </p:cNvSpPr>
                <p:nvPr/>
              </p:nvSpPr>
              <p:spPr bwMode="auto">
                <a:xfrm>
                  <a:off x="1265" y="1536"/>
                  <a:ext cx="1137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350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12333" name="Rectangle 45"/>
                <p:cNvSpPr>
                  <a:spLocks noChangeArrowheads="1"/>
                </p:cNvSpPr>
                <p:nvPr/>
              </p:nvSpPr>
              <p:spPr bwMode="auto">
                <a:xfrm>
                  <a:off x="1222" y="1536"/>
                  <a:ext cx="1223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36" name="Group 48"/>
              <p:cNvGrpSpPr>
                <a:grpSpLocks/>
              </p:cNvGrpSpPr>
              <p:nvPr/>
            </p:nvGrpSpPr>
            <p:grpSpPr bwMode="auto">
              <a:xfrm>
                <a:off x="2445" y="1536"/>
                <a:ext cx="1223" cy="384"/>
                <a:chOff x="2445" y="1536"/>
                <a:chExt cx="1223" cy="384"/>
              </a:xfrm>
            </p:grpSpPr>
            <p:sp>
              <p:nvSpPr>
                <p:cNvPr id="12304" name="Rectangle 16"/>
                <p:cNvSpPr>
                  <a:spLocks noChangeArrowheads="1"/>
                </p:cNvSpPr>
                <p:nvPr/>
              </p:nvSpPr>
              <p:spPr bwMode="auto">
                <a:xfrm>
                  <a:off x="2488" y="1536"/>
                  <a:ext cx="1137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330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12335" name="Rectangle 47"/>
                <p:cNvSpPr>
                  <a:spLocks noChangeArrowheads="1"/>
                </p:cNvSpPr>
                <p:nvPr/>
              </p:nvSpPr>
              <p:spPr bwMode="auto">
                <a:xfrm>
                  <a:off x="2445" y="1536"/>
                  <a:ext cx="1223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38" name="Group 50"/>
              <p:cNvGrpSpPr>
                <a:grpSpLocks/>
              </p:cNvGrpSpPr>
              <p:nvPr/>
            </p:nvGrpSpPr>
            <p:grpSpPr bwMode="auto">
              <a:xfrm>
                <a:off x="0" y="1920"/>
                <a:ext cx="1222" cy="384"/>
                <a:chOff x="0" y="1920"/>
                <a:chExt cx="1222" cy="384"/>
              </a:xfrm>
            </p:grpSpPr>
            <p:sp>
              <p:nvSpPr>
                <p:cNvPr id="12305" name="Rectangle 17"/>
                <p:cNvSpPr>
                  <a:spLocks noChangeArrowheads="1"/>
                </p:cNvSpPr>
                <p:nvPr/>
              </p:nvSpPr>
              <p:spPr bwMode="auto">
                <a:xfrm>
                  <a:off x="43" y="1920"/>
                  <a:ext cx="1136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D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12337" name="Rectangle 49"/>
                <p:cNvSpPr>
                  <a:spLocks noChangeArrowheads="1"/>
                </p:cNvSpPr>
                <p:nvPr/>
              </p:nvSpPr>
              <p:spPr bwMode="auto">
                <a:xfrm>
                  <a:off x="0" y="1920"/>
                  <a:ext cx="1222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40" name="Group 52"/>
              <p:cNvGrpSpPr>
                <a:grpSpLocks/>
              </p:cNvGrpSpPr>
              <p:nvPr/>
            </p:nvGrpSpPr>
            <p:grpSpPr bwMode="auto">
              <a:xfrm>
                <a:off x="1222" y="1920"/>
                <a:ext cx="1223" cy="384"/>
                <a:chOff x="1222" y="1920"/>
                <a:chExt cx="1223" cy="384"/>
              </a:xfrm>
            </p:grpSpPr>
            <p:sp>
              <p:nvSpPr>
                <p:cNvPr id="12306" name="Rectangle 18"/>
                <p:cNvSpPr>
                  <a:spLocks noChangeArrowheads="1"/>
                </p:cNvSpPr>
                <p:nvPr/>
              </p:nvSpPr>
              <p:spPr bwMode="auto">
                <a:xfrm>
                  <a:off x="1265" y="1920"/>
                  <a:ext cx="1137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150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12339" name="Rectangle 51"/>
                <p:cNvSpPr>
                  <a:spLocks noChangeArrowheads="1"/>
                </p:cNvSpPr>
                <p:nvPr/>
              </p:nvSpPr>
              <p:spPr bwMode="auto">
                <a:xfrm>
                  <a:off x="1222" y="1920"/>
                  <a:ext cx="1223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42" name="Group 54"/>
              <p:cNvGrpSpPr>
                <a:grpSpLocks/>
              </p:cNvGrpSpPr>
              <p:nvPr/>
            </p:nvGrpSpPr>
            <p:grpSpPr bwMode="auto">
              <a:xfrm>
                <a:off x="2445" y="1920"/>
                <a:ext cx="1223" cy="384"/>
                <a:chOff x="2445" y="1920"/>
                <a:chExt cx="1223" cy="384"/>
              </a:xfrm>
            </p:grpSpPr>
            <p:sp>
              <p:nvSpPr>
                <p:cNvPr id="12307" name="Rectangle 19"/>
                <p:cNvSpPr>
                  <a:spLocks noChangeArrowheads="1"/>
                </p:cNvSpPr>
                <p:nvPr/>
              </p:nvSpPr>
              <p:spPr bwMode="auto">
                <a:xfrm>
                  <a:off x="2488" y="1920"/>
                  <a:ext cx="1137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/>
                    <a:t>150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12341" name="Rectangle 53"/>
                <p:cNvSpPr>
                  <a:spLocks noChangeArrowheads="1"/>
                </p:cNvSpPr>
                <p:nvPr/>
              </p:nvSpPr>
              <p:spPr bwMode="auto">
                <a:xfrm>
                  <a:off x="2445" y="1920"/>
                  <a:ext cx="1223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44" name="Group 56"/>
              <p:cNvGrpSpPr>
                <a:grpSpLocks/>
              </p:cNvGrpSpPr>
              <p:nvPr/>
            </p:nvGrpSpPr>
            <p:grpSpPr bwMode="auto">
              <a:xfrm>
                <a:off x="0" y="2304"/>
                <a:ext cx="1222" cy="384"/>
                <a:chOff x="0" y="2304"/>
                <a:chExt cx="1222" cy="384"/>
              </a:xfrm>
            </p:grpSpPr>
            <p:sp>
              <p:nvSpPr>
                <p:cNvPr id="12308" name="Rectangle 20"/>
                <p:cNvSpPr>
                  <a:spLocks noChangeArrowheads="1"/>
                </p:cNvSpPr>
                <p:nvPr/>
              </p:nvSpPr>
              <p:spPr bwMode="auto">
                <a:xfrm>
                  <a:off x="43" y="2304"/>
                  <a:ext cx="1136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b="1"/>
                    <a:t>Total</a:t>
                  </a:r>
                </a:p>
                <a:p>
                  <a:pPr algn="ctr"/>
                  <a:endParaRPr lang="en-US" b="1"/>
                </a:p>
              </p:txBody>
            </p:sp>
            <p:sp>
              <p:nvSpPr>
                <p:cNvPr id="12343" name="Rectangle 55"/>
                <p:cNvSpPr>
                  <a:spLocks noChangeArrowheads="1"/>
                </p:cNvSpPr>
                <p:nvPr/>
              </p:nvSpPr>
              <p:spPr bwMode="auto">
                <a:xfrm>
                  <a:off x="0" y="2304"/>
                  <a:ext cx="1222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46" name="Group 58"/>
              <p:cNvGrpSpPr>
                <a:grpSpLocks/>
              </p:cNvGrpSpPr>
              <p:nvPr/>
            </p:nvGrpSpPr>
            <p:grpSpPr bwMode="auto">
              <a:xfrm>
                <a:off x="1222" y="2304"/>
                <a:ext cx="1223" cy="384"/>
                <a:chOff x="1222" y="2304"/>
                <a:chExt cx="1223" cy="384"/>
              </a:xfrm>
            </p:grpSpPr>
            <p:sp>
              <p:nvSpPr>
                <p:cNvPr id="12309" name="Rectangle 21"/>
                <p:cNvSpPr>
                  <a:spLocks noChangeArrowheads="1"/>
                </p:cNvSpPr>
                <p:nvPr/>
              </p:nvSpPr>
              <p:spPr bwMode="auto">
                <a:xfrm>
                  <a:off x="1265" y="2304"/>
                  <a:ext cx="1137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b="1"/>
                    <a:t>1,000</a:t>
                  </a:r>
                </a:p>
                <a:p>
                  <a:pPr algn="ctr"/>
                  <a:endParaRPr lang="en-US" b="1"/>
                </a:p>
              </p:txBody>
            </p:sp>
            <p:sp>
              <p:nvSpPr>
                <p:cNvPr id="12345" name="Rectangle 57"/>
                <p:cNvSpPr>
                  <a:spLocks noChangeArrowheads="1"/>
                </p:cNvSpPr>
                <p:nvPr/>
              </p:nvSpPr>
              <p:spPr bwMode="auto">
                <a:xfrm>
                  <a:off x="1222" y="2304"/>
                  <a:ext cx="1223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48" name="Group 60"/>
              <p:cNvGrpSpPr>
                <a:grpSpLocks/>
              </p:cNvGrpSpPr>
              <p:nvPr/>
            </p:nvGrpSpPr>
            <p:grpSpPr bwMode="auto">
              <a:xfrm>
                <a:off x="2445" y="2304"/>
                <a:ext cx="1223" cy="384"/>
                <a:chOff x="2445" y="2304"/>
                <a:chExt cx="1223" cy="384"/>
              </a:xfrm>
            </p:grpSpPr>
            <p:sp>
              <p:nvSpPr>
                <p:cNvPr id="12310" name="Rectangle 22"/>
                <p:cNvSpPr>
                  <a:spLocks noChangeArrowheads="1"/>
                </p:cNvSpPr>
                <p:nvPr/>
              </p:nvSpPr>
              <p:spPr bwMode="auto">
                <a:xfrm>
                  <a:off x="2488" y="2304"/>
                  <a:ext cx="1137" cy="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b="1"/>
                    <a:t>1,000</a:t>
                  </a:r>
                </a:p>
                <a:p>
                  <a:pPr algn="ctr"/>
                  <a:endParaRPr lang="en-US"/>
                </a:p>
              </p:txBody>
            </p:sp>
            <p:sp>
              <p:nvSpPr>
                <p:cNvPr id="12347" name="Rectangle 59"/>
                <p:cNvSpPr>
                  <a:spLocks noChangeArrowheads="1"/>
                </p:cNvSpPr>
                <p:nvPr/>
              </p:nvSpPr>
              <p:spPr bwMode="auto">
                <a:xfrm>
                  <a:off x="2445" y="2304"/>
                  <a:ext cx="1223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2350" name="Rectangle 62"/>
            <p:cNvSpPr>
              <a:spLocks noChangeArrowheads="1"/>
            </p:cNvSpPr>
            <p:nvPr/>
          </p:nvSpPr>
          <p:spPr bwMode="auto">
            <a:xfrm>
              <a:off x="-4" y="-4"/>
              <a:ext cx="3676" cy="2696"/>
            </a:xfrm>
            <a:prstGeom prst="rect">
              <a:avLst/>
            </a:prstGeom>
            <a:noFill/>
            <a:ln w="12700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889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7772400" cy="990600"/>
          </a:xfrm>
          <a:noFill/>
        </p:spPr>
        <p:txBody>
          <a:bodyPr lIns="92075" tIns="46038" rIns="92075" bIns="46038"/>
          <a:lstStyle/>
          <a:p>
            <a:r>
              <a:rPr lang="tr-TR" smtClean="0"/>
              <a:t>2. Errors in Survey</a:t>
            </a:r>
            <a:r>
              <a:rPr lang="en-US" smtClean="0"/>
              <a:t>s</a:t>
            </a:r>
            <a:endParaRPr lang="en-US" b="1" smtClean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7239000" cy="5334000"/>
          </a:xfrm>
          <a:noFill/>
        </p:spPr>
        <p:txBody>
          <a:bodyPr lIns="92075" tIns="46038" rIns="92075" bIns="46038"/>
          <a:lstStyle/>
          <a:p>
            <a:pPr>
              <a:buFontTx/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2.1. Random Sampling Error</a:t>
            </a:r>
          </a:p>
          <a:p>
            <a:pPr>
              <a:buFontTx/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2.2. Systematic Error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 (sample bias)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buFontTx/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2.2.1. Respondent 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e</a:t>
            </a:r>
            <a:r>
              <a:rPr lang="en-US" dirty="0" err="1" smtClean="0">
                <a:solidFill>
                  <a:schemeClr val="bg2">
                    <a:lumMod val="50000"/>
                  </a:schemeClr>
                </a:solidFill>
              </a:rPr>
              <a:t>rror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buFontTx/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* Nonresponse bias</a:t>
            </a:r>
          </a:p>
          <a:p>
            <a:pPr lvl="1">
              <a:buFontTx/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* Response bias</a:t>
            </a:r>
          </a:p>
          <a:p>
            <a:pPr lvl="1">
              <a:buFontTx/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2.2.2. Administrative 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e</a:t>
            </a:r>
            <a:r>
              <a:rPr lang="en-US" dirty="0" err="1" smtClean="0">
                <a:solidFill>
                  <a:schemeClr val="bg2">
                    <a:lumMod val="50000"/>
                  </a:schemeClr>
                </a:solidFill>
              </a:rPr>
              <a:t>rror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buFontTx/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* Data processing error</a:t>
            </a:r>
          </a:p>
          <a:p>
            <a:pPr lvl="1">
              <a:buFontTx/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* Sample selection error</a:t>
            </a:r>
          </a:p>
          <a:p>
            <a:pPr lvl="1">
              <a:buFontTx/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* Interviewer error</a:t>
            </a:r>
          </a:p>
          <a:p>
            <a:pPr lvl="1">
              <a:buFontTx/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* Interviewer cheating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554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1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1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 bwMode="blackWhite">
          <a:xfrm>
            <a:off x="685800" y="0"/>
            <a:ext cx="7723188" cy="57943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" cap="flat" cmpd="sng" algn="ctr">
                <a:solidFill>
                  <a:srgbClr val="4D4D4D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EAEAEA"/>
                  </a:outerShdw>
                </a:effectLst>
              </a14:hiddenEffects>
            </a:ext>
          </a:extLst>
        </p:spPr>
        <p:txBody>
          <a:bodyPr anchor="t">
            <a:spAutoFit/>
          </a:bodyPr>
          <a:lstStyle/>
          <a:p>
            <a:pPr marL="1146175" indent="-1146175"/>
            <a:r>
              <a:rPr lang="en-US" sz="3200" b="1">
                <a:solidFill>
                  <a:schemeClr val="tx1"/>
                </a:solidFill>
              </a:rPr>
              <a:t>Categories of Survey Errors</a:t>
            </a:r>
          </a:p>
        </p:txBody>
      </p:sp>
      <p:sp>
        <p:nvSpPr>
          <p:cNvPr id="50179" name="Line 3"/>
          <p:cNvSpPr>
            <a:spLocks noChangeShapeType="1"/>
          </p:cNvSpPr>
          <p:nvPr/>
        </p:nvSpPr>
        <p:spPr bwMode="auto">
          <a:xfrm>
            <a:off x="609600" y="609600"/>
            <a:ext cx="7772400" cy="0"/>
          </a:xfrm>
          <a:prstGeom prst="line">
            <a:avLst/>
          </a:prstGeom>
          <a:noFill/>
          <a:ln w="9525">
            <a:solidFill>
              <a:srgbClr val="4D4D4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673100"/>
            <a:ext cx="8382000" cy="587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7972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  <a:noFill/>
        </p:spPr>
        <p:txBody>
          <a:bodyPr lIns="92075" tIns="46038" rIns="92075" bIns="46038"/>
          <a:lstStyle/>
          <a:p>
            <a:r>
              <a:rPr lang="tr-TR" smtClean="0"/>
              <a:t>2.1. </a:t>
            </a:r>
            <a:r>
              <a:rPr lang="en-US" smtClean="0"/>
              <a:t>Random Sampling Error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86800" cy="5105400"/>
          </a:xfrm>
          <a:noFill/>
        </p:spPr>
        <p:txBody>
          <a:bodyPr lIns="92075" tIns="46038" rIns="92075" bIns="46038">
            <a:normAutofit lnSpcReduction="10000"/>
          </a:bodyPr>
          <a:lstStyle/>
          <a:p>
            <a:pPr>
              <a:spcBef>
                <a:spcPts val="1200"/>
              </a:spcBef>
            </a:pP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Even i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f randomly selected, samples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 may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possess 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different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characteristics 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than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the target population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 (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the likelihood of bias is reduced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 but still exists)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This is a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 statistical fluctuation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 due to chance variation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Then, an important difference occurs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between the findings obtained from this sample and the findings obtained from a possible census of the whole target population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5542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sz="3200" b="1"/>
              <a:t>Categories of Survey Error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382000" cy="57150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600" b="1" u="sng"/>
              <a:t>Random Sampling Error</a:t>
            </a:r>
            <a:r>
              <a:rPr lang="en-US" sz="2600"/>
              <a:t> – Statistical fluctuation due to chance variations in elements selected for the sample.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600" b="1" u="sng"/>
              <a:t>Systematic (Non-Sampling) Error</a:t>
            </a:r>
            <a:r>
              <a:rPr lang="en-US" sz="2600"/>
              <a:t> – Error resulting from: 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2400"/>
              <a:t>imperfections in the research design that leads to respondent error, or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2400"/>
              <a:t>mistakes in executing the research. </a:t>
            </a:r>
          </a:p>
          <a:p>
            <a:pPr marL="609600" indent="-609600">
              <a:lnSpc>
                <a:spcPct val="90000"/>
              </a:lnSpc>
            </a:pPr>
            <a:r>
              <a:rPr lang="en-US" sz="2600"/>
              <a:t>Often leads to </a:t>
            </a:r>
            <a:r>
              <a:rPr lang="en-US" sz="2600" i="1" u="sng"/>
              <a:t>sample bias</a:t>
            </a:r>
            <a:r>
              <a:rPr lang="en-US" sz="2600"/>
              <a:t> – the tendency of sample results to deviate in one particular direction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600" b="1" u="sng"/>
              <a:t>Respondent Error</a:t>
            </a:r>
            <a:r>
              <a:rPr lang="en-US" sz="2600"/>
              <a:t> – Sample biases that result from the respondent action (response bias) or inaction (non-response bias)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600" b="1" u="sng"/>
              <a:t>Administrative Error</a:t>
            </a:r>
            <a:r>
              <a:rPr lang="en-US" sz="2600"/>
              <a:t> – Error caused by improper administration (execution) of the research tasks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176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sz="3200" b="1"/>
              <a:t>Categories of Respondent Error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382000" cy="56388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400" b="1" u="sng"/>
              <a:t>Nonresponse Error</a:t>
            </a:r>
            <a:r>
              <a:rPr lang="en-US" sz="2400"/>
              <a:t> – The statistical difference between the results of a survey in which the sample includes only those who responded (answered the questions) and a survey that would include those who failed to respond.  Reasons include: (a) not-at-home, (b) refusal, or c) self-selection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2400" b="1" u="sng"/>
              <a:t>Response bias</a:t>
            </a:r>
            <a:r>
              <a:rPr lang="en-US" sz="2400"/>
              <a:t> – Bias that occurs when those who respond tend to answer questions in a way that misrepresents the truth consciously (</a:t>
            </a:r>
            <a:r>
              <a:rPr lang="en-US" sz="2400" u="sng">
                <a:sym typeface="Wingdings" pitchFamily="2" charset="2"/>
              </a:rPr>
              <a:t>deliberate falsification</a:t>
            </a:r>
            <a:r>
              <a:rPr lang="en-US" sz="2400">
                <a:sym typeface="Wingdings" pitchFamily="2" charset="2"/>
              </a:rPr>
              <a:t>) </a:t>
            </a:r>
            <a:r>
              <a:rPr lang="en-US" sz="2400"/>
              <a:t>or unconsciously </a:t>
            </a:r>
            <a:r>
              <a:rPr lang="en-US" sz="2400">
                <a:sym typeface="Wingdings" pitchFamily="2" charset="2"/>
              </a:rPr>
              <a:t>(</a:t>
            </a:r>
            <a:r>
              <a:rPr lang="en-US" sz="2400" u="sng">
                <a:sym typeface="Wingdings" pitchFamily="2" charset="2"/>
              </a:rPr>
              <a:t>unconscious misrepresentation</a:t>
            </a:r>
            <a:r>
              <a:rPr lang="en-US" sz="2400">
                <a:sym typeface="Wingdings" pitchFamily="2" charset="2"/>
              </a:rPr>
              <a:t>)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2000" u="sng"/>
              <a:t>Reasons for Deliberate falsification</a:t>
            </a:r>
            <a:r>
              <a:rPr lang="en-US" sz="2000"/>
              <a:t>	</a:t>
            </a:r>
            <a:r>
              <a:rPr lang="en-US" sz="2000" u="sng"/>
              <a:t>Reasons for unconscious misrepre</a:t>
            </a:r>
            <a:r>
              <a:rPr lang="en-US" sz="2000"/>
              <a:t>.</a:t>
            </a:r>
            <a:endParaRPr lang="en-US" sz="2000" u="sng"/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2000"/>
              <a:t>1. To appear intelligent		1. Question format or content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2000"/>
              <a:t>2. To conceal personal information	2. Interview situation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2000"/>
              <a:t>3. To avoid embarrassment		3. Misunderstanding the question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2000"/>
              <a:t>4. To get rid of the interviewer		4. Forgetting exact details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US" sz="2000"/>
              <a:t>5. To please the interviewer		5. Unexpected question</a:t>
            </a:r>
          </a:p>
          <a:p>
            <a:pPr marL="1752600" lvl="3" indent="-381000">
              <a:lnSpc>
                <a:spcPct val="90000"/>
              </a:lnSpc>
              <a:buFontTx/>
              <a:buNone/>
            </a:pPr>
            <a:r>
              <a:rPr lang="en-US" sz="1800"/>
              <a:t>					6. Inability to express feelings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371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Categories of Response Bias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458200" cy="5257800"/>
          </a:xfrm>
        </p:spPr>
        <p:txBody>
          <a:bodyPr>
            <a:normAutofit lnSpcReduction="10000"/>
          </a:bodyPr>
          <a:lstStyle/>
          <a:p>
            <a:pPr marL="609600" indent="-609600">
              <a:buFontTx/>
              <a:buAutoNum type="arabicPeriod"/>
            </a:pPr>
            <a:r>
              <a:rPr lang="en-US" sz="2800" i="1" u="sng"/>
              <a:t>Acquiescence bias</a:t>
            </a:r>
            <a:r>
              <a:rPr lang="en-US" sz="2800"/>
              <a:t> – tendency to agree with everything the interviewer says</a:t>
            </a:r>
          </a:p>
          <a:p>
            <a:pPr marL="609600" indent="-609600">
              <a:buFontTx/>
              <a:buAutoNum type="arabicPeriod"/>
            </a:pPr>
            <a:r>
              <a:rPr lang="en-US" sz="2800" i="1" u="sng"/>
              <a:t>Extremity bias</a:t>
            </a:r>
            <a:r>
              <a:rPr lang="en-US" sz="2800"/>
              <a:t> – tendency to use extremes when responding to questions</a:t>
            </a:r>
          </a:p>
          <a:p>
            <a:pPr marL="609600" indent="-609600">
              <a:buFontTx/>
              <a:buAutoNum type="arabicPeriod"/>
            </a:pPr>
            <a:r>
              <a:rPr lang="en-US" sz="2800" i="1" u="sng"/>
              <a:t>Interviewer bias</a:t>
            </a:r>
            <a:r>
              <a:rPr lang="en-US" sz="2800"/>
              <a:t> – tendency of interviewer’s presence to affect respondent’s answers</a:t>
            </a:r>
          </a:p>
          <a:p>
            <a:pPr marL="609600" indent="-609600">
              <a:buFontTx/>
              <a:buAutoNum type="arabicPeriod"/>
            </a:pPr>
            <a:r>
              <a:rPr lang="en-US" sz="2800" i="1" u="sng"/>
              <a:t>Auspices bias</a:t>
            </a:r>
            <a:r>
              <a:rPr lang="en-US" sz="2800"/>
              <a:t> – tendency for knowledge of who is sponsoring the research to affect respondents’ answers</a:t>
            </a:r>
          </a:p>
          <a:p>
            <a:pPr marL="609600" indent="-609600">
              <a:buFontTx/>
              <a:buAutoNum type="arabicPeriod"/>
            </a:pPr>
            <a:r>
              <a:rPr lang="en-US" sz="2800" i="1" u="sng"/>
              <a:t>Social desirability bias</a:t>
            </a:r>
            <a:r>
              <a:rPr lang="en-US" sz="2800"/>
              <a:t> – tendency for respondents to give socially acceptable answers rather than the truth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278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Categories of Administrative Error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382000" cy="54864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800" b="1" u="sng"/>
              <a:t>Sample Selection Error</a:t>
            </a:r>
            <a:r>
              <a:rPr lang="en-US" sz="2800"/>
              <a:t> – Error caused by improper sample design or sampling procedure</a:t>
            </a:r>
          </a:p>
          <a:p>
            <a:pPr marL="609600" indent="-609600">
              <a:buFontTx/>
              <a:buAutoNum type="arabicPeriod"/>
            </a:pPr>
            <a:r>
              <a:rPr lang="en-US" sz="2800" b="1" u="sng"/>
              <a:t>Interviewer Error</a:t>
            </a:r>
            <a:r>
              <a:rPr lang="en-US" sz="2800"/>
              <a:t> – Errors caused by interviewers making mistakes when performing their tasks</a:t>
            </a:r>
          </a:p>
          <a:p>
            <a:pPr marL="609600" indent="-609600">
              <a:buFontTx/>
              <a:buAutoNum type="arabicPeriod"/>
            </a:pPr>
            <a:r>
              <a:rPr lang="en-US" sz="2800" b="1" u="sng"/>
              <a:t>Interviewer Cheating</a:t>
            </a:r>
            <a:r>
              <a:rPr lang="en-US" sz="2800"/>
              <a:t> – Errors caused by interviewers filling in fake answers to questions or falsifying entire questionnaires</a:t>
            </a:r>
          </a:p>
          <a:p>
            <a:pPr marL="609600" indent="-609600">
              <a:buFontTx/>
              <a:buAutoNum type="arabicPeriod"/>
            </a:pPr>
            <a:r>
              <a:rPr lang="en-US" sz="2800" b="1" u="sng"/>
              <a:t>Data Processing Error</a:t>
            </a:r>
            <a:r>
              <a:rPr lang="en-US" sz="2800"/>
              <a:t> – Errors caused by incorrect data entry, computer programming, or other procedural errors during data analysis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152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610600" cy="990600"/>
          </a:xfrm>
          <a:noFill/>
        </p:spPr>
        <p:txBody>
          <a:bodyPr lIns="92075" tIns="46038" rIns="92075" bIns="46038"/>
          <a:lstStyle/>
          <a:p>
            <a:r>
              <a:rPr lang="tr-TR" smtClean="0"/>
              <a:t>3. Classification of Survey Methods</a:t>
            </a:r>
            <a:endParaRPr lang="en-US" b="1" smtClean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686800" cy="5334000"/>
          </a:xfrm>
          <a:noFill/>
        </p:spPr>
        <p:txBody>
          <a:bodyPr lIns="92075" tIns="46038" rIns="92075" bIns="46038"/>
          <a:lstStyle/>
          <a:p>
            <a:pPr>
              <a:buFontTx/>
              <a:buNone/>
            </a:pPr>
            <a:r>
              <a:rPr lang="tr-TR" sz="3000" b="1" smtClean="0"/>
              <a:t>3</a:t>
            </a:r>
            <a:r>
              <a:rPr lang="en-US" sz="3000" b="1" smtClean="0"/>
              <a:t>.1. </a:t>
            </a:r>
            <a:r>
              <a:rPr lang="tr-TR" sz="3000" b="1" smtClean="0"/>
              <a:t>Structure of the questionnaire:</a:t>
            </a:r>
          </a:p>
          <a:p>
            <a:pPr>
              <a:buFontTx/>
              <a:buNone/>
            </a:pPr>
            <a:r>
              <a:rPr lang="tr-TR" sz="3000" smtClean="0"/>
              <a:t>	* whether standardized questions with a limited number of allowable answer -multiple choices</a:t>
            </a:r>
          </a:p>
          <a:p>
            <a:pPr>
              <a:buFontTx/>
              <a:buNone/>
            </a:pPr>
            <a:r>
              <a:rPr lang="tr-TR" sz="3000" smtClean="0"/>
              <a:t>	* or unstandardized open ended questions with the possibility of being answered in numerious ways.</a:t>
            </a:r>
            <a:endParaRPr lang="en-US" sz="3000" smtClean="0"/>
          </a:p>
          <a:p>
            <a:pPr>
              <a:buFontTx/>
              <a:buNone/>
            </a:pPr>
            <a:endParaRPr lang="tr-TR" sz="3000" b="1" smtClean="0"/>
          </a:p>
          <a:p>
            <a:pPr>
              <a:buFontTx/>
              <a:buNone/>
            </a:pPr>
            <a:r>
              <a:rPr lang="tr-TR" sz="3000" b="1" smtClean="0"/>
              <a:t>3</a:t>
            </a:r>
            <a:r>
              <a:rPr lang="en-US" sz="3000" b="1" smtClean="0"/>
              <a:t>.2. </a:t>
            </a:r>
            <a:r>
              <a:rPr lang="tr-TR" sz="3000" b="1" smtClean="0"/>
              <a:t>Level of Directness of the questions:</a:t>
            </a:r>
          </a:p>
          <a:p>
            <a:pPr>
              <a:buFontTx/>
              <a:buNone/>
            </a:pPr>
            <a:r>
              <a:rPr lang="tr-TR" sz="3000" smtClean="0"/>
              <a:t>	* whether direct/undisguised questions </a:t>
            </a:r>
          </a:p>
          <a:p>
            <a:pPr>
              <a:buFontTx/>
              <a:buNone/>
            </a:pPr>
            <a:r>
              <a:rPr lang="tr-TR" sz="3000" smtClean="0"/>
              <a:t>	* or indirect/disguised questions to hide the real purpose of the survey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74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Başlık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1447800"/>
          </a:xfrm>
        </p:spPr>
        <p:txBody>
          <a:bodyPr>
            <a:normAutofit fontScale="90000"/>
          </a:bodyPr>
          <a:lstStyle/>
          <a:p>
            <a:r>
              <a:rPr lang="en-US" smtClean="0"/>
              <a:t>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Survey Research</a:t>
            </a:r>
            <a:r>
              <a:rPr lang="tr-TR" dirty="0" smtClean="0"/>
              <a:t>: Basic </a:t>
            </a:r>
            <a:r>
              <a:rPr lang="en-US" dirty="0" smtClean="0"/>
              <a:t>Communication Methods </a:t>
            </a:r>
            <a:br>
              <a:rPr lang="en-US" dirty="0" smtClean="0"/>
            </a:br>
            <a:endParaRPr lang="tr-TR" dirty="0" smtClean="0"/>
          </a:p>
        </p:txBody>
      </p:sp>
      <p:sp>
        <p:nvSpPr>
          <p:cNvPr id="28675" name="2 İçerik Yer Tutucusu"/>
          <p:cNvSpPr>
            <a:spLocks noGrp="1"/>
          </p:cNvSpPr>
          <p:nvPr>
            <p:ph idx="1"/>
          </p:nvPr>
        </p:nvSpPr>
        <p:spPr>
          <a:xfrm>
            <a:off x="304800" y="1981200"/>
            <a:ext cx="8839200" cy="4419600"/>
          </a:xfrm>
        </p:spPr>
        <p:txBody>
          <a:bodyPr>
            <a:normAutofit fontScale="92500"/>
          </a:bodyPr>
          <a:lstStyle/>
          <a:p>
            <a:pPr marL="514350" indent="-514350">
              <a:buFontTx/>
              <a:buNone/>
            </a:pPr>
            <a:r>
              <a:rPr lang="tr-TR" sz="3000" smtClean="0"/>
              <a:t>* Comparison of Basic </a:t>
            </a:r>
            <a:r>
              <a:rPr lang="en-US" sz="3000" smtClean="0"/>
              <a:t>Communication Methods </a:t>
            </a:r>
            <a:r>
              <a:rPr lang="tr-TR" sz="3000" smtClean="0"/>
              <a:t>in Survey</a:t>
            </a:r>
            <a:r>
              <a:rPr lang="en-US" sz="3000" smtClean="0"/>
              <a:t>s</a:t>
            </a:r>
            <a:r>
              <a:rPr lang="tr-TR" sz="3000" smtClean="0"/>
              <a:t>:</a:t>
            </a:r>
          </a:p>
          <a:p>
            <a:pPr lvl="2">
              <a:buFontTx/>
              <a:buNone/>
            </a:pPr>
            <a:r>
              <a:rPr lang="tr-TR" sz="3000" smtClean="0"/>
              <a:t>* Questionnaires administered by an interviewer</a:t>
            </a:r>
          </a:p>
          <a:p>
            <a:pPr lvl="2">
              <a:buFontTx/>
              <a:buNone/>
            </a:pPr>
            <a:r>
              <a:rPr lang="tr-TR" sz="3000" smtClean="0"/>
              <a:t>	1. Door-to door interviews</a:t>
            </a:r>
          </a:p>
          <a:p>
            <a:pPr lvl="2">
              <a:buFontTx/>
              <a:buNone/>
            </a:pPr>
            <a:r>
              <a:rPr lang="tr-TR" sz="3000" smtClean="0"/>
              <a:t>	2. Mall intercepts</a:t>
            </a:r>
          </a:p>
          <a:p>
            <a:pPr lvl="2">
              <a:buFontTx/>
              <a:buNone/>
            </a:pPr>
            <a:r>
              <a:rPr lang="tr-TR" sz="3000" smtClean="0"/>
              <a:t>	3. Telephone interviews</a:t>
            </a:r>
          </a:p>
          <a:p>
            <a:pPr lvl="2">
              <a:buFontTx/>
              <a:buNone/>
            </a:pPr>
            <a:r>
              <a:rPr lang="tr-TR" sz="3000" smtClean="0"/>
              <a:t>* Self-administered questionnaires </a:t>
            </a:r>
          </a:p>
          <a:p>
            <a:pPr lvl="2">
              <a:buFontTx/>
              <a:buNone/>
            </a:pPr>
            <a:r>
              <a:rPr lang="tr-TR" sz="3000" smtClean="0"/>
              <a:t>	4. Questionnaires sent by mail, fax, or e-mail</a:t>
            </a:r>
          </a:p>
          <a:p>
            <a:pPr lvl="2">
              <a:buFontTx/>
              <a:buNone/>
            </a:pPr>
            <a:r>
              <a:rPr lang="tr-TR" sz="3000" smtClean="0"/>
              <a:t>	5.  Internet questionnaires</a:t>
            </a:r>
            <a:endParaRPr lang="en-US" sz="3000" smtClean="0"/>
          </a:p>
        </p:txBody>
      </p:sp>
    </p:spTree>
    <p:extLst>
      <p:ext uri="{BB962C8B-B14F-4D97-AF65-F5344CB8AC3E}">
        <p14:creationId xmlns:p14="http://schemas.microsoft.com/office/powerpoint/2010/main" xmlns="" val="124036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001000" cy="1143000"/>
          </a:xfrm>
        </p:spPr>
        <p:txBody>
          <a:bodyPr>
            <a:normAutofit fontScale="90000"/>
          </a:bodyPr>
          <a:lstStyle/>
          <a:p>
            <a:r>
              <a:rPr lang="tr-TR" smtClean="0"/>
              <a:t>1. </a:t>
            </a:r>
            <a:r>
              <a:rPr lang="en-US" smtClean="0"/>
              <a:t>Door-to-Door Personal Interview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4495800" cy="49530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>
                <a:solidFill>
                  <a:schemeClr val="tx1">
                    <a:lumMod val="90000"/>
                  </a:schemeClr>
                </a:solidFill>
              </a:rPr>
              <a:t>Speed of data collection</a:t>
            </a:r>
          </a:p>
          <a:p>
            <a:pPr lvl="1">
              <a:defRPr/>
            </a:pPr>
            <a:r>
              <a:rPr lang="en-US" dirty="0" smtClean="0">
                <a:solidFill>
                  <a:srgbClr val="FFFFFF"/>
                </a:solidFill>
              </a:rPr>
              <a:t>Moderate to fast</a:t>
            </a:r>
          </a:p>
          <a:p>
            <a:pPr>
              <a:defRPr/>
            </a:pPr>
            <a:r>
              <a:rPr lang="en-US" dirty="0" smtClean="0">
                <a:solidFill>
                  <a:schemeClr val="tx1">
                    <a:lumMod val="90000"/>
                  </a:schemeClr>
                </a:solidFill>
              </a:rPr>
              <a:t>Geographical flexibility</a:t>
            </a:r>
          </a:p>
          <a:p>
            <a:pPr lvl="1">
              <a:defRPr/>
            </a:pPr>
            <a:r>
              <a:rPr lang="en-US" dirty="0" smtClean="0">
                <a:solidFill>
                  <a:srgbClr val="FFFFFF"/>
                </a:solidFill>
              </a:rPr>
              <a:t>Limited to moderate</a:t>
            </a:r>
          </a:p>
          <a:p>
            <a:pPr>
              <a:defRPr/>
            </a:pPr>
            <a:r>
              <a:rPr lang="en-US" dirty="0" smtClean="0">
                <a:solidFill>
                  <a:schemeClr val="tx1">
                    <a:lumMod val="90000"/>
                  </a:schemeClr>
                </a:solidFill>
              </a:rPr>
              <a:t>Respondent cooperation</a:t>
            </a:r>
          </a:p>
          <a:p>
            <a:pPr lvl="1">
              <a:defRPr/>
            </a:pPr>
            <a:r>
              <a:rPr lang="en-US" dirty="0" smtClean="0">
                <a:solidFill>
                  <a:srgbClr val="FFFFFF"/>
                </a:solidFill>
              </a:rPr>
              <a:t>Excellent</a:t>
            </a:r>
          </a:p>
          <a:p>
            <a:pPr>
              <a:defRPr/>
            </a:pPr>
            <a:r>
              <a:rPr lang="en-US" dirty="0" smtClean="0">
                <a:solidFill>
                  <a:schemeClr val="tx1">
                    <a:lumMod val="90000"/>
                  </a:schemeClr>
                </a:solidFill>
              </a:rPr>
              <a:t>Versatility of questioning		</a:t>
            </a:r>
          </a:p>
          <a:p>
            <a:pPr lvl="1">
              <a:defRPr/>
            </a:pPr>
            <a:r>
              <a:rPr lang="en-US" dirty="0" smtClean="0">
                <a:solidFill>
                  <a:srgbClr val="FFFFFF"/>
                </a:solidFill>
              </a:rPr>
              <a:t>Quite versatile</a:t>
            </a:r>
          </a:p>
        </p:txBody>
      </p:sp>
      <p:sp>
        <p:nvSpPr>
          <p:cNvPr id="4" name="Rectangle 1027"/>
          <p:cNvSpPr txBox="1">
            <a:spLocks noChangeArrowheads="1"/>
          </p:cNvSpPr>
          <p:nvPr/>
        </p:nvSpPr>
        <p:spPr bwMode="auto">
          <a:xfrm>
            <a:off x="4724400" y="1828800"/>
            <a:ext cx="4191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kern="0" dirty="0">
                <a:latin typeface="+mn-lt"/>
              </a:rPr>
              <a:t>Questionnaire length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sz="2800" dirty="0">
                <a:solidFill>
                  <a:srgbClr val="FFFFFF"/>
                </a:solidFill>
                <a:latin typeface="+mn-lt"/>
              </a:rPr>
              <a:t>Long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kern="0" dirty="0">
                <a:latin typeface="+mn-lt"/>
              </a:rPr>
              <a:t>Item non</a:t>
            </a:r>
            <a:r>
              <a:rPr lang="tr-TR" sz="3200" kern="0" dirty="0">
                <a:latin typeface="+mn-lt"/>
              </a:rPr>
              <a:t>-</a:t>
            </a:r>
            <a:r>
              <a:rPr lang="en-US" sz="3200" kern="0" dirty="0">
                <a:latin typeface="+mn-lt"/>
              </a:rPr>
              <a:t>response	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sz="2800" dirty="0">
                <a:solidFill>
                  <a:srgbClr val="FFFFFF"/>
                </a:solidFill>
                <a:latin typeface="+mn-lt"/>
              </a:rPr>
              <a:t>Low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3200" kern="0" dirty="0">
                <a:latin typeface="+mn-lt"/>
              </a:rPr>
              <a:t>Possibility of respondent misunderstanding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sz="2800" dirty="0">
                <a:solidFill>
                  <a:srgbClr val="FFFFFF"/>
                </a:solidFill>
                <a:latin typeface="+mn-lt"/>
              </a:rPr>
              <a:t>Lowest	</a:t>
            </a:r>
            <a:endParaRPr lang="en-US" sz="3200" kern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076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 autoUpdateAnimBg="0"/>
      <p:bldP spid="4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990600"/>
          </a:xfrm>
        </p:spPr>
        <p:txBody>
          <a:bodyPr/>
          <a:lstStyle/>
          <a:p>
            <a:r>
              <a:rPr lang="en-US" smtClean="0"/>
              <a:t>Door-to-Door Personal Interview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43000"/>
            <a:ext cx="8839200" cy="571500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dirty="0" smtClean="0"/>
              <a:t>Degree of interviewer influence of answer</a:t>
            </a:r>
            <a:r>
              <a:rPr lang="tr-TR" dirty="0" smtClean="0"/>
              <a:t>: </a:t>
            </a:r>
            <a:r>
              <a:rPr lang="tr-TR" dirty="0" smtClean="0">
                <a:solidFill>
                  <a:schemeClr val="tx1">
                    <a:lumMod val="90000"/>
                  </a:schemeClr>
                </a:solidFill>
              </a:rPr>
              <a:t>H</a:t>
            </a:r>
            <a:r>
              <a:rPr lang="en-US" dirty="0" err="1" smtClean="0">
                <a:solidFill>
                  <a:schemeClr val="tx1">
                    <a:lumMod val="90000"/>
                  </a:schemeClr>
                </a:solidFill>
              </a:rPr>
              <a:t>igh</a:t>
            </a:r>
            <a:endParaRPr lang="en-US" dirty="0" smtClean="0">
              <a:solidFill>
                <a:schemeClr val="tx1">
                  <a:lumMod val="90000"/>
                </a:schemeClr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en-US" dirty="0" smtClean="0"/>
              <a:t>Supervision of interviewers</a:t>
            </a:r>
            <a:r>
              <a:rPr lang="tr-TR" dirty="0" smtClean="0"/>
              <a:t>: </a:t>
            </a:r>
            <a:r>
              <a:rPr lang="en-US" dirty="0" smtClean="0">
                <a:solidFill>
                  <a:schemeClr val="tx1">
                    <a:lumMod val="90000"/>
                  </a:schemeClr>
                </a:solidFill>
              </a:rPr>
              <a:t>Moderate</a:t>
            </a:r>
          </a:p>
          <a:p>
            <a:pPr>
              <a:lnSpc>
                <a:spcPct val="150000"/>
              </a:lnSpc>
              <a:defRPr/>
            </a:pPr>
            <a:r>
              <a:rPr lang="en-US" dirty="0" smtClean="0"/>
              <a:t>Anonymity of respondent</a:t>
            </a:r>
            <a:r>
              <a:rPr lang="tr-TR" dirty="0" smtClean="0"/>
              <a:t>: </a:t>
            </a:r>
            <a:r>
              <a:rPr lang="en-US" dirty="0" smtClean="0">
                <a:solidFill>
                  <a:schemeClr val="tx1">
                    <a:lumMod val="90000"/>
                  </a:schemeClr>
                </a:solidFill>
              </a:rPr>
              <a:t>Low</a:t>
            </a:r>
            <a:endParaRPr lang="tr-TR" dirty="0" smtClean="0">
              <a:solidFill>
                <a:schemeClr val="tx1">
                  <a:lumMod val="90000"/>
                </a:schemeClr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en-US" dirty="0" smtClean="0"/>
              <a:t>Ease of call back or follow-up</a:t>
            </a:r>
            <a:r>
              <a:rPr lang="tr-TR" dirty="0" smtClean="0"/>
              <a:t>: </a:t>
            </a:r>
            <a:r>
              <a:rPr lang="en-US" dirty="0" smtClean="0">
                <a:solidFill>
                  <a:schemeClr val="tx1">
                    <a:lumMod val="90000"/>
                  </a:schemeClr>
                </a:solidFill>
              </a:rPr>
              <a:t>Difficult</a:t>
            </a:r>
          </a:p>
          <a:p>
            <a:pPr>
              <a:lnSpc>
                <a:spcPct val="150000"/>
              </a:lnSpc>
              <a:defRPr/>
            </a:pPr>
            <a:r>
              <a:rPr lang="en-US" dirty="0" smtClean="0"/>
              <a:t>Cost</a:t>
            </a:r>
            <a:r>
              <a:rPr lang="tr-TR" dirty="0" smtClean="0"/>
              <a:t>: </a:t>
            </a:r>
            <a:r>
              <a:rPr lang="en-US" dirty="0" smtClean="0">
                <a:solidFill>
                  <a:schemeClr val="tx1">
                    <a:lumMod val="90000"/>
                  </a:schemeClr>
                </a:solidFill>
              </a:rPr>
              <a:t>Highest</a:t>
            </a:r>
          </a:p>
          <a:p>
            <a:pPr>
              <a:lnSpc>
                <a:spcPct val="150000"/>
              </a:lnSpc>
              <a:defRPr/>
            </a:pPr>
            <a:r>
              <a:rPr lang="en-US" dirty="0" smtClean="0"/>
              <a:t>Special features</a:t>
            </a:r>
            <a:r>
              <a:rPr lang="tr-TR" dirty="0" smtClean="0"/>
              <a:t>: </a:t>
            </a:r>
            <a:r>
              <a:rPr lang="en-US" dirty="0" smtClean="0">
                <a:solidFill>
                  <a:schemeClr val="tx1">
                    <a:lumMod val="90000"/>
                  </a:schemeClr>
                </a:solidFill>
              </a:rPr>
              <a:t>Visual materials may be shown or demonstrated; extended probing possible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61223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990600"/>
          </a:xfrm>
        </p:spPr>
        <p:txBody>
          <a:bodyPr>
            <a:normAutofit fontScale="90000"/>
          </a:bodyPr>
          <a:lstStyle/>
          <a:p>
            <a:r>
              <a:rPr lang="tr-TR" smtClean="0"/>
              <a:t>1. </a:t>
            </a:r>
            <a:r>
              <a:rPr lang="en-US" smtClean="0"/>
              <a:t>Mall Intercept Personal Interview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991600" cy="5334000"/>
          </a:xfrm>
        </p:spPr>
        <p:txBody>
          <a:bodyPr>
            <a:normAutofit fontScale="92500"/>
          </a:bodyPr>
          <a:lstStyle/>
          <a:p>
            <a:pPr>
              <a:lnSpc>
                <a:spcPct val="130000"/>
              </a:lnSpc>
              <a:spcAft>
                <a:spcPts val="100"/>
              </a:spcAft>
            </a:pPr>
            <a:r>
              <a:rPr lang="en-US" smtClean="0"/>
              <a:t>Speed of data collection</a:t>
            </a:r>
            <a:r>
              <a:rPr lang="tr-TR" smtClean="0"/>
              <a:t>: </a:t>
            </a:r>
            <a:r>
              <a:rPr lang="en-US" smtClean="0"/>
              <a:t>Fast</a:t>
            </a:r>
          </a:p>
          <a:p>
            <a:pPr>
              <a:lnSpc>
                <a:spcPct val="130000"/>
              </a:lnSpc>
              <a:spcAft>
                <a:spcPts val="100"/>
              </a:spcAft>
            </a:pPr>
            <a:r>
              <a:rPr lang="en-US" smtClean="0"/>
              <a:t>Geographical flexibility</a:t>
            </a:r>
            <a:r>
              <a:rPr lang="tr-TR" smtClean="0"/>
              <a:t>: </a:t>
            </a:r>
            <a:r>
              <a:rPr lang="en-US" smtClean="0"/>
              <a:t>Confined, urban bias</a:t>
            </a:r>
          </a:p>
          <a:p>
            <a:pPr>
              <a:lnSpc>
                <a:spcPct val="130000"/>
              </a:lnSpc>
              <a:spcAft>
                <a:spcPts val="100"/>
              </a:spcAft>
            </a:pPr>
            <a:r>
              <a:rPr lang="en-US" smtClean="0"/>
              <a:t>Respondent cooperation</a:t>
            </a:r>
            <a:r>
              <a:rPr lang="tr-TR" smtClean="0"/>
              <a:t>: </a:t>
            </a:r>
            <a:r>
              <a:rPr lang="en-US" smtClean="0"/>
              <a:t>Moderate to low</a:t>
            </a:r>
            <a:endParaRPr lang="tr-TR" smtClean="0"/>
          </a:p>
          <a:p>
            <a:pPr>
              <a:lnSpc>
                <a:spcPct val="130000"/>
              </a:lnSpc>
              <a:spcAft>
                <a:spcPts val="100"/>
              </a:spcAft>
            </a:pPr>
            <a:r>
              <a:rPr lang="en-US" smtClean="0"/>
              <a:t>Versatility of questioning</a:t>
            </a:r>
            <a:r>
              <a:rPr lang="tr-TR" smtClean="0"/>
              <a:t>: </a:t>
            </a:r>
            <a:r>
              <a:rPr lang="en-US" smtClean="0"/>
              <a:t>Extremely versatile</a:t>
            </a:r>
            <a:endParaRPr lang="tr-TR" smtClean="0"/>
          </a:p>
          <a:p>
            <a:pPr>
              <a:lnSpc>
                <a:spcPct val="130000"/>
              </a:lnSpc>
              <a:spcAft>
                <a:spcPts val="100"/>
              </a:spcAft>
            </a:pPr>
            <a:r>
              <a:rPr lang="en-US" smtClean="0"/>
              <a:t>Questionnaire length</a:t>
            </a:r>
            <a:r>
              <a:rPr lang="tr-TR" smtClean="0"/>
              <a:t>: </a:t>
            </a:r>
            <a:r>
              <a:rPr lang="en-US" smtClean="0"/>
              <a:t>Moderate to long</a:t>
            </a:r>
          </a:p>
          <a:p>
            <a:pPr>
              <a:lnSpc>
                <a:spcPct val="130000"/>
              </a:lnSpc>
              <a:spcAft>
                <a:spcPts val="100"/>
              </a:spcAft>
            </a:pPr>
            <a:r>
              <a:rPr lang="en-US" smtClean="0"/>
              <a:t>Item non</a:t>
            </a:r>
            <a:r>
              <a:rPr lang="tr-TR" smtClean="0"/>
              <a:t>-</a:t>
            </a:r>
            <a:r>
              <a:rPr lang="en-US" smtClean="0"/>
              <a:t>response</a:t>
            </a:r>
            <a:r>
              <a:rPr lang="tr-TR" smtClean="0"/>
              <a:t>: </a:t>
            </a:r>
            <a:r>
              <a:rPr lang="en-US" smtClean="0"/>
              <a:t>Medium</a:t>
            </a:r>
          </a:p>
          <a:p>
            <a:pPr>
              <a:lnSpc>
                <a:spcPct val="130000"/>
              </a:lnSpc>
              <a:spcAft>
                <a:spcPts val="100"/>
              </a:spcAft>
            </a:pPr>
            <a:r>
              <a:rPr lang="en-US" smtClean="0"/>
              <a:t>Possibility of respondent misunderstanding</a:t>
            </a:r>
            <a:r>
              <a:rPr lang="tr-TR" smtClean="0"/>
              <a:t>: </a:t>
            </a:r>
            <a:r>
              <a:rPr lang="en-US" smtClean="0"/>
              <a:t>Lowest</a:t>
            </a:r>
          </a:p>
        </p:txBody>
      </p:sp>
    </p:spTree>
    <p:extLst>
      <p:ext uri="{BB962C8B-B14F-4D97-AF65-F5344CB8AC3E}">
        <p14:creationId xmlns:p14="http://schemas.microsoft.com/office/powerpoint/2010/main" xmlns="" val="165816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/>
              <a:t>Mall Intercept Personal Interview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mtClean="0"/>
              <a:t>Degree of interviewer influence of answers</a:t>
            </a:r>
            <a:r>
              <a:rPr lang="tr-TR" smtClean="0"/>
              <a:t>: </a:t>
            </a:r>
            <a:r>
              <a:rPr lang="en-US" smtClean="0"/>
              <a:t>Highest</a:t>
            </a:r>
          </a:p>
          <a:p>
            <a:pPr>
              <a:lnSpc>
                <a:spcPct val="150000"/>
              </a:lnSpc>
            </a:pPr>
            <a:r>
              <a:rPr lang="en-US" smtClean="0"/>
              <a:t>Supervision of interviewers</a:t>
            </a:r>
            <a:r>
              <a:rPr lang="tr-TR" smtClean="0"/>
              <a:t>: </a:t>
            </a:r>
            <a:r>
              <a:rPr lang="en-US" smtClean="0"/>
              <a:t>Moderate to high</a:t>
            </a:r>
          </a:p>
          <a:p>
            <a:pPr>
              <a:lnSpc>
                <a:spcPct val="150000"/>
              </a:lnSpc>
            </a:pPr>
            <a:r>
              <a:rPr lang="en-US" smtClean="0"/>
              <a:t>Anonymity of respondent</a:t>
            </a:r>
            <a:r>
              <a:rPr lang="tr-TR" smtClean="0"/>
              <a:t>: </a:t>
            </a:r>
            <a:r>
              <a:rPr lang="en-US" smtClean="0"/>
              <a:t> Low</a:t>
            </a:r>
            <a:endParaRPr lang="tr-TR" smtClean="0"/>
          </a:p>
          <a:p>
            <a:pPr>
              <a:lnSpc>
                <a:spcPct val="150000"/>
              </a:lnSpc>
            </a:pPr>
            <a:r>
              <a:rPr lang="en-US" smtClean="0"/>
              <a:t>Ease of call back or follow-up</a:t>
            </a:r>
            <a:r>
              <a:rPr lang="tr-TR" smtClean="0"/>
              <a:t>: </a:t>
            </a:r>
            <a:r>
              <a:rPr lang="en-US" smtClean="0"/>
              <a:t>Difficult</a:t>
            </a:r>
          </a:p>
          <a:p>
            <a:pPr>
              <a:lnSpc>
                <a:spcPct val="150000"/>
              </a:lnSpc>
            </a:pPr>
            <a:r>
              <a:rPr lang="en-US" smtClean="0"/>
              <a:t>Cost</a:t>
            </a:r>
            <a:r>
              <a:rPr lang="tr-TR" smtClean="0"/>
              <a:t>: </a:t>
            </a:r>
            <a:r>
              <a:rPr lang="en-US" smtClean="0"/>
              <a:t>Moderate to high</a:t>
            </a:r>
          </a:p>
          <a:p>
            <a:pPr>
              <a:lnSpc>
                <a:spcPct val="150000"/>
              </a:lnSpc>
            </a:pPr>
            <a:r>
              <a:rPr lang="en-US" smtClean="0"/>
              <a:t>Special features</a:t>
            </a:r>
            <a:r>
              <a:rPr lang="tr-TR" smtClean="0"/>
              <a:t>: </a:t>
            </a:r>
            <a:r>
              <a:rPr lang="en-US" smtClean="0"/>
              <a:t>Taste test, viewing of TV commercials</a:t>
            </a:r>
            <a:r>
              <a:rPr lang="tr-TR" smtClean="0"/>
              <a:t> </a:t>
            </a:r>
            <a:r>
              <a:rPr lang="en-US" smtClean="0"/>
              <a:t>possible</a:t>
            </a:r>
          </a:p>
        </p:txBody>
      </p:sp>
    </p:spTree>
    <p:extLst>
      <p:ext uri="{BB962C8B-B14F-4D97-AF65-F5344CB8AC3E}">
        <p14:creationId xmlns:p14="http://schemas.microsoft.com/office/powerpoint/2010/main" xmlns="" val="360587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tr-TR" smtClean="0"/>
              <a:t>3. </a:t>
            </a:r>
            <a:r>
              <a:rPr lang="en-US" smtClean="0"/>
              <a:t>Telephone Surveys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5638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3100" smtClean="0"/>
              <a:t>Speed of Data Collection</a:t>
            </a:r>
            <a:r>
              <a:rPr lang="tr-TR" sz="3100" smtClean="0"/>
              <a:t>: </a:t>
            </a:r>
            <a:r>
              <a:rPr lang="en-US" sz="3100" smtClean="0"/>
              <a:t>Very fast</a:t>
            </a:r>
          </a:p>
          <a:p>
            <a:pPr>
              <a:lnSpc>
                <a:spcPct val="110000"/>
              </a:lnSpc>
            </a:pPr>
            <a:r>
              <a:rPr lang="en-US" sz="3100" smtClean="0"/>
              <a:t>Geographical Flexibility</a:t>
            </a:r>
            <a:r>
              <a:rPr lang="tr-TR" sz="3100" smtClean="0"/>
              <a:t>: </a:t>
            </a:r>
            <a:r>
              <a:rPr lang="en-US" sz="3100" smtClean="0"/>
              <a:t>High</a:t>
            </a:r>
          </a:p>
          <a:p>
            <a:pPr>
              <a:lnSpc>
                <a:spcPct val="110000"/>
              </a:lnSpc>
            </a:pPr>
            <a:r>
              <a:rPr lang="en-US" sz="3100" smtClean="0"/>
              <a:t>Respondent Cooperation</a:t>
            </a:r>
            <a:r>
              <a:rPr lang="tr-TR" sz="3100" smtClean="0"/>
              <a:t>: </a:t>
            </a:r>
            <a:r>
              <a:rPr lang="en-US" sz="3100" smtClean="0"/>
              <a:t>Good</a:t>
            </a:r>
          </a:p>
          <a:p>
            <a:pPr>
              <a:lnSpc>
                <a:spcPct val="110000"/>
              </a:lnSpc>
            </a:pPr>
            <a:r>
              <a:rPr lang="en-US" sz="3100" smtClean="0"/>
              <a:t>Versatility of Questioning</a:t>
            </a:r>
            <a:r>
              <a:rPr lang="tr-TR" sz="3100" smtClean="0"/>
              <a:t>: </a:t>
            </a:r>
            <a:r>
              <a:rPr lang="en-US" sz="3100" smtClean="0"/>
              <a:t>Moderate</a:t>
            </a:r>
            <a:endParaRPr lang="tr-TR" sz="3100" smtClean="0"/>
          </a:p>
          <a:p>
            <a:pPr>
              <a:lnSpc>
                <a:spcPct val="110000"/>
              </a:lnSpc>
            </a:pPr>
            <a:r>
              <a:rPr lang="en-US" sz="3100" smtClean="0"/>
              <a:t>Questionnaire Length</a:t>
            </a:r>
            <a:r>
              <a:rPr lang="tr-TR" sz="3100" smtClean="0"/>
              <a:t>: </a:t>
            </a:r>
            <a:r>
              <a:rPr lang="en-US" sz="3100" smtClean="0"/>
              <a:t>Moderate</a:t>
            </a:r>
          </a:p>
          <a:p>
            <a:pPr>
              <a:lnSpc>
                <a:spcPct val="110000"/>
              </a:lnSpc>
            </a:pPr>
            <a:r>
              <a:rPr lang="en-US" sz="3100" smtClean="0"/>
              <a:t>Item Non</a:t>
            </a:r>
            <a:r>
              <a:rPr lang="tr-TR" sz="3100" smtClean="0"/>
              <a:t>-</a:t>
            </a:r>
            <a:r>
              <a:rPr lang="en-US" sz="3100" smtClean="0"/>
              <a:t>response</a:t>
            </a:r>
            <a:r>
              <a:rPr lang="tr-TR" sz="3100" smtClean="0"/>
              <a:t>: </a:t>
            </a:r>
            <a:r>
              <a:rPr lang="en-US" sz="3100" smtClean="0"/>
              <a:t>Medium</a:t>
            </a:r>
          </a:p>
          <a:p>
            <a:pPr>
              <a:lnSpc>
                <a:spcPct val="110000"/>
              </a:lnSpc>
            </a:pPr>
            <a:r>
              <a:rPr lang="en-US" sz="3100" smtClean="0"/>
              <a:t>Possibility of Respondent	Misunderstanding</a:t>
            </a:r>
            <a:r>
              <a:rPr lang="tr-TR" sz="3100" smtClean="0"/>
              <a:t>: </a:t>
            </a:r>
            <a:r>
              <a:rPr lang="en-US" sz="3100" smtClean="0"/>
              <a:t>Average</a:t>
            </a:r>
          </a:p>
          <a:p>
            <a:pPr>
              <a:lnSpc>
                <a:spcPct val="110000"/>
              </a:lnSpc>
            </a:pPr>
            <a:r>
              <a:rPr lang="en-US" sz="3100" smtClean="0"/>
              <a:t>Degree of Interviewer Influence of Answer</a:t>
            </a:r>
            <a:r>
              <a:rPr lang="tr-TR" sz="3100" smtClean="0"/>
              <a:t>: </a:t>
            </a:r>
            <a:r>
              <a:rPr lang="en-US" sz="3100" smtClean="0"/>
              <a:t>Moderate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68152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smtClean="0"/>
              <a:t>Telephone Surveys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5410200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2800" smtClean="0"/>
              <a:t>Supervision of interviewers</a:t>
            </a:r>
            <a:r>
              <a:rPr lang="tr-TR" sz="2800" smtClean="0"/>
              <a:t>: </a:t>
            </a:r>
            <a:r>
              <a:rPr lang="en-US" sz="2800" smtClean="0"/>
              <a:t>High, especially with central location WATS </a:t>
            </a:r>
            <a:r>
              <a:rPr lang="tr-TR" sz="2800" smtClean="0"/>
              <a:t>(Wide Area Telecommunications Service) </a:t>
            </a:r>
            <a:r>
              <a:rPr lang="en-US" sz="2800" smtClean="0"/>
              <a:t>interviewing</a:t>
            </a:r>
          </a:p>
          <a:p>
            <a:pPr>
              <a:lnSpc>
                <a:spcPct val="120000"/>
              </a:lnSpc>
            </a:pPr>
            <a:r>
              <a:rPr lang="en-US" sz="2800" smtClean="0"/>
              <a:t>Anonymity of respondent</a:t>
            </a:r>
            <a:r>
              <a:rPr lang="tr-TR" sz="2800" smtClean="0"/>
              <a:t>: </a:t>
            </a:r>
            <a:r>
              <a:rPr lang="en-US" sz="2800" smtClean="0"/>
              <a:t>Moderate</a:t>
            </a:r>
          </a:p>
          <a:p>
            <a:pPr>
              <a:lnSpc>
                <a:spcPct val="120000"/>
              </a:lnSpc>
            </a:pPr>
            <a:r>
              <a:rPr lang="en-US" sz="2800" smtClean="0"/>
              <a:t>Ease of call back or follow-up</a:t>
            </a:r>
            <a:r>
              <a:rPr lang="tr-TR" sz="2800" smtClean="0"/>
              <a:t>: </a:t>
            </a:r>
            <a:r>
              <a:rPr lang="en-US" sz="2800" smtClean="0"/>
              <a:t>Easy</a:t>
            </a:r>
            <a:endParaRPr lang="tr-TR" sz="2800" smtClean="0"/>
          </a:p>
          <a:p>
            <a:pPr>
              <a:lnSpc>
                <a:spcPct val="120000"/>
              </a:lnSpc>
            </a:pPr>
            <a:r>
              <a:rPr lang="en-US" sz="2800" smtClean="0"/>
              <a:t>Cost</a:t>
            </a:r>
            <a:r>
              <a:rPr lang="tr-TR" sz="2800" smtClean="0"/>
              <a:t>: </a:t>
            </a:r>
            <a:r>
              <a:rPr lang="en-US" sz="2800" smtClean="0"/>
              <a:t>Low to moderate</a:t>
            </a:r>
          </a:p>
          <a:p>
            <a:pPr>
              <a:lnSpc>
                <a:spcPct val="120000"/>
              </a:lnSpc>
            </a:pPr>
            <a:r>
              <a:rPr lang="en-US" sz="2800" smtClean="0"/>
              <a:t>Special features</a:t>
            </a:r>
            <a:r>
              <a:rPr lang="tr-TR" sz="2800" smtClean="0"/>
              <a:t>: </a:t>
            </a:r>
            <a:r>
              <a:rPr lang="en-US" sz="2800" smtClean="0"/>
              <a:t>Fieldwork and supervision of data collection are simplified; quite adaptable to computer technology</a:t>
            </a:r>
            <a:r>
              <a:rPr lang="tr-TR" sz="2800" smtClean="0"/>
              <a:t> (e.g. </a:t>
            </a:r>
            <a:r>
              <a:rPr lang="en-US" sz="2800" smtClean="0"/>
              <a:t>Central location interviewing</a:t>
            </a:r>
            <a:r>
              <a:rPr lang="tr-TR" sz="2800" smtClean="0"/>
              <a:t>, </a:t>
            </a:r>
            <a:r>
              <a:rPr lang="en-US" sz="2800" smtClean="0"/>
              <a:t>Computer-assisted telephone interviewing</a:t>
            </a:r>
            <a:r>
              <a:rPr lang="tr-TR" sz="2800" smtClean="0"/>
              <a:t>, </a:t>
            </a:r>
            <a:r>
              <a:rPr lang="en-US" sz="2800" smtClean="0"/>
              <a:t>Computerized voice-activated interviews</a:t>
            </a:r>
            <a:r>
              <a:rPr lang="tr-TR" sz="2800" smtClean="0"/>
              <a:t>)</a:t>
            </a:r>
            <a:endParaRPr lang="en-US" sz="2800" smtClean="0"/>
          </a:p>
        </p:txBody>
      </p:sp>
    </p:spTree>
    <p:extLst>
      <p:ext uri="{BB962C8B-B14F-4D97-AF65-F5344CB8AC3E}">
        <p14:creationId xmlns:p14="http://schemas.microsoft.com/office/powerpoint/2010/main" xmlns="" val="357451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304800" y="2057400"/>
          <a:ext cx="8221663" cy="2743200"/>
        </p:xfrm>
        <a:graphic>
          <a:graphicData uri="http://schemas.openxmlformats.org/presentationml/2006/ole">
            <p:oleObj spid="_x0000_s2050" name="MS Org Chart" r:id="rId3" imgW="3340608" imgH="872947" progId="">
              <p:embed/>
            </p:oleObj>
          </a:graphicData>
        </a:graphic>
      </p:graphicFrame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Self-Administered Questionnaires</a:t>
            </a:r>
          </a:p>
        </p:txBody>
      </p:sp>
    </p:spTree>
    <p:extLst>
      <p:ext uri="{BB962C8B-B14F-4D97-AF65-F5344CB8AC3E}">
        <p14:creationId xmlns:p14="http://schemas.microsoft.com/office/powerpoint/2010/main" xmlns="" val="136444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tr-TR" smtClean="0"/>
              <a:t>4. </a:t>
            </a:r>
            <a:r>
              <a:rPr lang="en-US" smtClean="0"/>
              <a:t>Mail Surveys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8991600" cy="601980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900" dirty="0" smtClean="0">
                <a:latin typeface="+mj-lt"/>
              </a:rPr>
              <a:t>Speed of data collection</a:t>
            </a:r>
            <a:r>
              <a:rPr lang="tr-TR" sz="2900" dirty="0" smtClean="0">
                <a:latin typeface="+mj-lt"/>
              </a:rPr>
              <a:t>: </a:t>
            </a:r>
            <a:r>
              <a:rPr lang="en-US" sz="2900" dirty="0" smtClean="0">
                <a:latin typeface="+mj-lt"/>
              </a:rPr>
              <a:t>Researcher has no control over return of questionnaire; slow</a:t>
            </a:r>
          </a:p>
          <a:p>
            <a:pPr>
              <a:lnSpc>
                <a:spcPct val="150000"/>
              </a:lnSpc>
              <a:defRPr/>
            </a:pPr>
            <a:r>
              <a:rPr lang="en-US" sz="2900" dirty="0" smtClean="0">
                <a:latin typeface="+mj-lt"/>
              </a:rPr>
              <a:t>Geographical flexibility</a:t>
            </a:r>
            <a:r>
              <a:rPr lang="tr-TR" sz="2900" dirty="0" smtClean="0">
                <a:latin typeface="+mj-lt"/>
              </a:rPr>
              <a:t>: </a:t>
            </a:r>
            <a:r>
              <a:rPr lang="en-US" sz="2900" dirty="0" smtClean="0">
                <a:latin typeface="+mj-lt"/>
              </a:rPr>
              <a:t>High</a:t>
            </a:r>
          </a:p>
          <a:p>
            <a:pPr>
              <a:lnSpc>
                <a:spcPct val="150000"/>
              </a:lnSpc>
              <a:defRPr/>
            </a:pPr>
            <a:r>
              <a:rPr lang="en-US" sz="2900" dirty="0" smtClean="0">
                <a:latin typeface="+mj-lt"/>
              </a:rPr>
              <a:t>Respondent cooperation</a:t>
            </a:r>
            <a:r>
              <a:rPr lang="tr-TR" sz="2900" dirty="0" smtClean="0">
                <a:latin typeface="+mj-lt"/>
              </a:rPr>
              <a:t>: </a:t>
            </a:r>
            <a:r>
              <a:rPr lang="en-US" sz="2900" dirty="0" smtClean="0">
                <a:latin typeface="+mj-lt"/>
              </a:rPr>
              <a:t>Moderate</a:t>
            </a:r>
            <a:r>
              <a:rPr lang="tr-TR" sz="2900" dirty="0" smtClean="0">
                <a:latin typeface="+mj-lt"/>
              </a:rPr>
              <a:t> </a:t>
            </a:r>
            <a:r>
              <a:rPr lang="en-US" sz="2900" dirty="0" smtClean="0">
                <a:latin typeface="+mj-lt"/>
              </a:rPr>
              <a:t>–</a:t>
            </a:r>
            <a:r>
              <a:rPr lang="tr-TR" sz="2900" dirty="0" smtClean="0">
                <a:latin typeface="+mj-lt"/>
              </a:rPr>
              <a:t> but, </a:t>
            </a:r>
            <a:r>
              <a:rPr lang="en-US" sz="2900" dirty="0" smtClean="0">
                <a:latin typeface="+mj-lt"/>
              </a:rPr>
              <a:t>poorly designed questionnaire will have low response rate </a:t>
            </a:r>
            <a:endParaRPr lang="tr-TR" sz="2900" dirty="0" smtClean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en-US" sz="2900" dirty="0" smtClean="0">
                <a:latin typeface="+mj-lt"/>
              </a:rPr>
              <a:t>Versatility of questioning</a:t>
            </a:r>
            <a:r>
              <a:rPr lang="tr-TR" sz="2900" dirty="0" smtClean="0">
                <a:latin typeface="+mj-lt"/>
              </a:rPr>
              <a:t>: </a:t>
            </a:r>
            <a:r>
              <a:rPr lang="en-US" sz="2900" dirty="0" smtClean="0">
                <a:latin typeface="+mj-lt"/>
              </a:rPr>
              <a:t>Highly standardized format</a:t>
            </a:r>
          </a:p>
          <a:p>
            <a:pPr>
              <a:lnSpc>
                <a:spcPct val="150000"/>
              </a:lnSpc>
              <a:defRPr/>
            </a:pPr>
            <a:r>
              <a:rPr lang="en-US" sz="2900" dirty="0" smtClean="0">
                <a:latin typeface="+mj-lt"/>
              </a:rPr>
              <a:t>Questionnaire length</a:t>
            </a:r>
            <a:r>
              <a:rPr lang="tr-TR" sz="2900" dirty="0" smtClean="0">
                <a:latin typeface="+mj-lt"/>
              </a:rPr>
              <a:t>: </a:t>
            </a:r>
            <a:r>
              <a:rPr lang="en-US" sz="2900" dirty="0" smtClean="0">
                <a:latin typeface="+mj-lt"/>
              </a:rPr>
              <a:t>Varies depending on incentive</a:t>
            </a:r>
          </a:p>
          <a:p>
            <a:pPr>
              <a:lnSpc>
                <a:spcPct val="150000"/>
              </a:lnSpc>
              <a:defRPr/>
            </a:pPr>
            <a:r>
              <a:rPr lang="en-US" sz="2900" dirty="0" smtClean="0">
                <a:latin typeface="+mj-lt"/>
              </a:rPr>
              <a:t>Item non</a:t>
            </a:r>
            <a:r>
              <a:rPr lang="tr-TR" sz="2900" dirty="0" smtClean="0">
                <a:latin typeface="+mj-lt"/>
              </a:rPr>
              <a:t>-</a:t>
            </a:r>
            <a:r>
              <a:rPr lang="en-US" sz="2900" dirty="0" smtClean="0">
                <a:latin typeface="+mj-lt"/>
              </a:rPr>
              <a:t>response</a:t>
            </a:r>
            <a:r>
              <a:rPr lang="tr-TR" sz="2900" dirty="0" smtClean="0">
                <a:latin typeface="+mj-lt"/>
              </a:rPr>
              <a:t>: </a:t>
            </a:r>
            <a:r>
              <a:rPr lang="en-US" sz="2900" dirty="0" smtClean="0">
                <a:latin typeface="+mj-lt"/>
              </a:rPr>
              <a:t>High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5660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4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4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 smtClean="0"/>
              <a:t>Mail Surveys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8458200" cy="495300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smtClean="0"/>
              <a:t>Possibility of respondent misunderstanding</a:t>
            </a:r>
            <a:r>
              <a:rPr lang="tr-TR" smtClean="0"/>
              <a:t>: </a:t>
            </a:r>
            <a:r>
              <a:rPr lang="en-US" smtClean="0"/>
              <a:t>Highest--no interviewer present for clarification</a:t>
            </a:r>
          </a:p>
          <a:p>
            <a:pPr>
              <a:lnSpc>
                <a:spcPct val="110000"/>
              </a:lnSpc>
            </a:pPr>
            <a:r>
              <a:rPr lang="en-US" smtClean="0"/>
              <a:t>Degree of interviewer influence of answer</a:t>
            </a:r>
            <a:r>
              <a:rPr lang="tr-TR" smtClean="0"/>
              <a:t>: N</a:t>
            </a:r>
            <a:r>
              <a:rPr lang="en-US" smtClean="0"/>
              <a:t>one</a:t>
            </a:r>
            <a:r>
              <a:rPr lang="tr-TR" smtClean="0"/>
              <a:t> </a:t>
            </a:r>
            <a:r>
              <a:rPr lang="en-US" smtClean="0"/>
              <a:t>-</a:t>
            </a:r>
            <a:r>
              <a:rPr lang="tr-TR" smtClean="0"/>
              <a:t> </a:t>
            </a:r>
            <a:r>
              <a:rPr lang="en-US" smtClean="0"/>
              <a:t>interviewer absent</a:t>
            </a:r>
          </a:p>
          <a:p>
            <a:pPr>
              <a:lnSpc>
                <a:spcPct val="110000"/>
              </a:lnSpc>
            </a:pPr>
            <a:r>
              <a:rPr lang="en-US" smtClean="0"/>
              <a:t>Supervision of interviewers</a:t>
            </a:r>
            <a:r>
              <a:rPr lang="tr-TR" smtClean="0"/>
              <a:t>: </a:t>
            </a:r>
            <a:r>
              <a:rPr lang="en-US" smtClean="0"/>
              <a:t>Not applicable</a:t>
            </a:r>
            <a:endParaRPr lang="tr-TR" smtClean="0"/>
          </a:p>
          <a:p>
            <a:pPr>
              <a:lnSpc>
                <a:spcPct val="110000"/>
              </a:lnSpc>
            </a:pPr>
            <a:r>
              <a:rPr lang="en-US" smtClean="0"/>
              <a:t>Anonymity of respondent</a:t>
            </a:r>
            <a:r>
              <a:rPr lang="tr-TR" smtClean="0"/>
              <a:t>: </a:t>
            </a:r>
            <a:r>
              <a:rPr lang="en-US" smtClean="0"/>
              <a:t>High</a:t>
            </a:r>
          </a:p>
          <a:p>
            <a:pPr>
              <a:lnSpc>
                <a:spcPct val="110000"/>
              </a:lnSpc>
            </a:pPr>
            <a:r>
              <a:rPr lang="en-US" smtClean="0"/>
              <a:t>Ease of call back or follow-up</a:t>
            </a:r>
            <a:r>
              <a:rPr lang="tr-TR" smtClean="0"/>
              <a:t>: </a:t>
            </a:r>
            <a:r>
              <a:rPr lang="en-US" smtClean="0"/>
              <a:t>Easy, but takes time</a:t>
            </a:r>
          </a:p>
          <a:p>
            <a:pPr>
              <a:lnSpc>
                <a:spcPct val="110000"/>
              </a:lnSpc>
            </a:pPr>
            <a:r>
              <a:rPr lang="en-US" smtClean="0"/>
              <a:t>Cost</a:t>
            </a:r>
            <a:r>
              <a:rPr lang="tr-TR" smtClean="0"/>
              <a:t>: </a:t>
            </a:r>
            <a:r>
              <a:rPr lang="en-US" smtClean="0"/>
              <a:t>Lowest</a:t>
            </a:r>
          </a:p>
        </p:txBody>
      </p:sp>
    </p:spTree>
    <p:extLst>
      <p:ext uri="{BB962C8B-B14F-4D97-AF65-F5344CB8AC3E}">
        <p14:creationId xmlns:p14="http://schemas.microsoft.com/office/powerpoint/2010/main" xmlns="" val="49035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r>
              <a:rPr lang="tr-TR" smtClean="0"/>
              <a:t>5. </a:t>
            </a:r>
            <a:r>
              <a:rPr lang="en-US" smtClean="0"/>
              <a:t>E-Mail Questionnaire Surveys</a:t>
            </a:r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305800" cy="5867400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Speed of data collection</a:t>
            </a:r>
            <a:r>
              <a:rPr lang="tr-TR" smtClean="0"/>
              <a:t>: </a:t>
            </a:r>
            <a:r>
              <a:rPr lang="en-US" smtClean="0"/>
              <a:t>Instantaneous</a:t>
            </a:r>
          </a:p>
          <a:p>
            <a:r>
              <a:rPr lang="en-US" smtClean="0"/>
              <a:t>Geographic flexibility</a:t>
            </a:r>
            <a:r>
              <a:rPr lang="tr-TR" smtClean="0"/>
              <a:t>: </a:t>
            </a:r>
            <a:r>
              <a:rPr lang="en-US" smtClean="0"/>
              <a:t>worldwide</a:t>
            </a:r>
          </a:p>
          <a:p>
            <a:r>
              <a:rPr lang="en-US" smtClean="0"/>
              <a:t>Cheaper distribution and processing costs</a:t>
            </a:r>
            <a:endParaRPr lang="tr-TR" smtClean="0"/>
          </a:p>
          <a:p>
            <a:r>
              <a:rPr lang="en-US" smtClean="0"/>
              <a:t>Flexible, but</a:t>
            </a:r>
          </a:p>
          <a:p>
            <a:pPr lvl="1"/>
            <a:r>
              <a:rPr lang="en-US" smtClean="0"/>
              <a:t>Extensive differences in the capabilities of respondents’ computers and e-mail software limit the types of questions and the layout </a:t>
            </a:r>
          </a:p>
          <a:p>
            <a:r>
              <a:rPr lang="en-US" smtClean="0"/>
              <a:t>E-mails are not secure and “eavesdropping” can possibly occur</a:t>
            </a:r>
            <a:endParaRPr lang="en-US" smtClean="0">
              <a:solidFill>
                <a:srgbClr val="008080"/>
              </a:solidFill>
            </a:endParaRPr>
          </a:p>
          <a:p>
            <a:r>
              <a:rPr lang="en-US" smtClean="0"/>
              <a:t>Respondent cooperation	</a:t>
            </a:r>
          </a:p>
          <a:p>
            <a:pPr lvl="1"/>
            <a:r>
              <a:rPr lang="en-US" smtClean="0"/>
              <a:t>Varies depending if e-mail is seen as “spam”</a:t>
            </a:r>
          </a:p>
        </p:txBody>
      </p:sp>
    </p:spTree>
    <p:extLst>
      <p:ext uri="{BB962C8B-B14F-4D97-AF65-F5344CB8AC3E}">
        <p14:creationId xmlns:p14="http://schemas.microsoft.com/office/powerpoint/2010/main" xmlns="" val="165822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219200"/>
          </a:xfrm>
        </p:spPr>
        <p:txBody>
          <a:bodyPr/>
          <a:lstStyle/>
          <a:p>
            <a:r>
              <a:rPr lang="tr-TR" smtClean="0"/>
              <a:t>6. </a:t>
            </a:r>
            <a:r>
              <a:rPr lang="en-US" smtClean="0"/>
              <a:t>Internet Surveys</a:t>
            </a:r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839200" cy="2590800"/>
          </a:xfrm>
        </p:spPr>
        <p:txBody>
          <a:bodyPr/>
          <a:lstStyle/>
          <a:p>
            <a:r>
              <a:rPr lang="en-US" sz="2800" smtClean="0"/>
              <a:t>A self-administered questionnaire posted on a Web site. </a:t>
            </a:r>
          </a:p>
          <a:p>
            <a:r>
              <a:rPr lang="en-US" sz="2800" smtClean="0"/>
              <a:t>Respondents provide answers to questions displayed online by highlighting a phrase, clicking an icon, or keying in an answer. </a:t>
            </a: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8311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5" grpId="0" build="p" bldLvl="2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smtClean="0"/>
              <a:t>Internet Surveys</a:t>
            </a:r>
            <a:br>
              <a:rPr lang="en-US" smtClean="0"/>
            </a:br>
            <a:endParaRPr lang="en-US" smtClean="0"/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915400" cy="5715000"/>
          </a:xfrm>
        </p:spPr>
        <p:txBody>
          <a:bodyPr/>
          <a:lstStyle/>
          <a:p>
            <a:r>
              <a:rPr lang="en-US" smtClean="0"/>
              <a:t>Speed of data collection</a:t>
            </a:r>
            <a:r>
              <a:rPr lang="tr-TR" smtClean="0"/>
              <a:t>: </a:t>
            </a:r>
            <a:r>
              <a:rPr lang="en-US" smtClean="0"/>
              <a:t>Instantaneous</a:t>
            </a:r>
            <a:endParaRPr lang="tr-TR" smtClean="0"/>
          </a:p>
          <a:p>
            <a:r>
              <a:rPr lang="en-US" smtClean="0"/>
              <a:t>Geographic flexibility</a:t>
            </a:r>
            <a:r>
              <a:rPr lang="tr-TR" smtClean="0"/>
              <a:t>: </a:t>
            </a:r>
            <a:r>
              <a:rPr lang="en-US" smtClean="0"/>
              <a:t>worldwide</a:t>
            </a:r>
          </a:p>
          <a:p>
            <a:r>
              <a:rPr lang="en-US" smtClean="0"/>
              <a:t>Cost effective</a:t>
            </a:r>
            <a:r>
              <a:rPr lang="tr-TR" smtClean="0"/>
              <a:t>, v</a:t>
            </a:r>
            <a:r>
              <a:rPr lang="en-US" smtClean="0"/>
              <a:t>isual and interactive</a:t>
            </a:r>
            <a:endParaRPr lang="tr-TR" smtClean="0"/>
          </a:p>
          <a:p>
            <a:r>
              <a:rPr lang="en-US" smtClean="0"/>
              <a:t>Respondent cooperation	</a:t>
            </a:r>
          </a:p>
          <a:p>
            <a:pPr lvl="1"/>
            <a:r>
              <a:rPr lang="en-US" smtClean="0"/>
              <a:t>Varies depending on web site</a:t>
            </a:r>
          </a:p>
          <a:p>
            <a:pPr lvl="1"/>
            <a:r>
              <a:rPr lang="en-US" smtClean="0"/>
              <a:t>Varies depending on type of sample</a:t>
            </a:r>
          </a:p>
          <a:p>
            <a:pPr lvl="1"/>
            <a:r>
              <a:rPr lang="en-US" smtClean="0"/>
              <a:t>When user does not opt-in or expect a voluntary survey cooperation is low. </a:t>
            </a:r>
          </a:p>
          <a:p>
            <a:pPr lvl="1"/>
            <a:r>
              <a:rPr lang="en-US" smtClean="0"/>
              <a:t>Self-selection problems in web site visitation surveys - participants tend to be more deeply involved than the average person.</a:t>
            </a:r>
          </a:p>
        </p:txBody>
      </p:sp>
    </p:spTree>
    <p:extLst>
      <p:ext uri="{BB962C8B-B14F-4D97-AF65-F5344CB8AC3E}">
        <p14:creationId xmlns:p14="http://schemas.microsoft.com/office/powerpoint/2010/main" xmlns="" val="132815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6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6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6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6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6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6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 build="p" bldLvl="2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smtClean="0"/>
              <a:t>Internet Surveys</a:t>
            </a:r>
            <a:br>
              <a:rPr lang="en-US" smtClean="0"/>
            </a:br>
            <a:endParaRPr lang="en-US" smtClean="0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r>
              <a:rPr lang="en-US" sz="2800" smtClean="0"/>
              <a:t>Versatility of questioning</a:t>
            </a:r>
            <a:r>
              <a:rPr lang="tr-TR" sz="2800" smtClean="0"/>
              <a:t>: </a:t>
            </a:r>
            <a:r>
              <a:rPr lang="en-US" sz="2800" smtClean="0"/>
              <a:t>Extremely versatile</a:t>
            </a:r>
          </a:p>
          <a:p>
            <a:r>
              <a:rPr lang="en-US" sz="2800" smtClean="0"/>
              <a:t>Questionnaire length</a:t>
            </a:r>
            <a:r>
              <a:rPr lang="tr-TR" sz="2800" smtClean="0"/>
              <a:t>: varying according to the answers of each respondent</a:t>
            </a:r>
            <a:endParaRPr lang="en-US" sz="2800" smtClean="0"/>
          </a:p>
          <a:p>
            <a:r>
              <a:rPr lang="en-US" sz="2800" smtClean="0"/>
              <a:t>Item non</a:t>
            </a:r>
            <a:r>
              <a:rPr lang="tr-TR" sz="2800" smtClean="0"/>
              <a:t>-</a:t>
            </a:r>
            <a:r>
              <a:rPr lang="en-US" sz="2800" smtClean="0"/>
              <a:t>response</a:t>
            </a:r>
            <a:r>
              <a:rPr lang="tr-TR" sz="2800" smtClean="0"/>
              <a:t>: </a:t>
            </a:r>
            <a:r>
              <a:rPr lang="en-US" sz="2800" smtClean="0"/>
              <a:t>Software can assure none</a:t>
            </a:r>
            <a:endParaRPr lang="tr-TR" sz="2800" smtClean="0"/>
          </a:p>
          <a:p>
            <a:r>
              <a:rPr lang="en-US" sz="2800" smtClean="0"/>
              <a:t>Possibility for respondent misunderstanding</a:t>
            </a:r>
            <a:r>
              <a:rPr lang="tr-TR" sz="2800" smtClean="0"/>
              <a:t>: </a:t>
            </a:r>
            <a:r>
              <a:rPr lang="en-US" sz="2800" smtClean="0"/>
              <a:t>High</a:t>
            </a:r>
          </a:p>
          <a:p>
            <a:r>
              <a:rPr lang="en-US" sz="2800" smtClean="0"/>
              <a:t>Interviewer  influence of answers</a:t>
            </a:r>
            <a:r>
              <a:rPr lang="tr-TR" sz="2800" smtClean="0"/>
              <a:t>: </a:t>
            </a:r>
            <a:r>
              <a:rPr lang="en-US" sz="2800" smtClean="0"/>
              <a:t>None</a:t>
            </a:r>
          </a:p>
          <a:p>
            <a:r>
              <a:rPr lang="en-US" sz="2800" smtClean="0"/>
              <a:t> Supervision of interviewers</a:t>
            </a:r>
            <a:r>
              <a:rPr lang="tr-TR" sz="2800" smtClean="0"/>
              <a:t>: </a:t>
            </a:r>
            <a:r>
              <a:rPr lang="en-US" sz="2800" smtClean="0"/>
              <a:t>not required</a:t>
            </a:r>
            <a:endParaRPr lang="tr-TR" sz="2800" smtClean="0"/>
          </a:p>
          <a:p>
            <a:r>
              <a:rPr lang="en-US" sz="2800" smtClean="0"/>
              <a:t>Anonymity of Respondent</a:t>
            </a:r>
            <a:r>
              <a:rPr lang="tr-TR" sz="2800" smtClean="0"/>
              <a:t>: </a:t>
            </a:r>
            <a:r>
              <a:rPr lang="en-US" sz="2800" smtClean="0"/>
              <a:t>Respondent can be anonymous or known</a:t>
            </a:r>
          </a:p>
          <a:p>
            <a:r>
              <a:rPr lang="en-US" sz="2800" smtClean="0"/>
              <a:t>Ease of Callback or Follow-up</a:t>
            </a:r>
            <a:r>
              <a:rPr lang="tr-TR" sz="2800" smtClean="0"/>
              <a:t>: </a:t>
            </a:r>
            <a:r>
              <a:rPr lang="en-US" sz="2800" smtClean="0"/>
              <a:t>difficult unless e-mail address is known</a:t>
            </a:r>
          </a:p>
          <a:p>
            <a:r>
              <a:rPr lang="en-US" sz="2800" smtClean="0"/>
              <a:t>Special Features</a:t>
            </a:r>
            <a:r>
              <a:rPr lang="tr-TR" sz="2800" smtClean="0"/>
              <a:t>: </a:t>
            </a:r>
            <a:r>
              <a:rPr lang="en-US" sz="2800" smtClean="0"/>
              <a:t>allows graphics and streaming media</a:t>
            </a:r>
          </a:p>
        </p:txBody>
      </p:sp>
    </p:spTree>
    <p:extLst>
      <p:ext uri="{BB962C8B-B14F-4D97-AF65-F5344CB8AC3E}">
        <p14:creationId xmlns:p14="http://schemas.microsoft.com/office/powerpoint/2010/main" xmlns="" val="366087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1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1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1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1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 build="p" bldLvl="2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Survey Research, its definition and application</a:t>
            </a:r>
          </a:p>
          <a:p>
            <a:r>
              <a:rPr lang="en-US" dirty="0" smtClean="0"/>
              <a:t>Need and use of survey</a:t>
            </a:r>
          </a:p>
          <a:p>
            <a:r>
              <a:rPr lang="en-US" dirty="0" smtClean="0"/>
              <a:t>Advantages </a:t>
            </a:r>
            <a:r>
              <a:rPr lang="en-US" smtClean="0"/>
              <a:t>and disadvantages</a:t>
            </a:r>
            <a:endParaRPr lang="en-US" dirty="0" smtClean="0"/>
          </a:p>
          <a:p>
            <a:r>
              <a:rPr lang="en-US" dirty="0" smtClean="0"/>
              <a:t>Types and categories of survey errors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7AA23-F522-4C19-9C7D-844550B8757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819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">
      <a:dk1>
        <a:srgbClr val="5F5F5F"/>
      </a:dk1>
      <a:lt1>
        <a:srgbClr val="FFFFCC"/>
      </a:lt1>
      <a:dk2>
        <a:srgbClr val="0033CC"/>
      </a:dk2>
      <a:lt2>
        <a:srgbClr val="FF9900"/>
      </a:lt2>
      <a:accent1>
        <a:srgbClr val="FF9933"/>
      </a:accent1>
      <a:accent2>
        <a:srgbClr val="CC0066"/>
      </a:accent2>
      <a:accent3>
        <a:srgbClr val="AAADE2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Ofis Teması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is Teması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1814</Words>
  <Application>Microsoft Office PowerPoint</Application>
  <PresentationFormat>On-screen Show (4:3)</PresentationFormat>
  <Paragraphs>341</Paragraphs>
  <Slides>37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Office Theme</vt:lpstr>
      <vt:lpstr>Ofis Teması</vt:lpstr>
      <vt:lpstr>Chart</vt:lpstr>
      <vt:lpstr>MS Org Chart</vt:lpstr>
      <vt:lpstr>Lecture 22 Basics of Primary data Collection Survey Research</vt:lpstr>
      <vt:lpstr>Learning Objectives</vt:lpstr>
      <vt:lpstr>Definition of Survey Research</vt:lpstr>
      <vt:lpstr>Selecting a Sample</vt:lpstr>
      <vt:lpstr>Basic Definitions for sampling)</vt:lpstr>
      <vt:lpstr>Basic Definitions for data collection</vt:lpstr>
      <vt:lpstr>3. Classification of Survey Methods</vt:lpstr>
      <vt:lpstr>Uses of Surveys in Applied Marketing Research</vt:lpstr>
      <vt:lpstr>Slide 9</vt:lpstr>
      <vt:lpstr>Advantages &amp; Disadvantages of Surveys</vt:lpstr>
      <vt:lpstr>Classifying Survey Research Methods</vt:lpstr>
      <vt:lpstr>Classifying Surveys by Degree of Structure and Disguise</vt:lpstr>
      <vt:lpstr>Temporal Classification of Survey Research</vt:lpstr>
      <vt:lpstr>Slide 14</vt:lpstr>
      <vt:lpstr>2. Errors in Surveys</vt:lpstr>
      <vt:lpstr>Categories of Survey Errors</vt:lpstr>
      <vt:lpstr>2.1. Random Sampling Error</vt:lpstr>
      <vt:lpstr>Categories of Survey Error</vt:lpstr>
      <vt:lpstr>Categories of Respondent Error</vt:lpstr>
      <vt:lpstr>Categories of Response Bias </vt:lpstr>
      <vt:lpstr>Categories of Administrative Error</vt:lpstr>
      <vt:lpstr>3. Classification of Survey Methods</vt:lpstr>
      <vt:lpstr>   Survey Research: Basic Communication Methods  </vt:lpstr>
      <vt:lpstr>1. Door-to-Door Personal Interview</vt:lpstr>
      <vt:lpstr>Door-to-Door Personal Interview</vt:lpstr>
      <vt:lpstr>1. Mall Intercept Personal Interview</vt:lpstr>
      <vt:lpstr>Mall Intercept Personal Interview</vt:lpstr>
      <vt:lpstr>3. Telephone Surveys</vt:lpstr>
      <vt:lpstr>Telephone Surveys</vt:lpstr>
      <vt:lpstr>Self-Administered Questionnaires</vt:lpstr>
      <vt:lpstr>4. Mail Surveys</vt:lpstr>
      <vt:lpstr>Mail Surveys</vt:lpstr>
      <vt:lpstr>5. E-Mail Questionnaire Surveys</vt:lpstr>
      <vt:lpstr>6. Internet Surveys</vt:lpstr>
      <vt:lpstr>Internet Surveys </vt:lpstr>
      <vt:lpstr>Internet Surveys </vt:lpstr>
      <vt:lpstr>Conclusion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22 Basics of Primary data Collection Survey Research</dc:title>
  <dc:creator>MyUserName</dc:creator>
  <cp:lastModifiedBy>NTS</cp:lastModifiedBy>
  <cp:revision>11</cp:revision>
  <dcterms:created xsi:type="dcterms:W3CDTF">2012-12-26T02:27:43Z</dcterms:created>
  <dcterms:modified xsi:type="dcterms:W3CDTF">2012-12-26T06:12:50Z</dcterms:modified>
</cp:coreProperties>
</file>