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87"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9C1D42-9FB8-4513-B27F-A5823AA81273}" type="datetimeFigureOut">
              <a:rPr lang="en-US" smtClean="0"/>
              <a:pPr/>
              <a:t>12/24/2012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1CA12A-C15A-4660-B18F-652897DE3376}" type="slidenum">
              <a:rPr lang="en-US" smtClean="0"/>
              <a:pPr/>
              <a:t>‹#›</a:t>
            </a:fld>
            <a:endParaRPr lang="en-US"/>
          </a:p>
        </p:txBody>
      </p:sp>
    </p:spTree>
    <p:extLst>
      <p:ext uri="{BB962C8B-B14F-4D97-AF65-F5344CB8AC3E}">
        <p14:creationId xmlns:p14="http://schemas.microsoft.com/office/powerpoint/2010/main" xmlns="" val="3347143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A090FA-4A33-431A-AD2B-E00F1B234E7C}"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D395C8-DC0F-4523-B832-12176F9695CC}" type="slidenum">
              <a:rPr lang="en-US" smtClean="0"/>
              <a:pPr/>
              <a:t>‹#›</a:t>
            </a:fld>
            <a:endParaRPr lang="en-US"/>
          </a:p>
        </p:txBody>
      </p:sp>
    </p:spTree>
    <p:extLst>
      <p:ext uri="{BB962C8B-B14F-4D97-AF65-F5344CB8AC3E}">
        <p14:creationId xmlns:p14="http://schemas.microsoft.com/office/powerpoint/2010/main" xmlns="" val="229446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C22241-98C5-498A-86D6-61085A155FB4}"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D395C8-DC0F-4523-B832-12176F9695CC}" type="slidenum">
              <a:rPr lang="en-US" smtClean="0"/>
              <a:pPr/>
              <a:t>‹#›</a:t>
            </a:fld>
            <a:endParaRPr lang="en-US"/>
          </a:p>
        </p:txBody>
      </p:sp>
    </p:spTree>
    <p:extLst>
      <p:ext uri="{BB962C8B-B14F-4D97-AF65-F5344CB8AC3E}">
        <p14:creationId xmlns:p14="http://schemas.microsoft.com/office/powerpoint/2010/main" xmlns="" val="1303167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51154C-7A02-40C5-BB10-EE1DD52DC7AF}"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D395C8-DC0F-4523-B832-12176F9695CC}" type="slidenum">
              <a:rPr lang="en-US" smtClean="0"/>
              <a:pPr/>
              <a:t>‹#›</a:t>
            </a:fld>
            <a:endParaRPr lang="en-US"/>
          </a:p>
        </p:txBody>
      </p:sp>
    </p:spTree>
    <p:extLst>
      <p:ext uri="{BB962C8B-B14F-4D97-AF65-F5344CB8AC3E}">
        <p14:creationId xmlns:p14="http://schemas.microsoft.com/office/powerpoint/2010/main" xmlns="" val="1445282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418451-49B7-44F4-AE91-F46B1562CD22}" type="datetime1">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D395C8-DC0F-4523-B832-12176F9695CC}" type="slidenum">
              <a:rPr lang="en-US" smtClean="0"/>
              <a:pPr/>
              <a:t>‹#›</a:t>
            </a:fld>
            <a:endParaRPr lang="en-US"/>
          </a:p>
        </p:txBody>
      </p:sp>
    </p:spTree>
    <p:extLst>
      <p:ext uri="{BB962C8B-B14F-4D97-AF65-F5344CB8AC3E}">
        <p14:creationId xmlns:p14="http://schemas.microsoft.com/office/powerpoint/2010/main" xmlns="" val="451089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014FC5C-A5D1-4655-84C9-A4E95101651E}" type="datetime1">
              <a:rPr lang="en-US" smtClean="0"/>
              <a:pPr/>
              <a:t>12/24/2012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D395C8-DC0F-4523-B832-12176F9695CC}" type="slidenum">
              <a:rPr lang="en-US" smtClean="0"/>
              <a:pPr/>
              <a:t>‹#›</a:t>
            </a:fld>
            <a:endParaRPr lang="en-US"/>
          </a:p>
        </p:txBody>
      </p:sp>
    </p:spTree>
    <p:extLst>
      <p:ext uri="{BB962C8B-B14F-4D97-AF65-F5344CB8AC3E}">
        <p14:creationId xmlns:p14="http://schemas.microsoft.com/office/powerpoint/2010/main" xmlns="" val="1434722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40A300-E819-4203-A4D8-48C30856F9A6}" type="datetime1">
              <a:rPr lang="en-US" smtClean="0"/>
              <a:pPr/>
              <a:t>12/24/2012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D395C8-DC0F-4523-B832-12176F9695CC}" type="slidenum">
              <a:rPr lang="en-US" smtClean="0"/>
              <a:pPr/>
              <a:t>‹#›</a:t>
            </a:fld>
            <a:endParaRPr lang="en-US"/>
          </a:p>
        </p:txBody>
      </p:sp>
    </p:spTree>
    <p:extLst>
      <p:ext uri="{BB962C8B-B14F-4D97-AF65-F5344CB8AC3E}">
        <p14:creationId xmlns:p14="http://schemas.microsoft.com/office/powerpoint/2010/main" xmlns="" val="1683668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57577C-B2F6-4D06-BFF8-8828B8BED1F9}" type="datetime1">
              <a:rPr lang="en-US" smtClean="0"/>
              <a:pPr/>
              <a:t>12/24/2012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D395C8-DC0F-4523-B832-12176F9695CC}" type="slidenum">
              <a:rPr lang="en-US" smtClean="0"/>
              <a:pPr/>
              <a:t>‹#›</a:t>
            </a:fld>
            <a:endParaRPr lang="en-US"/>
          </a:p>
        </p:txBody>
      </p:sp>
    </p:spTree>
    <p:extLst>
      <p:ext uri="{BB962C8B-B14F-4D97-AF65-F5344CB8AC3E}">
        <p14:creationId xmlns:p14="http://schemas.microsoft.com/office/powerpoint/2010/main" xmlns="" val="2929932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ED3E79-490A-49D9-8E73-4E4BC1773206}" type="datetime1">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D395C8-DC0F-4523-B832-12176F9695CC}" type="slidenum">
              <a:rPr lang="en-US" smtClean="0"/>
              <a:pPr/>
              <a:t>‹#›</a:t>
            </a:fld>
            <a:endParaRPr lang="en-US"/>
          </a:p>
        </p:txBody>
      </p:sp>
    </p:spTree>
    <p:extLst>
      <p:ext uri="{BB962C8B-B14F-4D97-AF65-F5344CB8AC3E}">
        <p14:creationId xmlns:p14="http://schemas.microsoft.com/office/powerpoint/2010/main" xmlns="" val="767381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954233-001D-4A9D-8EDD-C163F2B50FC1}" type="datetime1">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D395C8-DC0F-4523-B832-12176F9695CC}" type="slidenum">
              <a:rPr lang="en-US" smtClean="0"/>
              <a:pPr/>
              <a:t>‹#›</a:t>
            </a:fld>
            <a:endParaRPr lang="en-US"/>
          </a:p>
        </p:txBody>
      </p:sp>
    </p:spTree>
    <p:extLst>
      <p:ext uri="{BB962C8B-B14F-4D97-AF65-F5344CB8AC3E}">
        <p14:creationId xmlns:p14="http://schemas.microsoft.com/office/powerpoint/2010/main" xmlns="" val="34486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3685A8-C098-4E9A-9564-8FA4D0855626}"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D395C8-DC0F-4523-B832-12176F9695CC}" type="slidenum">
              <a:rPr lang="en-US" smtClean="0"/>
              <a:pPr/>
              <a:t>‹#›</a:t>
            </a:fld>
            <a:endParaRPr lang="en-US"/>
          </a:p>
        </p:txBody>
      </p:sp>
    </p:spTree>
    <p:extLst>
      <p:ext uri="{BB962C8B-B14F-4D97-AF65-F5344CB8AC3E}">
        <p14:creationId xmlns:p14="http://schemas.microsoft.com/office/powerpoint/2010/main" xmlns="" val="4033988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B5E2E-5022-465D-8DEA-E6927D0E59F8}"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D395C8-DC0F-4523-B832-12176F9695CC}" type="slidenum">
              <a:rPr lang="en-US" smtClean="0"/>
              <a:pPr/>
              <a:t>‹#›</a:t>
            </a:fld>
            <a:endParaRPr lang="en-US"/>
          </a:p>
        </p:txBody>
      </p:sp>
    </p:spTree>
    <p:extLst>
      <p:ext uri="{BB962C8B-B14F-4D97-AF65-F5344CB8AC3E}">
        <p14:creationId xmlns:p14="http://schemas.microsoft.com/office/powerpoint/2010/main" xmlns="" val="777313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4F8247-4893-497D-B763-22BAA22BCA93}" type="datetime1">
              <a:rPr lang="en-US" smtClean="0"/>
              <a:pPr/>
              <a:t>12/24/2012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D395C8-DC0F-4523-B832-12176F9695CC}" type="slidenum">
              <a:rPr lang="en-US" smtClean="0"/>
              <a:pPr/>
              <a:t>‹#›</a:t>
            </a:fld>
            <a:endParaRPr lang="en-US"/>
          </a:p>
        </p:txBody>
      </p:sp>
    </p:spTree>
    <p:extLst>
      <p:ext uri="{BB962C8B-B14F-4D97-AF65-F5344CB8AC3E}">
        <p14:creationId xmlns:p14="http://schemas.microsoft.com/office/powerpoint/2010/main" xmlns="" val="437425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20</a:t>
            </a:r>
            <a:br>
              <a:rPr lang="en-US" dirty="0" smtClean="0"/>
            </a:br>
            <a:r>
              <a:rPr lang="en-US" dirty="0" smtClean="0"/>
              <a:t>Business Research Methods</a:t>
            </a:r>
            <a:endParaRPr lang="en-US" dirty="0"/>
          </a:p>
        </p:txBody>
      </p:sp>
      <p:sp>
        <p:nvSpPr>
          <p:cNvPr id="3" name="Subtitle 2"/>
          <p:cNvSpPr>
            <a:spLocks noGrp="1"/>
          </p:cNvSpPr>
          <p:nvPr>
            <p:ph type="subTitle" idx="1"/>
          </p:nvPr>
        </p:nvSpPr>
        <p:spPr/>
        <p:txBody>
          <a:bodyPr/>
          <a:lstStyle/>
          <a:p>
            <a:r>
              <a:rPr lang="en-US" dirty="0" smtClean="0"/>
              <a:t>By</a:t>
            </a:r>
          </a:p>
          <a:p>
            <a:r>
              <a:rPr lang="en-US" dirty="0" smtClean="0"/>
              <a:t>Aziza </a:t>
            </a:r>
            <a:r>
              <a:rPr lang="en-US" dirty="0" err="1" smtClean="0"/>
              <a:t>Munir</a:t>
            </a:r>
            <a:endParaRPr lang="en-US" dirty="0"/>
          </a:p>
        </p:txBody>
      </p:sp>
    </p:spTree>
    <p:extLst>
      <p:ext uri="{BB962C8B-B14F-4D97-AF65-F5344CB8AC3E}">
        <p14:creationId xmlns:p14="http://schemas.microsoft.com/office/powerpoint/2010/main" xmlns="" val="28790788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will Learn?</a:t>
            </a:r>
            <a:endParaRPr lang="en-US" dirty="0"/>
          </a:p>
        </p:txBody>
      </p:sp>
      <p:sp>
        <p:nvSpPr>
          <p:cNvPr id="3" name="Content Placeholder 2"/>
          <p:cNvSpPr>
            <a:spLocks noGrp="1"/>
          </p:cNvSpPr>
          <p:nvPr>
            <p:ph idx="1"/>
          </p:nvPr>
        </p:nvSpPr>
        <p:spPr/>
        <p:txBody>
          <a:bodyPr/>
          <a:lstStyle/>
          <a:p>
            <a:r>
              <a:rPr lang="en-US" dirty="0" smtClean="0"/>
              <a:t>To classify Business research</a:t>
            </a:r>
          </a:p>
          <a:p>
            <a:r>
              <a:rPr lang="en-US" dirty="0" smtClean="0"/>
              <a:t>Business research and decision making</a:t>
            </a:r>
          </a:p>
          <a:p>
            <a:r>
              <a:rPr lang="en-US" dirty="0" smtClean="0"/>
              <a:t>Link decision making alternatives available for researcher at each stage in decision making </a:t>
            </a:r>
          </a:p>
          <a:p>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2</a:t>
            </a:fld>
            <a:endParaRPr lang="en-US"/>
          </a:p>
        </p:txBody>
      </p:sp>
    </p:spTree>
    <p:extLst>
      <p:ext uri="{BB962C8B-B14F-4D97-AF65-F5344CB8AC3E}">
        <p14:creationId xmlns:p14="http://schemas.microsoft.com/office/powerpoint/2010/main" xmlns="" val="2149685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Making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Decision making is a process of resolving a problem or choosing among alternatives opportunity.</a:t>
            </a:r>
          </a:p>
          <a:p>
            <a:r>
              <a:rPr lang="en-US" dirty="0" smtClean="0"/>
              <a:t>The key to decision making is to recognize the nature of problem or opportunity.</a:t>
            </a:r>
          </a:p>
          <a:p>
            <a:r>
              <a:rPr lang="en-US" dirty="0" smtClean="0"/>
              <a:t>To identify how much information is available and recognize what information is needed.</a:t>
            </a:r>
          </a:p>
          <a:p>
            <a:r>
              <a:rPr lang="en-US" dirty="0" smtClean="0"/>
              <a:t>Every business problem or decision making situation can be classified on a continuum ranging from complete certainty to complete ambiguity</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3</a:t>
            </a:fld>
            <a:endParaRPr lang="en-US"/>
          </a:p>
        </p:txBody>
      </p:sp>
    </p:spTree>
    <p:extLst>
      <p:ext uri="{BB962C8B-B14F-4D97-AF65-F5344CB8AC3E}">
        <p14:creationId xmlns:p14="http://schemas.microsoft.com/office/powerpoint/2010/main" xmlns="" val="412395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5" name="Left-Right Arrow 4"/>
          <p:cNvSpPr/>
          <p:nvPr/>
        </p:nvSpPr>
        <p:spPr>
          <a:xfrm>
            <a:off x="457200" y="2057400"/>
            <a:ext cx="8153400" cy="26670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Complete Certainty                     Certainty             Absolute Ambiguity</a:t>
            </a:r>
            <a:endParaRPr lang="en-US" b="1" dirty="0"/>
          </a:p>
        </p:txBody>
      </p:sp>
      <p:sp>
        <p:nvSpPr>
          <p:cNvPr id="6" name="Slide Number Placeholder 5"/>
          <p:cNvSpPr>
            <a:spLocks noGrp="1"/>
          </p:cNvSpPr>
          <p:nvPr>
            <p:ph type="sldNum" sz="quarter" idx="12"/>
          </p:nvPr>
        </p:nvSpPr>
        <p:spPr/>
        <p:txBody>
          <a:bodyPr/>
          <a:lstStyle/>
          <a:p>
            <a:fld id="{C4D395C8-DC0F-4523-B832-12176F9695CC}" type="slidenum">
              <a:rPr lang="en-US" smtClean="0"/>
              <a:pPr/>
              <a:t>4</a:t>
            </a:fld>
            <a:endParaRPr lang="en-US"/>
          </a:p>
        </p:txBody>
      </p:sp>
    </p:spTree>
    <p:extLst>
      <p:ext uri="{BB962C8B-B14F-4D97-AF65-F5344CB8AC3E}">
        <p14:creationId xmlns:p14="http://schemas.microsoft.com/office/powerpoint/2010/main" xmlns="" val="21991404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Certainty</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Complete certainty means that the decision maker has all the information that he or she needs. The decision maker knows the exact nature of the business problem or opportunity. </a:t>
            </a:r>
            <a:r>
              <a:rPr lang="en-US" dirty="0" err="1" smtClean="0"/>
              <a:t>Eg</a:t>
            </a:r>
            <a:r>
              <a:rPr lang="en-US" dirty="0" smtClean="0"/>
              <a:t> an airline may need to know the demographic characteristics of its pilots. The firm knows exactly what information it requires and from where it can find it. If a manager is so completely certain about the problem or opportunity and future outcomes, then research may not be needed at all. However perfect certainty about future is rare</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5</a:t>
            </a:fld>
            <a:endParaRPr lang="en-US"/>
          </a:p>
        </p:txBody>
      </p:sp>
    </p:spTree>
    <p:extLst>
      <p:ext uri="{BB962C8B-B14F-4D97-AF65-F5344CB8AC3E}">
        <p14:creationId xmlns:p14="http://schemas.microsoft.com/office/powerpoint/2010/main" xmlns="" val="40835593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Uncertainty</a:t>
            </a:r>
            <a:endParaRPr lang="en-US" dirty="0"/>
          </a:p>
        </p:txBody>
      </p:sp>
      <p:sp>
        <p:nvSpPr>
          <p:cNvPr id="3" name="Content Placeholder 2"/>
          <p:cNvSpPr>
            <a:spLocks noGrp="1"/>
          </p:cNvSpPr>
          <p:nvPr>
            <p:ph idx="1"/>
          </p:nvPr>
        </p:nvSpPr>
        <p:spPr/>
        <p:txBody>
          <a:bodyPr/>
          <a:lstStyle/>
          <a:p>
            <a:pPr marL="0" indent="0">
              <a:buNone/>
            </a:pPr>
            <a:r>
              <a:rPr lang="en-US" dirty="0" smtClean="0"/>
              <a:t>It means that all the managers grasp the general nature of the objectives they wish to obtain, but the information about the alternatives is incomplete. Predictions about the forces that will shape future events are educated guesses. under conditions of uncertainty, effective managers recognize potential value in spending additional time gathering information to clarify the nature of problem. </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6</a:t>
            </a:fld>
            <a:endParaRPr lang="en-US"/>
          </a:p>
        </p:txBody>
      </p:sp>
    </p:spTree>
    <p:extLst>
      <p:ext uri="{BB962C8B-B14F-4D97-AF65-F5344CB8AC3E}">
        <p14:creationId xmlns:p14="http://schemas.microsoft.com/office/powerpoint/2010/main" xmlns="" val="8245361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Ambiguity</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Ambiguity means that the nature of problem to be solved is unclear. The objectives are vague and the alternatives are difficult to decline. This is so far considered as the  </a:t>
            </a:r>
            <a:r>
              <a:rPr lang="en-US" dirty="0" err="1" smtClean="0"/>
              <a:t>ost</a:t>
            </a:r>
            <a:r>
              <a:rPr lang="en-US" dirty="0" smtClean="0"/>
              <a:t> difficult situation of taking decision.</a:t>
            </a:r>
          </a:p>
          <a:p>
            <a:pPr marL="0" indent="0">
              <a:buNone/>
            </a:pPr>
            <a:r>
              <a:rPr lang="en-US" dirty="0" smtClean="0"/>
              <a:t>As the situation moves farther along the scale towards ambiguity, the need to spend additional time on business research becomes more compelling</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7</a:t>
            </a:fld>
            <a:endParaRPr lang="en-US"/>
          </a:p>
        </p:txBody>
      </p:sp>
    </p:spTree>
    <p:extLst>
      <p:ext uri="{BB962C8B-B14F-4D97-AF65-F5344CB8AC3E}">
        <p14:creationId xmlns:p14="http://schemas.microsoft.com/office/powerpoint/2010/main" xmlns="" val="19140720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business research</a:t>
            </a:r>
            <a:endParaRPr lang="en-US" dirty="0"/>
          </a:p>
        </p:txBody>
      </p:sp>
      <p:sp>
        <p:nvSpPr>
          <p:cNvPr id="3" name="Content Placeholder 2"/>
          <p:cNvSpPr>
            <a:spLocks noGrp="1"/>
          </p:cNvSpPr>
          <p:nvPr>
            <p:ph idx="1"/>
          </p:nvPr>
        </p:nvSpPr>
        <p:spPr/>
        <p:txBody>
          <a:bodyPr>
            <a:normAutofit fontScale="92500"/>
          </a:bodyPr>
          <a:lstStyle/>
          <a:p>
            <a:r>
              <a:rPr lang="en-US" dirty="0" smtClean="0"/>
              <a:t>Business research produces information that reduce uncertainty.</a:t>
            </a:r>
          </a:p>
          <a:p>
            <a:r>
              <a:rPr lang="en-US" dirty="0" smtClean="0"/>
              <a:t>It helps focus decision making</a:t>
            </a:r>
          </a:p>
          <a:p>
            <a:r>
              <a:rPr lang="en-US" dirty="0" smtClean="0"/>
              <a:t>Business researchers exactly know what their problems are and design studies to test specific hypothesis.</a:t>
            </a:r>
          </a:p>
          <a:p>
            <a:r>
              <a:rPr lang="en-US" dirty="0" err="1" smtClean="0"/>
              <a:t>Eg</a:t>
            </a:r>
            <a:r>
              <a:rPr lang="en-US" dirty="0" smtClean="0"/>
              <a:t> a soft drink company introducing a new iced coffee might want to know whether a gold or silver label would make packaging more attractive </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8</a:t>
            </a:fld>
            <a:endParaRPr lang="en-US"/>
          </a:p>
        </p:txBody>
      </p:sp>
    </p:spTree>
    <p:extLst>
      <p:ext uri="{BB962C8B-B14F-4D97-AF65-F5344CB8AC3E}">
        <p14:creationId xmlns:p14="http://schemas.microsoft.com/office/powerpoint/2010/main" xmlns="" val="1901604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Eg</a:t>
            </a:r>
            <a:r>
              <a:rPr lang="en-US" dirty="0" smtClean="0"/>
              <a:t> a manager identifies a drastic increase in absenteeism, which has greatly affected the productivity but not fully aware of all the possible causes of absenteeism</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9</a:t>
            </a:fld>
            <a:endParaRPr lang="en-US"/>
          </a:p>
        </p:txBody>
      </p:sp>
    </p:spTree>
    <p:extLst>
      <p:ext uri="{BB962C8B-B14F-4D97-AF65-F5344CB8AC3E}">
        <p14:creationId xmlns:p14="http://schemas.microsoft.com/office/powerpoint/2010/main" xmlns="" val="38853714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research</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Because of variety of research activity, it will be helpful to categorize the business research.</a:t>
            </a:r>
          </a:p>
          <a:p>
            <a:r>
              <a:rPr lang="en-US" dirty="0" smtClean="0"/>
              <a:t>Business research can be classified on the basis of either techniques or functions.</a:t>
            </a:r>
          </a:p>
          <a:p>
            <a:r>
              <a:rPr lang="en-US" dirty="0" smtClean="0"/>
              <a:t>Experiments, surveys, and observational studies are common research techniques</a:t>
            </a:r>
          </a:p>
          <a:p>
            <a:r>
              <a:rPr lang="en-US" dirty="0" smtClean="0"/>
              <a:t>Classification on the basis of functions allow us to understand how nature of problem influences the choice of research methods. </a:t>
            </a:r>
            <a:endParaRPr lang="en-US" dirty="0"/>
          </a:p>
          <a:p>
            <a:r>
              <a:rPr lang="en-US" dirty="0" smtClean="0"/>
              <a:t>The nature of problem indicates if it is:</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10</a:t>
            </a:fld>
            <a:endParaRPr lang="en-US"/>
          </a:p>
        </p:txBody>
      </p:sp>
    </p:spTree>
    <p:extLst>
      <p:ext uri="{BB962C8B-B14F-4D97-AF65-F5344CB8AC3E}">
        <p14:creationId xmlns:p14="http://schemas.microsoft.com/office/powerpoint/2010/main" xmlns="" val="34225130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Exploratory research</a:t>
            </a:r>
          </a:p>
          <a:p>
            <a:r>
              <a:rPr lang="en-US" dirty="0" smtClean="0"/>
              <a:t>Descriptive research </a:t>
            </a:r>
          </a:p>
          <a:p>
            <a:r>
              <a:rPr lang="en-US" dirty="0" smtClean="0"/>
              <a:t>Causal research</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11</a:t>
            </a:fld>
            <a:endParaRPr lang="en-US"/>
          </a:p>
        </p:txBody>
      </p:sp>
    </p:spTree>
    <p:extLst>
      <p:ext uri="{BB962C8B-B14F-4D97-AF65-F5344CB8AC3E}">
        <p14:creationId xmlns:p14="http://schemas.microsoft.com/office/powerpoint/2010/main" xmlns="" val="27556500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Exploratory Study</a:t>
            </a:r>
            <a:endParaRPr lang="en-US" dirty="0"/>
          </a:p>
        </p:txBody>
      </p:sp>
      <p:sp>
        <p:nvSpPr>
          <p:cNvPr id="3" name="Content Placeholder 2"/>
          <p:cNvSpPr>
            <a:spLocks noGrp="1"/>
          </p:cNvSpPr>
          <p:nvPr>
            <p:ph idx="1"/>
          </p:nvPr>
        </p:nvSpPr>
        <p:spPr/>
        <p:txBody>
          <a:bodyPr/>
          <a:lstStyle/>
          <a:p>
            <a:r>
              <a:rPr lang="en-US" dirty="0" smtClean="0"/>
              <a:t>Initial research conducted to clarify and define the nature of problem</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12</a:t>
            </a:fld>
            <a:endParaRPr lang="en-US"/>
          </a:p>
        </p:txBody>
      </p:sp>
    </p:spTree>
    <p:extLst>
      <p:ext uri="{BB962C8B-B14F-4D97-AF65-F5344CB8AC3E}">
        <p14:creationId xmlns:p14="http://schemas.microsoft.com/office/powerpoint/2010/main" xmlns="" val="27024621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research</a:t>
            </a:r>
            <a:endParaRPr lang="en-US" dirty="0"/>
          </a:p>
        </p:txBody>
      </p:sp>
      <p:sp>
        <p:nvSpPr>
          <p:cNvPr id="3" name="Content Placeholder 2"/>
          <p:cNvSpPr>
            <a:spLocks noGrp="1"/>
          </p:cNvSpPr>
          <p:nvPr>
            <p:ph idx="1"/>
          </p:nvPr>
        </p:nvSpPr>
        <p:spPr/>
        <p:txBody>
          <a:bodyPr/>
          <a:lstStyle/>
          <a:p>
            <a:r>
              <a:rPr lang="en-US" dirty="0" smtClean="0"/>
              <a:t>A research designed to describe characteristics of a population or phenomenon</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13</a:t>
            </a:fld>
            <a:endParaRPr lang="en-US"/>
          </a:p>
        </p:txBody>
      </p:sp>
    </p:spTree>
    <p:extLst>
      <p:ext uri="{BB962C8B-B14F-4D97-AF65-F5344CB8AC3E}">
        <p14:creationId xmlns:p14="http://schemas.microsoft.com/office/powerpoint/2010/main" xmlns="" val="36423062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Analysis</a:t>
            </a:r>
            <a:endParaRPr lang="en-US" dirty="0"/>
          </a:p>
        </p:txBody>
      </p:sp>
      <p:sp>
        <p:nvSpPr>
          <p:cNvPr id="3" name="Content Placeholder 2"/>
          <p:cNvSpPr>
            <a:spLocks noGrp="1"/>
          </p:cNvSpPr>
          <p:nvPr>
            <p:ph idx="1"/>
          </p:nvPr>
        </p:nvSpPr>
        <p:spPr/>
        <p:txBody>
          <a:bodyPr/>
          <a:lstStyle/>
          <a:p>
            <a:r>
              <a:rPr lang="en-US" dirty="0" smtClean="0"/>
              <a:t>Ensuing analysis used to understand findings such as explanations respondents give for a behavior or attitude</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14</a:t>
            </a:fld>
            <a:endParaRPr lang="en-US"/>
          </a:p>
        </p:txBody>
      </p:sp>
    </p:spTree>
    <p:extLst>
      <p:ext uri="{BB962C8B-B14F-4D97-AF65-F5344CB8AC3E}">
        <p14:creationId xmlns:p14="http://schemas.microsoft.com/office/powerpoint/2010/main" xmlns="" val="37826007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Causal Research</a:t>
            </a:r>
            <a:endParaRPr lang="en-US" dirty="0"/>
          </a:p>
        </p:txBody>
      </p:sp>
      <p:sp>
        <p:nvSpPr>
          <p:cNvPr id="3" name="Content Placeholder 2"/>
          <p:cNvSpPr>
            <a:spLocks noGrp="1"/>
          </p:cNvSpPr>
          <p:nvPr>
            <p:ph idx="1"/>
          </p:nvPr>
        </p:nvSpPr>
        <p:spPr/>
        <p:txBody>
          <a:bodyPr/>
          <a:lstStyle/>
          <a:p>
            <a:r>
              <a:rPr lang="en-US" dirty="0" smtClean="0"/>
              <a:t>Research conducted to identify cause and effect relationships among variables where the research statement has already been defined narrowly</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15</a:t>
            </a:fld>
            <a:endParaRPr lang="en-US"/>
          </a:p>
        </p:txBody>
      </p:sp>
    </p:spTree>
    <p:extLst>
      <p:ext uri="{BB962C8B-B14F-4D97-AF65-F5344CB8AC3E}">
        <p14:creationId xmlns:p14="http://schemas.microsoft.com/office/powerpoint/2010/main" xmlns="" val="1421864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Combined look of examples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1486255640"/>
              </p:ext>
            </p:extLst>
          </p:nvPr>
        </p:nvGraphicFramePr>
        <p:xfrm>
          <a:off x="457200" y="1600200"/>
          <a:ext cx="8229600" cy="34798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t>Exploratory</a:t>
                      </a:r>
                      <a:endParaRPr lang="en-US" dirty="0"/>
                    </a:p>
                  </a:txBody>
                  <a:tcPr/>
                </a:tc>
                <a:tc>
                  <a:txBody>
                    <a:bodyPr/>
                    <a:lstStyle/>
                    <a:p>
                      <a:r>
                        <a:rPr lang="en-US" dirty="0" smtClean="0"/>
                        <a:t>Descriptive</a:t>
                      </a:r>
                      <a:endParaRPr lang="en-US" dirty="0"/>
                    </a:p>
                  </a:txBody>
                  <a:tcPr/>
                </a:tc>
                <a:tc>
                  <a:txBody>
                    <a:bodyPr/>
                    <a:lstStyle/>
                    <a:p>
                      <a:r>
                        <a:rPr lang="en-US" dirty="0" smtClean="0"/>
                        <a:t>Causal</a:t>
                      </a:r>
                      <a:endParaRPr lang="en-US" dirty="0"/>
                    </a:p>
                  </a:txBody>
                  <a:tcPr/>
                </a:tc>
              </a:tr>
              <a:tr h="370840">
                <a:tc>
                  <a:txBody>
                    <a:bodyPr/>
                    <a:lstStyle/>
                    <a:p>
                      <a:r>
                        <a:rPr lang="en-US" dirty="0" smtClean="0"/>
                        <a:t>Absenteeism</a:t>
                      </a:r>
                      <a:r>
                        <a:rPr lang="en-US" baseline="0" dirty="0" smtClean="0"/>
                        <a:t> is increasing and we don’t know why</a:t>
                      </a:r>
                    </a:p>
                    <a:p>
                      <a:endParaRPr lang="en-US" baseline="0" dirty="0" smtClean="0"/>
                    </a:p>
                    <a:p>
                      <a:r>
                        <a:rPr lang="en-US" baseline="0" dirty="0" smtClean="0"/>
                        <a:t>Would people be interested in our new product idea</a:t>
                      </a:r>
                    </a:p>
                    <a:p>
                      <a:endParaRPr lang="en-US" baseline="0" dirty="0" smtClean="0"/>
                    </a:p>
                    <a:p>
                      <a:r>
                        <a:rPr lang="en-US" baseline="0" dirty="0" smtClean="0"/>
                        <a:t>What should be the specific leadership traits which solve problems of our labor union</a:t>
                      </a:r>
                      <a:endParaRPr lang="en-US" dirty="0"/>
                    </a:p>
                  </a:txBody>
                  <a:tcPr/>
                </a:tc>
                <a:tc>
                  <a:txBody>
                    <a:bodyPr/>
                    <a:lstStyle/>
                    <a:p>
                      <a:r>
                        <a:rPr lang="en-US" dirty="0" smtClean="0"/>
                        <a:t>What kind of people favor trade protectionism</a:t>
                      </a:r>
                    </a:p>
                    <a:p>
                      <a:endParaRPr lang="en-US" dirty="0" smtClean="0"/>
                    </a:p>
                    <a:p>
                      <a:r>
                        <a:rPr lang="en-US" dirty="0" smtClean="0"/>
                        <a:t>Last year product sale affects company’s stock price</a:t>
                      </a:r>
                    </a:p>
                    <a:p>
                      <a:endParaRPr lang="en-US" dirty="0" smtClean="0"/>
                    </a:p>
                    <a:p>
                      <a:r>
                        <a:rPr lang="en-US" dirty="0" smtClean="0"/>
                        <a:t>People</a:t>
                      </a:r>
                      <a:r>
                        <a:rPr lang="en-US" baseline="0" dirty="0" smtClean="0"/>
                        <a:t> are interested in buying saving certificates from past decade</a:t>
                      </a:r>
                      <a:endParaRPr lang="en-US" dirty="0"/>
                    </a:p>
                  </a:txBody>
                  <a:tcPr/>
                </a:tc>
                <a:tc>
                  <a:txBody>
                    <a:bodyPr/>
                    <a:lstStyle/>
                    <a:p>
                      <a:r>
                        <a:rPr lang="en-US" dirty="0" smtClean="0"/>
                        <a:t>Which of two training programs are more effective</a:t>
                      </a:r>
                    </a:p>
                    <a:p>
                      <a:endParaRPr lang="en-US" dirty="0" smtClean="0"/>
                    </a:p>
                    <a:p>
                      <a:r>
                        <a:rPr lang="en-US" dirty="0" smtClean="0"/>
                        <a:t>Will buyers buy more of our products if we change our package</a:t>
                      </a:r>
                    </a:p>
                    <a:p>
                      <a:endParaRPr lang="en-US" dirty="0" smtClean="0"/>
                    </a:p>
                    <a:p>
                      <a:r>
                        <a:rPr lang="en-US" dirty="0" smtClean="0"/>
                        <a:t>Smoking cause cancer</a:t>
                      </a:r>
                      <a:endParaRPr lang="en-US" dirty="0"/>
                    </a:p>
                  </a:txBody>
                  <a:tcPr/>
                </a:tc>
              </a:tr>
            </a:tbl>
          </a:graphicData>
        </a:graphic>
      </p:graphicFrame>
      <p:sp>
        <p:nvSpPr>
          <p:cNvPr id="7" name="Slide Number Placeholder 6"/>
          <p:cNvSpPr>
            <a:spLocks noGrp="1"/>
          </p:cNvSpPr>
          <p:nvPr>
            <p:ph type="sldNum" sz="quarter" idx="12"/>
          </p:nvPr>
        </p:nvSpPr>
        <p:spPr/>
        <p:txBody>
          <a:bodyPr/>
          <a:lstStyle/>
          <a:p>
            <a:fld id="{C4D395C8-DC0F-4523-B832-12176F9695CC}" type="slidenum">
              <a:rPr lang="en-US" smtClean="0"/>
              <a:pPr/>
              <a:t>16</a:t>
            </a:fld>
            <a:endParaRPr lang="en-US"/>
          </a:p>
        </p:txBody>
      </p:sp>
    </p:spTree>
    <p:extLst>
      <p:ext uri="{BB962C8B-B14F-4D97-AF65-F5344CB8AC3E}">
        <p14:creationId xmlns:p14="http://schemas.microsoft.com/office/powerpoint/2010/main" xmlns="" val="23807210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 chart of research process</a:t>
            </a:r>
            <a:endParaRPr lang="en-US" dirty="0"/>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1143000" y="1676400"/>
            <a:ext cx="1828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Problem discovery and Definition</a:t>
            </a:r>
            <a:endParaRPr lang="en-US" dirty="0"/>
          </a:p>
        </p:txBody>
      </p:sp>
      <p:sp>
        <p:nvSpPr>
          <p:cNvPr id="5" name="Rectangle 4"/>
          <p:cNvSpPr/>
          <p:nvPr/>
        </p:nvSpPr>
        <p:spPr>
          <a:xfrm>
            <a:off x="1143000" y="3200400"/>
            <a:ext cx="19050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Research Design</a:t>
            </a:r>
            <a:endParaRPr lang="en-US" dirty="0"/>
          </a:p>
        </p:txBody>
      </p:sp>
      <p:sp>
        <p:nvSpPr>
          <p:cNvPr id="7" name="Rectangle 6"/>
          <p:cNvSpPr/>
          <p:nvPr/>
        </p:nvSpPr>
        <p:spPr>
          <a:xfrm>
            <a:off x="1219200" y="4572000"/>
            <a:ext cx="19050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Sampling</a:t>
            </a:r>
            <a:endParaRPr lang="en-US" dirty="0"/>
          </a:p>
        </p:txBody>
      </p:sp>
      <p:sp>
        <p:nvSpPr>
          <p:cNvPr id="24" name="Rectangle 23"/>
          <p:cNvSpPr/>
          <p:nvPr/>
        </p:nvSpPr>
        <p:spPr>
          <a:xfrm>
            <a:off x="5181600" y="1676400"/>
            <a:ext cx="15240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Problem Discovery</a:t>
            </a:r>
            <a:endParaRPr lang="en-US" dirty="0"/>
          </a:p>
        </p:txBody>
      </p:sp>
      <p:sp>
        <p:nvSpPr>
          <p:cNvPr id="25" name="Rectangle 24"/>
          <p:cNvSpPr/>
          <p:nvPr/>
        </p:nvSpPr>
        <p:spPr>
          <a:xfrm>
            <a:off x="5334000" y="3200400"/>
            <a:ext cx="2209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Selection of basic research method</a:t>
            </a:r>
            <a:endParaRPr lang="en-US" dirty="0"/>
          </a:p>
        </p:txBody>
      </p:sp>
      <p:sp>
        <p:nvSpPr>
          <p:cNvPr id="26" name="Rectangle 25"/>
          <p:cNvSpPr/>
          <p:nvPr/>
        </p:nvSpPr>
        <p:spPr>
          <a:xfrm>
            <a:off x="5334000" y="4724400"/>
            <a:ext cx="22098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Selection of Sample Design</a:t>
            </a:r>
            <a:endParaRPr lang="en-US" dirty="0"/>
          </a:p>
        </p:txBody>
      </p:sp>
      <p:cxnSp>
        <p:nvCxnSpPr>
          <p:cNvPr id="28" name="Straight Arrow Connector 27"/>
          <p:cNvCxnSpPr>
            <a:endCxn id="24" idx="1"/>
          </p:cNvCxnSpPr>
          <p:nvPr/>
        </p:nvCxnSpPr>
        <p:spPr>
          <a:xfrm>
            <a:off x="2971800" y="1981200"/>
            <a:ext cx="2209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endCxn id="25" idx="1"/>
          </p:cNvCxnSpPr>
          <p:nvPr/>
        </p:nvCxnSpPr>
        <p:spPr>
          <a:xfrm>
            <a:off x="3048000" y="3581400"/>
            <a:ext cx="2286000" cy="190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26" idx="1"/>
          </p:cNvCxnSpPr>
          <p:nvPr/>
        </p:nvCxnSpPr>
        <p:spPr>
          <a:xfrm>
            <a:off x="3124200" y="4953000"/>
            <a:ext cx="2209800" cy="190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Slide Number Placeholder 32"/>
          <p:cNvSpPr>
            <a:spLocks noGrp="1"/>
          </p:cNvSpPr>
          <p:nvPr>
            <p:ph type="sldNum" sz="quarter" idx="12"/>
          </p:nvPr>
        </p:nvSpPr>
        <p:spPr/>
        <p:txBody>
          <a:bodyPr/>
          <a:lstStyle/>
          <a:p>
            <a:fld id="{C4D395C8-DC0F-4523-B832-12176F9695CC}" type="slidenum">
              <a:rPr lang="en-US" smtClean="0"/>
              <a:pPr/>
              <a:t>17</a:t>
            </a:fld>
            <a:endParaRPr lang="en-US"/>
          </a:p>
        </p:txBody>
      </p:sp>
    </p:spTree>
    <p:extLst>
      <p:ext uri="{BB962C8B-B14F-4D97-AF65-F5344CB8AC3E}">
        <p14:creationId xmlns:p14="http://schemas.microsoft.com/office/powerpoint/2010/main" xmlns="" val="27650784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6255"/>
            <a:ext cx="8229600" cy="1143000"/>
          </a:xfrm>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2667000" y="609600"/>
            <a:ext cx="25146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Problem Discovery</a:t>
            </a:r>
            <a:endParaRPr lang="en-US" dirty="0"/>
          </a:p>
        </p:txBody>
      </p:sp>
      <p:sp>
        <p:nvSpPr>
          <p:cNvPr id="5" name="Flowchart: Decision 4"/>
          <p:cNvSpPr/>
          <p:nvPr/>
        </p:nvSpPr>
        <p:spPr>
          <a:xfrm>
            <a:off x="2819400" y="1752600"/>
            <a:ext cx="3352800" cy="12192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Selection of Exploratory Research Technique</a:t>
            </a:r>
            <a:endParaRPr lang="en-US" dirty="0"/>
          </a:p>
        </p:txBody>
      </p:sp>
      <p:sp>
        <p:nvSpPr>
          <p:cNvPr id="6" name="Rectangle 5"/>
          <p:cNvSpPr/>
          <p:nvPr/>
        </p:nvSpPr>
        <p:spPr>
          <a:xfrm>
            <a:off x="990600" y="3657600"/>
            <a:ext cx="1371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Secondary Data</a:t>
            </a:r>
            <a:endParaRPr lang="en-US" dirty="0"/>
          </a:p>
        </p:txBody>
      </p:sp>
      <p:sp>
        <p:nvSpPr>
          <p:cNvPr id="7" name="Rectangle 6"/>
          <p:cNvSpPr/>
          <p:nvPr/>
        </p:nvSpPr>
        <p:spPr>
          <a:xfrm>
            <a:off x="2895600" y="3657600"/>
            <a:ext cx="1295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Pilot Study</a:t>
            </a:r>
            <a:endParaRPr lang="en-US" dirty="0"/>
          </a:p>
        </p:txBody>
      </p:sp>
      <p:sp>
        <p:nvSpPr>
          <p:cNvPr id="8" name="Rectangle 7"/>
          <p:cNvSpPr/>
          <p:nvPr/>
        </p:nvSpPr>
        <p:spPr>
          <a:xfrm>
            <a:off x="4648200" y="3667991"/>
            <a:ext cx="1524000" cy="571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Experience Survey</a:t>
            </a:r>
            <a:endParaRPr lang="en-US" dirty="0"/>
          </a:p>
        </p:txBody>
      </p:sp>
      <p:sp>
        <p:nvSpPr>
          <p:cNvPr id="9" name="Rectangle 8"/>
          <p:cNvSpPr/>
          <p:nvPr/>
        </p:nvSpPr>
        <p:spPr>
          <a:xfrm>
            <a:off x="6553200" y="3667991"/>
            <a:ext cx="1447800" cy="571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Case Study</a:t>
            </a:r>
            <a:endParaRPr lang="en-US" dirty="0"/>
          </a:p>
        </p:txBody>
      </p:sp>
      <p:sp>
        <p:nvSpPr>
          <p:cNvPr id="10" name="Rounded Rectangle 9"/>
          <p:cNvSpPr/>
          <p:nvPr/>
        </p:nvSpPr>
        <p:spPr>
          <a:xfrm>
            <a:off x="3061854" y="4991100"/>
            <a:ext cx="27432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Problem Definition (Statement of Research Objectives)</a:t>
            </a:r>
            <a:endParaRPr lang="en-US" dirty="0"/>
          </a:p>
        </p:txBody>
      </p:sp>
      <p:cxnSp>
        <p:nvCxnSpPr>
          <p:cNvPr id="12" name="Straight Arrow Connector 11"/>
          <p:cNvCxnSpPr/>
          <p:nvPr/>
        </p:nvCxnSpPr>
        <p:spPr>
          <a:xfrm>
            <a:off x="3993573" y="1295400"/>
            <a:ext cx="762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133600" y="2743200"/>
            <a:ext cx="1898073"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3543300" y="2743200"/>
            <a:ext cx="488373"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031673" y="2743200"/>
            <a:ext cx="1378527"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031673" y="2743200"/>
            <a:ext cx="3245427"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790700" y="4191000"/>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790700" y="4648200"/>
            <a:ext cx="5486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7277100" y="4239491"/>
            <a:ext cx="0" cy="408709"/>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4533900" y="4648200"/>
            <a:ext cx="0" cy="342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Slide Number Placeholder 31"/>
          <p:cNvSpPr>
            <a:spLocks noGrp="1"/>
          </p:cNvSpPr>
          <p:nvPr>
            <p:ph type="sldNum" sz="quarter" idx="12"/>
          </p:nvPr>
        </p:nvSpPr>
        <p:spPr/>
        <p:txBody>
          <a:bodyPr/>
          <a:lstStyle/>
          <a:p>
            <a:fld id="{C4D395C8-DC0F-4523-B832-12176F9695CC}" type="slidenum">
              <a:rPr lang="en-US" smtClean="0"/>
              <a:pPr/>
              <a:t>18</a:t>
            </a:fld>
            <a:endParaRPr lang="en-US"/>
          </a:p>
        </p:txBody>
      </p:sp>
    </p:spTree>
    <p:extLst>
      <p:ext uri="{BB962C8B-B14F-4D97-AF65-F5344CB8AC3E}">
        <p14:creationId xmlns:p14="http://schemas.microsoft.com/office/powerpoint/2010/main" xmlns="" val="19856508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lowchart: Decision 3"/>
          <p:cNvSpPr/>
          <p:nvPr/>
        </p:nvSpPr>
        <p:spPr>
          <a:xfrm>
            <a:off x="2971800" y="152400"/>
            <a:ext cx="2743200" cy="16002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Selection of basic research method</a:t>
            </a:r>
            <a:endParaRPr lang="en-US" dirty="0"/>
          </a:p>
        </p:txBody>
      </p:sp>
      <p:cxnSp>
        <p:nvCxnSpPr>
          <p:cNvPr id="6" name="Straight Arrow Connector 5"/>
          <p:cNvCxnSpPr/>
          <p:nvPr/>
        </p:nvCxnSpPr>
        <p:spPr>
          <a:xfrm flipH="1">
            <a:off x="1143000" y="1752600"/>
            <a:ext cx="3200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28600" y="2667000"/>
            <a:ext cx="18288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Survey</a:t>
            </a:r>
          </a:p>
          <a:p>
            <a:pPr algn="ctr"/>
            <a:r>
              <a:rPr lang="en-US" dirty="0" smtClean="0"/>
              <a:t>Interview     </a:t>
            </a:r>
            <a:r>
              <a:rPr lang="en-US" dirty="0" err="1" smtClean="0"/>
              <a:t>Questionnare</a:t>
            </a:r>
            <a:endParaRPr lang="en-US" dirty="0"/>
          </a:p>
        </p:txBody>
      </p:sp>
      <p:sp>
        <p:nvSpPr>
          <p:cNvPr id="8" name="Rectangle 7"/>
          <p:cNvSpPr/>
          <p:nvPr/>
        </p:nvSpPr>
        <p:spPr>
          <a:xfrm>
            <a:off x="2667000" y="2667000"/>
            <a:ext cx="18288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Experiment</a:t>
            </a:r>
          </a:p>
          <a:p>
            <a:pPr algn="ctr"/>
            <a:r>
              <a:rPr lang="en-US" dirty="0" smtClean="0"/>
              <a:t>Lab        </a:t>
            </a:r>
            <a:r>
              <a:rPr lang="en-US" dirty="0" err="1" smtClean="0"/>
              <a:t>Feild</a:t>
            </a:r>
            <a:endParaRPr lang="en-US" dirty="0"/>
          </a:p>
        </p:txBody>
      </p:sp>
      <p:sp>
        <p:nvSpPr>
          <p:cNvPr id="9" name="Rectangle 8"/>
          <p:cNvSpPr/>
          <p:nvPr/>
        </p:nvSpPr>
        <p:spPr>
          <a:xfrm>
            <a:off x="4953000" y="2667000"/>
            <a:ext cx="19050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Observation</a:t>
            </a:r>
            <a:endParaRPr lang="en-US" dirty="0"/>
          </a:p>
        </p:txBody>
      </p:sp>
      <p:sp>
        <p:nvSpPr>
          <p:cNvPr id="10" name="Rectangle 9"/>
          <p:cNvSpPr/>
          <p:nvPr/>
        </p:nvSpPr>
        <p:spPr>
          <a:xfrm>
            <a:off x="7315200" y="2667000"/>
            <a:ext cx="15240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Secondary data Search</a:t>
            </a:r>
            <a:endParaRPr lang="en-US" dirty="0"/>
          </a:p>
        </p:txBody>
      </p:sp>
      <p:cxnSp>
        <p:nvCxnSpPr>
          <p:cNvPr id="14" name="Straight Arrow Connector 13"/>
          <p:cNvCxnSpPr/>
          <p:nvPr/>
        </p:nvCxnSpPr>
        <p:spPr>
          <a:xfrm flipH="1">
            <a:off x="3733800" y="1752600"/>
            <a:ext cx="6096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343400" y="1752600"/>
            <a:ext cx="13716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343400" y="1752600"/>
            <a:ext cx="3581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990600" y="3733800"/>
            <a:ext cx="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8077200" y="3733800"/>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990600" y="4343400"/>
            <a:ext cx="7086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4419600" y="4343400"/>
            <a:ext cx="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Flowchart: Decision 26"/>
          <p:cNvSpPr/>
          <p:nvPr/>
        </p:nvSpPr>
        <p:spPr>
          <a:xfrm>
            <a:off x="2286000" y="4994564"/>
            <a:ext cx="4267200" cy="14478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Selection of Sample Design</a:t>
            </a:r>
            <a:endParaRPr lang="en-US" dirty="0"/>
          </a:p>
        </p:txBody>
      </p:sp>
      <p:sp>
        <p:nvSpPr>
          <p:cNvPr id="28" name="Slide Number Placeholder 27"/>
          <p:cNvSpPr>
            <a:spLocks noGrp="1"/>
          </p:cNvSpPr>
          <p:nvPr>
            <p:ph type="sldNum" sz="quarter" idx="12"/>
          </p:nvPr>
        </p:nvSpPr>
        <p:spPr/>
        <p:txBody>
          <a:bodyPr/>
          <a:lstStyle/>
          <a:p>
            <a:fld id="{C4D395C8-DC0F-4523-B832-12176F9695CC}" type="slidenum">
              <a:rPr lang="en-US" smtClean="0"/>
              <a:pPr/>
              <a:t>19</a:t>
            </a:fld>
            <a:endParaRPr lang="en-US"/>
          </a:p>
        </p:txBody>
      </p:sp>
    </p:spTree>
    <p:extLst>
      <p:ext uri="{BB962C8B-B14F-4D97-AF65-F5344CB8AC3E}">
        <p14:creationId xmlns:p14="http://schemas.microsoft.com/office/powerpoint/2010/main" xmlns="" val="36398358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09800" y="304800"/>
            <a:ext cx="4292600" cy="1474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5" name="Straight Arrow Connector 4"/>
          <p:cNvCxnSpPr/>
          <p:nvPr/>
        </p:nvCxnSpPr>
        <p:spPr>
          <a:xfrm flipH="1">
            <a:off x="2209800" y="1779587"/>
            <a:ext cx="2146300" cy="8112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356100" y="1779587"/>
            <a:ext cx="2146300" cy="8112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295400" y="2590800"/>
            <a:ext cx="198755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Probability</a:t>
            </a:r>
            <a:endParaRPr lang="en-US" dirty="0"/>
          </a:p>
        </p:txBody>
      </p:sp>
      <p:sp>
        <p:nvSpPr>
          <p:cNvPr id="9" name="Rectangle 8"/>
          <p:cNvSpPr/>
          <p:nvPr/>
        </p:nvSpPr>
        <p:spPr>
          <a:xfrm>
            <a:off x="5715000" y="2667000"/>
            <a:ext cx="2286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Non Probability</a:t>
            </a:r>
            <a:endParaRPr lang="en-US" dirty="0"/>
          </a:p>
        </p:txBody>
      </p:sp>
      <p:cxnSp>
        <p:nvCxnSpPr>
          <p:cNvPr id="11" name="Straight Connector 10"/>
          <p:cNvCxnSpPr/>
          <p:nvPr/>
        </p:nvCxnSpPr>
        <p:spPr>
          <a:xfrm>
            <a:off x="3282950" y="3124200"/>
            <a:ext cx="24320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498975" y="3124200"/>
            <a:ext cx="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581400" y="3429000"/>
            <a:ext cx="1524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 Collection</a:t>
            </a:r>
            <a:endParaRPr lang="en-US" dirty="0"/>
          </a:p>
        </p:txBody>
      </p:sp>
      <p:sp>
        <p:nvSpPr>
          <p:cNvPr id="15" name="Rectangle 14"/>
          <p:cNvSpPr/>
          <p:nvPr/>
        </p:nvSpPr>
        <p:spPr>
          <a:xfrm>
            <a:off x="3581400" y="41910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Editing and Coding</a:t>
            </a:r>
            <a:endParaRPr lang="en-US" dirty="0"/>
          </a:p>
        </p:txBody>
      </p:sp>
      <p:sp>
        <p:nvSpPr>
          <p:cNvPr id="16" name="Rectangle 15"/>
          <p:cNvSpPr/>
          <p:nvPr/>
        </p:nvSpPr>
        <p:spPr>
          <a:xfrm>
            <a:off x="3581400" y="4953000"/>
            <a:ext cx="1524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Data Processing</a:t>
            </a:r>
            <a:endParaRPr lang="en-US" dirty="0"/>
          </a:p>
        </p:txBody>
      </p:sp>
      <p:sp>
        <p:nvSpPr>
          <p:cNvPr id="17" name="Rectangle 16"/>
          <p:cNvSpPr/>
          <p:nvPr/>
        </p:nvSpPr>
        <p:spPr>
          <a:xfrm>
            <a:off x="3581400" y="5638800"/>
            <a:ext cx="1676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Interpretations</a:t>
            </a:r>
            <a:endParaRPr lang="en-US" dirty="0"/>
          </a:p>
        </p:txBody>
      </p:sp>
      <p:sp>
        <p:nvSpPr>
          <p:cNvPr id="18" name="Rectangle 17"/>
          <p:cNvSpPr/>
          <p:nvPr/>
        </p:nvSpPr>
        <p:spPr>
          <a:xfrm>
            <a:off x="3581400" y="6400800"/>
            <a:ext cx="1676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Report</a:t>
            </a:r>
            <a:endParaRPr lang="en-US" dirty="0"/>
          </a:p>
        </p:txBody>
      </p:sp>
      <p:cxnSp>
        <p:nvCxnSpPr>
          <p:cNvPr id="20" name="Straight Arrow Connector 19"/>
          <p:cNvCxnSpPr/>
          <p:nvPr/>
        </p:nvCxnSpPr>
        <p:spPr>
          <a:xfrm>
            <a:off x="4606636" y="3920836"/>
            <a:ext cx="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606636" y="4724400"/>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572000" y="5334000"/>
            <a:ext cx="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7" idx="2"/>
            <a:endCxn id="18" idx="0"/>
          </p:cNvCxnSpPr>
          <p:nvPr/>
        </p:nvCxnSpPr>
        <p:spPr>
          <a:xfrm>
            <a:off x="4419600" y="6248400"/>
            <a:ext cx="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Slide Number Placeholder 28"/>
          <p:cNvSpPr>
            <a:spLocks noGrp="1"/>
          </p:cNvSpPr>
          <p:nvPr>
            <p:ph type="sldNum" sz="quarter" idx="12"/>
          </p:nvPr>
        </p:nvSpPr>
        <p:spPr/>
        <p:txBody>
          <a:bodyPr/>
          <a:lstStyle/>
          <a:p>
            <a:fld id="{C4D395C8-DC0F-4523-B832-12176F9695CC}" type="slidenum">
              <a:rPr lang="en-US" smtClean="0"/>
              <a:pPr/>
              <a:t>20</a:t>
            </a:fld>
            <a:endParaRPr lang="en-US"/>
          </a:p>
        </p:txBody>
      </p:sp>
    </p:spTree>
    <p:extLst>
      <p:ext uri="{BB962C8B-B14F-4D97-AF65-F5344CB8AC3E}">
        <p14:creationId xmlns:p14="http://schemas.microsoft.com/office/powerpoint/2010/main" xmlns="" val="27332248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Definition</a:t>
            </a:r>
            <a:endParaRPr lang="en-US" dirty="0"/>
          </a:p>
        </p:txBody>
      </p:sp>
      <p:sp>
        <p:nvSpPr>
          <p:cNvPr id="3" name="Content Placeholder 2"/>
          <p:cNvSpPr>
            <a:spLocks noGrp="1"/>
          </p:cNvSpPr>
          <p:nvPr>
            <p:ph idx="1"/>
          </p:nvPr>
        </p:nvSpPr>
        <p:spPr/>
        <p:txBody>
          <a:bodyPr/>
          <a:lstStyle/>
          <a:p>
            <a:r>
              <a:rPr lang="en-US" dirty="0" smtClean="0"/>
              <a:t>The indication of specific business decision area that will be clarified by answering some research questions</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21</a:t>
            </a:fld>
            <a:endParaRPr lang="en-US"/>
          </a:p>
        </p:txBody>
      </p:sp>
    </p:spTree>
    <p:extLst>
      <p:ext uri="{BB962C8B-B14F-4D97-AF65-F5344CB8AC3E}">
        <p14:creationId xmlns:p14="http://schemas.microsoft.com/office/powerpoint/2010/main" xmlns="" val="40661697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Secondary Data</a:t>
            </a:r>
            <a:endParaRPr lang="en-US" dirty="0"/>
          </a:p>
        </p:txBody>
      </p:sp>
      <p:sp>
        <p:nvSpPr>
          <p:cNvPr id="3" name="Content Placeholder 2"/>
          <p:cNvSpPr>
            <a:spLocks noGrp="1"/>
          </p:cNvSpPr>
          <p:nvPr>
            <p:ph idx="1"/>
          </p:nvPr>
        </p:nvSpPr>
        <p:spPr/>
        <p:txBody>
          <a:bodyPr/>
          <a:lstStyle/>
          <a:p>
            <a:r>
              <a:rPr lang="en-US" dirty="0" smtClean="0"/>
              <a:t>Data that have been collected previously for some project other than in hand</a:t>
            </a:r>
          </a:p>
          <a:p>
            <a:r>
              <a:rPr lang="en-US" dirty="0" smtClean="0"/>
              <a:t>Primary data is assembled primarily and specifically for the problem in consideration</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22</a:t>
            </a:fld>
            <a:endParaRPr lang="en-US"/>
          </a:p>
        </p:txBody>
      </p:sp>
    </p:spTree>
    <p:extLst>
      <p:ext uri="{BB962C8B-B14F-4D97-AF65-F5344CB8AC3E}">
        <p14:creationId xmlns:p14="http://schemas.microsoft.com/office/powerpoint/2010/main" xmlns="" val="14009332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Study</a:t>
            </a:r>
            <a:endParaRPr lang="en-US" dirty="0"/>
          </a:p>
        </p:txBody>
      </p:sp>
      <p:sp>
        <p:nvSpPr>
          <p:cNvPr id="3" name="Content Placeholder 2"/>
          <p:cNvSpPr>
            <a:spLocks noGrp="1"/>
          </p:cNvSpPr>
          <p:nvPr>
            <p:ph idx="1"/>
          </p:nvPr>
        </p:nvSpPr>
        <p:spPr/>
        <p:txBody>
          <a:bodyPr/>
          <a:lstStyle/>
          <a:p>
            <a:r>
              <a:rPr lang="en-US" dirty="0" smtClean="0"/>
              <a:t>Any small scale exploratory research technique that uses sampling but </a:t>
            </a:r>
            <a:r>
              <a:rPr lang="en-US" dirty="0" err="1" smtClean="0"/>
              <a:t>doesnot</a:t>
            </a:r>
            <a:r>
              <a:rPr lang="en-US" dirty="0" smtClean="0"/>
              <a:t> apply rigorous standards</a:t>
            </a:r>
          </a:p>
          <a:p>
            <a:r>
              <a:rPr lang="en-US" dirty="0" smtClean="0"/>
              <a:t>Serves as a guide for large study</a:t>
            </a:r>
          </a:p>
          <a:p>
            <a:r>
              <a:rPr lang="en-US" dirty="0" smtClean="0"/>
              <a:t>Informal and lacks in precision</a:t>
            </a:r>
          </a:p>
          <a:p>
            <a:r>
              <a:rPr lang="en-US" dirty="0" smtClean="0"/>
              <a:t>Future extensive work is required</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23</a:t>
            </a:fld>
            <a:endParaRPr lang="en-US"/>
          </a:p>
        </p:txBody>
      </p:sp>
    </p:spTree>
    <p:extLst>
      <p:ext uri="{BB962C8B-B14F-4D97-AF65-F5344CB8AC3E}">
        <p14:creationId xmlns:p14="http://schemas.microsoft.com/office/powerpoint/2010/main" xmlns="" val="34325779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Project</a:t>
            </a:r>
            <a:endParaRPr lang="en-US" dirty="0"/>
          </a:p>
        </p:txBody>
      </p:sp>
      <p:sp>
        <p:nvSpPr>
          <p:cNvPr id="3" name="Content Placeholder 2"/>
          <p:cNvSpPr>
            <a:spLocks noGrp="1"/>
          </p:cNvSpPr>
          <p:nvPr>
            <p:ph idx="1"/>
          </p:nvPr>
        </p:nvSpPr>
        <p:spPr/>
        <p:txBody>
          <a:bodyPr/>
          <a:lstStyle/>
          <a:p>
            <a:r>
              <a:rPr lang="en-US" dirty="0" smtClean="0"/>
              <a:t>A specific research investigation: that completes or plan to follow research process through identified research objectives</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24</a:t>
            </a:fld>
            <a:endParaRPr lang="en-US"/>
          </a:p>
        </p:txBody>
      </p:sp>
    </p:spTree>
    <p:extLst>
      <p:ext uri="{BB962C8B-B14F-4D97-AF65-F5344CB8AC3E}">
        <p14:creationId xmlns:p14="http://schemas.microsoft.com/office/powerpoint/2010/main" xmlns="" val="8752984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design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C4D395C8-DC0F-4523-B832-12176F9695CC}" type="slidenum">
              <a:rPr lang="en-US" smtClean="0"/>
              <a:pPr/>
              <a:t>25</a:t>
            </a:fld>
            <a:endParaRPr lang="en-US"/>
          </a:p>
        </p:txBody>
      </p:sp>
    </p:spTree>
    <p:extLst>
      <p:ext uri="{BB962C8B-B14F-4D97-AF65-F5344CB8AC3E}">
        <p14:creationId xmlns:p14="http://schemas.microsoft.com/office/powerpoint/2010/main" xmlns="" val="4626117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 Experiment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Most common method of generating primary data</a:t>
            </a:r>
          </a:p>
          <a:p>
            <a:r>
              <a:rPr lang="en-US" dirty="0" smtClean="0"/>
              <a:t>A research technique in which data is collected through questionnaire</a:t>
            </a:r>
          </a:p>
          <a:p>
            <a:r>
              <a:rPr lang="en-US" dirty="0" smtClean="0"/>
              <a:t>Interviews, personalized or self administered also solves the purpose</a:t>
            </a:r>
          </a:p>
          <a:p>
            <a:r>
              <a:rPr lang="en-US" dirty="0" smtClean="0"/>
              <a:t>Use of experiments allows to </a:t>
            </a:r>
            <a:r>
              <a:rPr lang="en-US" dirty="0" err="1" smtClean="0"/>
              <a:t>analyse</a:t>
            </a:r>
            <a:r>
              <a:rPr lang="en-US" dirty="0" smtClean="0"/>
              <a:t> the impact of change in one variable over other.</a:t>
            </a:r>
          </a:p>
          <a:p>
            <a:r>
              <a:rPr lang="en-US" dirty="0" smtClean="0"/>
              <a:t>Conducted in controlled environment</a:t>
            </a:r>
          </a:p>
          <a:p>
            <a:r>
              <a:rPr lang="en-US" dirty="0" smtClean="0"/>
              <a:t>Results are restricted in given conditions</a:t>
            </a:r>
          </a:p>
          <a:p>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26</a:t>
            </a:fld>
            <a:endParaRPr lang="en-US"/>
          </a:p>
        </p:txBody>
      </p:sp>
    </p:spTree>
    <p:extLst>
      <p:ext uri="{BB962C8B-B14F-4D97-AF65-F5344CB8AC3E}">
        <p14:creationId xmlns:p14="http://schemas.microsoft.com/office/powerpoint/2010/main" xmlns="" val="4135117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a:t>
            </a:r>
            <a:endParaRPr lang="en-US" dirty="0"/>
          </a:p>
        </p:txBody>
      </p:sp>
      <p:sp>
        <p:nvSpPr>
          <p:cNvPr id="3" name="Content Placeholder 2"/>
          <p:cNvSpPr>
            <a:spLocks noGrp="1"/>
          </p:cNvSpPr>
          <p:nvPr>
            <p:ph idx="1"/>
          </p:nvPr>
        </p:nvSpPr>
        <p:spPr/>
        <p:txBody>
          <a:bodyPr/>
          <a:lstStyle/>
          <a:p>
            <a:r>
              <a:rPr lang="en-US" dirty="0" smtClean="0"/>
              <a:t>Any procedure that includes small number of items or that uses parts of population to make conclusions regarding whole population.</a:t>
            </a:r>
          </a:p>
          <a:p>
            <a:r>
              <a:rPr lang="en-US" dirty="0" smtClean="0"/>
              <a:t>Sample is a subset of population</a:t>
            </a:r>
          </a:p>
          <a:p>
            <a:r>
              <a:rPr lang="en-US" dirty="0" smtClean="0"/>
              <a:t>Sample should hold a characteristic of providing right estimate of population</a:t>
            </a:r>
          </a:p>
          <a:p>
            <a:r>
              <a:rPr lang="en-US" dirty="0" smtClean="0"/>
              <a:t>Sampling units are </a:t>
            </a:r>
            <a:r>
              <a:rPr lang="en-US" dirty="0" err="1" smtClean="0"/>
              <a:t>catagorized</a:t>
            </a:r>
            <a:r>
              <a:rPr lang="en-US" dirty="0" smtClean="0"/>
              <a:t> as probability or non probability</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27</a:t>
            </a:fld>
            <a:endParaRPr lang="en-US"/>
          </a:p>
        </p:txBody>
      </p:sp>
    </p:spTree>
    <p:extLst>
      <p:ext uri="{BB962C8B-B14F-4D97-AF65-F5344CB8AC3E}">
        <p14:creationId xmlns:p14="http://schemas.microsoft.com/office/powerpoint/2010/main" xmlns="" val="40597456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 and investigation</a:t>
            </a:r>
            <a:endParaRPr lang="en-US" dirty="0"/>
          </a:p>
        </p:txBody>
      </p:sp>
      <p:sp>
        <p:nvSpPr>
          <p:cNvPr id="3" name="Content Placeholder 2"/>
          <p:cNvSpPr>
            <a:spLocks noGrp="1"/>
          </p:cNvSpPr>
          <p:nvPr>
            <p:ph idx="1"/>
          </p:nvPr>
        </p:nvSpPr>
        <p:spPr/>
        <p:txBody>
          <a:bodyPr/>
          <a:lstStyle/>
          <a:p>
            <a:r>
              <a:rPr lang="en-US" dirty="0" smtClean="0"/>
              <a:t>Primary</a:t>
            </a:r>
          </a:p>
          <a:p>
            <a:r>
              <a:rPr lang="en-US" dirty="0" smtClean="0"/>
              <a:t>Secondary means</a:t>
            </a:r>
          </a:p>
          <a:p>
            <a:r>
              <a:rPr lang="en-US" dirty="0" smtClean="0"/>
              <a:t>Questionnaire</a:t>
            </a:r>
          </a:p>
          <a:p>
            <a:r>
              <a:rPr lang="en-US" dirty="0" smtClean="0"/>
              <a:t>Interviews</a:t>
            </a:r>
          </a:p>
          <a:p>
            <a:r>
              <a:rPr lang="en-US" dirty="0" smtClean="0"/>
              <a:t>Observations</a:t>
            </a:r>
          </a:p>
          <a:p>
            <a:r>
              <a:rPr lang="en-US" dirty="0" smtClean="0"/>
              <a:t>Focus group</a:t>
            </a:r>
          </a:p>
          <a:p>
            <a:r>
              <a:rPr lang="en-US" dirty="0" smtClean="0"/>
              <a:t>Empirical work</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28</a:t>
            </a:fld>
            <a:endParaRPr lang="en-US"/>
          </a:p>
        </p:txBody>
      </p:sp>
    </p:spTree>
    <p:extLst>
      <p:ext uri="{BB962C8B-B14F-4D97-AF65-F5344CB8AC3E}">
        <p14:creationId xmlns:p14="http://schemas.microsoft.com/office/powerpoint/2010/main" xmlns="" val="19562705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Editing and Coding</a:t>
            </a:r>
            <a:endParaRPr lang="en-US" dirty="0"/>
          </a:p>
        </p:txBody>
      </p:sp>
      <p:sp>
        <p:nvSpPr>
          <p:cNvPr id="3" name="Content Placeholder 2"/>
          <p:cNvSpPr>
            <a:spLocks noGrp="1"/>
          </p:cNvSpPr>
          <p:nvPr>
            <p:ph idx="1"/>
          </p:nvPr>
        </p:nvSpPr>
        <p:spPr/>
        <p:txBody>
          <a:bodyPr/>
          <a:lstStyle/>
          <a:p>
            <a:r>
              <a:rPr lang="en-US" dirty="0" smtClean="0"/>
              <a:t>Collected data should be converted into the format of answer to decision making</a:t>
            </a:r>
          </a:p>
          <a:p>
            <a:r>
              <a:rPr lang="en-US" dirty="0" smtClean="0"/>
              <a:t>Editing involves checking the data collection forms for omissions, legibility and consistency in classification</a:t>
            </a:r>
          </a:p>
          <a:p>
            <a:r>
              <a:rPr lang="en-US" dirty="0" smtClean="0"/>
              <a:t>It correct problems and errors during research</a:t>
            </a:r>
          </a:p>
          <a:p>
            <a:r>
              <a:rPr lang="en-US" dirty="0" smtClean="0"/>
              <a:t>Coding process facilitates computer or hand tabulations, for verification and analysis</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29</a:t>
            </a:fld>
            <a:endParaRPr lang="en-US"/>
          </a:p>
        </p:txBody>
      </p:sp>
    </p:spTree>
    <p:extLst>
      <p:ext uri="{BB962C8B-B14F-4D97-AF65-F5344CB8AC3E}">
        <p14:creationId xmlns:p14="http://schemas.microsoft.com/office/powerpoint/2010/main" xmlns="" val="21341172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 Generation</a:t>
            </a:r>
            <a:endParaRPr lang="en-US" dirty="0"/>
          </a:p>
        </p:txBody>
      </p:sp>
      <p:sp>
        <p:nvSpPr>
          <p:cNvPr id="3" name="Content Placeholder 2"/>
          <p:cNvSpPr>
            <a:spLocks noGrp="1"/>
          </p:cNvSpPr>
          <p:nvPr>
            <p:ph idx="1"/>
          </p:nvPr>
        </p:nvSpPr>
        <p:spPr/>
        <p:txBody>
          <a:bodyPr/>
          <a:lstStyle/>
          <a:p>
            <a:r>
              <a:rPr lang="en-US" dirty="0" smtClean="0"/>
              <a:t>Formal document</a:t>
            </a:r>
          </a:p>
          <a:p>
            <a:r>
              <a:rPr lang="en-US" dirty="0" smtClean="0"/>
              <a:t>Communicate research findings</a:t>
            </a:r>
          </a:p>
          <a:p>
            <a:r>
              <a:rPr lang="en-US" dirty="0" smtClean="0"/>
              <a:t>Assumptions and limitations are </a:t>
            </a:r>
            <a:r>
              <a:rPr lang="en-US" dirty="0" err="1" smtClean="0"/>
              <a:t>secified</a:t>
            </a:r>
            <a:endParaRPr lang="en-US" dirty="0" smtClean="0"/>
          </a:p>
          <a:p>
            <a:r>
              <a:rPr lang="en-US" dirty="0" smtClean="0"/>
              <a:t>Proper language and format should be followed</a:t>
            </a:r>
          </a:p>
          <a:p>
            <a:r>
              <a:rPr lang="en-US" dirty="0" smtClean="0"/>
              <a:t>Comprises of necessary tabulations, charts and graphical analysis</a:t>
            </a:r>
          </a:p>
          <a:p>
            <a:r>
              <a:rPr lang="en-US" dirty="0" smtClean="0"/>
              <a:t>Easy to understand and interpret</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30</a:t>
            </a:fld>
            <a:endParaRPr lang="en-US"/>
          </a:p>
        </p:txBody>
      </p:sp>
    </p:spTree>
    <p:extLst>
      <p:ext uri="{BB962C8B-B14F-4D97-AF65-F5344CB8AC3E}">
        <p14:creationId xmlns:p14="http://schemas.microsoft.com/office/powerpoint/2010/main" xmlns="" val="2964082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Research Process and Research Program</a:t>
            </a:r>
            <a:endParaRPr lang="en-US" dirty="0"/>
          </a:p>
        </p:txBody>
      </p:sp>
      <p:sp>
        <p:nvSpPr>
          <p:cNvPr id="3" name="Content Placeholder 2"/>
          <p:cNvSpPr>
            <a:spLocks noGrp="1"/>
          </p:cNvSpPr>
          <p:nvPr>
            <p:ph idx="1"/>
          </p:nvPr>
        </p:nvSpPr>
        <p:spPr/>
        <p:txBody>
          <a:bodyPr/>
          <a:lstStyle/>
          <a:p>
            <a:r>
              <a:rPr lang="en-US" dirty="0" smtClean="0"/>
              <a:t>Research is a continuous process rather one shot approach</a:t>
            </a:r>
          </a:p>
          <a:p>
            <a:r>
              <a:rPr lang="en-US" dirty="0" smtClean="0"/>
              <a:t>An ongoing series of research projects defined to supply an organization’s continuing informational needs</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31</a:t>
            </a:fld>
            <a:endParaRPr lang="en-US"/>
          </a:p>
        </p:txBody>
      </p:sp>
    </p:spTree>
    <p:extLst>
      <p:ext uri="{BB962C8B-B14F-4D97-AF65-F5344CB8AC3E}">
        <p14:creationId xmlns:p14="http://schemas.microsoft.com/office/powerpoint/2010/main" xmlns="" val="22066838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Exploratory</a:t>
            </a:r>
          </a:p>
          <a:p>
            <a:r>
              <a:rPr lang="en-US" dirty="0" smtClean="0"/>
              <a:t>Descriptive</a:t>
            </a:r>
          </a:p>
          <a:p>
            <a:r>
              <a:rPr lang="en-US" dirty="0" smtClean="0"/>
              <a:t>Causal Research</a:t>
            </a:r>
          </a:p>
          <a:p>
            <a:r>
              <a:rPr lang="en-US" dirty="0" smtClean="0"/>
              <a:t>Problem definition</a:t>
            </a:r>
          </a:p>
          <a:p>
            <a:r>
              <a:rPr lang="en-US" dirty="0" smtClean="0"/>
              <a:t>Primary and secondary data</a:t>
            </a:r>
          </a:p>
          <a:p>
            <a:r>
              <a:rPr lang="en-US" dirty="0" smtClean="0"/>
              <a:t>Pilot study</a:t>
            </a:r>
          </a:p>
          <a:p>
            <a:r>
              <a:rPr lang="en-US" dirty="0" smtClean="0"/>
              <a:t>Research project </a:t>
            </a:r>
          </a:p>
          <a:p>
            <a:r>
              <a:rPr lang="en-US" dirty="0" smtClean="0"/>
              <a:t>Research design and </a:t>
            </a:r>
          </a:p>
          <a:p>
            <a:r>
              <a:rPr lang="en-US" dirty="0" smtClean="0"/>
              <a:t>Research program</a:t>
            </a:r>
            <a:endParaRPr lang="en-US" dirty="0"/>
          </a:p>
        </p:txBody>
      </p:sp>
      <p:sp>
        <p:nvSpPr>
          <p:cNvPr id="4" name="Slide Number Placeholder 3"/>
          <p:cNvSpPr>
            <a:spLocks noGrp="1"/>
          </p:cNvSpPr>
          <p:nvPr>
            <p:ph type="sldNum" sz="quarter" idx="12"/>
          </p:nvPr>
        </p:nvSpPr>
        <p:spPr/>
        <p:txBody>
          <a:bodyPr/>
          <a:lstStyle/>
          <a:p>
            <a:fld id="{C4D395C8-DC0F-4523-B832-12176F9695CC}" type="slidenum">
              <a:rPr lang="en-US" smtClean="0"/>
              <a:pPr/>
              <a:t>32</a:t>
            </a:fld>
            <a:endParaRPr lang="en-US"/>
          </a:p>
        </p:txBody>
      </p:sp>
    </p:spTree>
    <p:extLst>
      <p:ext uri="{BB962C8B-B14F-4D97-AF65-F5344CB8AC3E}">
        <p14:creationId xmlns:p14="http://schemas.microsoft.com/office/powerpoint/2010/main" xmlns="" val="15774556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1099</Words>
  <Application>Microsoft Office PowerPoint</Application>
  <PresentationFormat>On-screen Show (4:3)</PresentationFormat>
  <Paragraphs>180</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Lecture 20 Business Research Methods</vt:lpstr>
      <vt:lpstr>What we will Learn?</vt:lpstr>
      <vt:lpstr>Decision Making</vt:lpstr>
      <vt:lpstr>Slide 4</vt:lpstr>
      <vt:lpstr>Certainty</vt:lpstr>
      <vt:lpstr>Uncertainty</vt:lpstr>
      <vt:lpstr>Absolute Ambiguity</vt:lpstr>
      <vt:lpstr>Types of business research</vt:lpstr>
      <vt:lpstr>Slide 9</vt:lpstr>
      <vt:lpstr>Types of research</vt:lpstr>
      <vt:lpstr>Slide 11</vt:lpstr>
      <vt:lpstr>Exploratory Study</vt:lpstr>
      <vt:lpstr>Descriptive research</vt:lpstr>
      <vt:lpstr>Diagnostic Analysis</vt:lpstr>
      <vt:lpstr>Causal Research</vt:lpstr>
      <vt:lpstr>Combined look of examples</vt:lpstr>
      <vt:lpstr>Flow chart of research process</vt:lpstr>
      <vt:lpstr>Slide 18</vt:lpstr>
      <vt:lpstr>Slide 19</vt:lpstr>
      <vt:lpstr>Slide 20</vt:lpstr>
      <vt:lpstr>Problem Definition</vt:lpstr>
      <vt:lpstr>Secondary Data</vt:lpstr>
      <vt:lpstr>Pilot Study</vt:lpstr>
      <vt:lpstr>Research Project</vt:lpstr>
      <vt:lpstr>Research design</vt:lpstr>
      <vt:lpstr>Survey / Experiment</vt:lpstr>
      <vt:lpstr>Sampling</vt:lpstr>
      <vt:lpstr>Data Collection, and investigation</vt:lpstr>
      <vt:lpstr>Editing and Coding</vt:lpstr>
      <vt:lpstr>Report Generation</vt:lpstr>
      <vt:lpstr>Research Process and Research Program</vt:lpstr>
      <vt:lpstr>Conclusion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20 Business Research Methods</dc:title>
  <dc:creator>MyUserName</dc:creator>
  <cp:lastModifiedBy>Administrator</cp:lastModifiedBy>
  <cp:revision>47</cp:revision>
  <dcterms:created xsi:type="dcterms:W3CDTF">2012-12-23T17:44:05Z</dcterms:created>
  <dcterms:modified xsi:type="dcterms:W3CDTF">2012-12-24T06:14:46Z</dcterms:modified>
</cp:coreProperties>
</file>