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5BFC8D-E2FB-4249-8394-9A21F69BED63}"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C42AA9-3F1F-45A1-92BE-A98E5967C325}" type="slidenum">
              <a:rPr lang="en-US" smtClean="0"/>
              <a:pPr/>
              <a:t>‹#›</a:t>
            </a:fld>
            <a:endParaRPr lang="en-US"/>
          </a:p>
        </p:txBody>
      </p:sp>
    </p:spTree>
    <p:extLst>
      <p:ext uri="{BB962C8B-B14F-4D97-AF65-F5344CB8AC3E}">
        <p14:creationId xmlns="" xmlns:p14="http://schemas.microsoft.com/office/powerpoint/2010/main" val="411334531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5BFC8D-E2FB-4249-8394-9A21F69BED63}"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C42AA9-3F1F-45A1-92BE-A98E5967C325}" type="slidenum">
              <a:rPr lang="en-US" smtClean="0"/>
              <a:pPr/>
              <a:t>‹#›</a:t>
            </a:fld>
            <a:endParaRPr lang="en-US"/>
          </a:p>
        </p:txBody>
      </p:sp>
    </p:spTree>
    <p:extLst>
      <p:ext uri="{BB962C8B-B14F-4D97-AF65-F5344CB8AC3E}">
        <p14:creationId xmlns="" xmlns:p14="http://schemas.microsoft.com/office/powerpoint/2010/main" val="117860150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BFC8D-E2FB-4249-8394-9A21F69BED63}"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C42AA9-3F1F-45A1-92BE-A98E5967C325}" type="slidenum">
              <a:rPr lang="en-US" smtClean="0"/>
              <a:pPr/>
              <a:t>‹#›</a:t>
            </a:fld>
            <a:endParaRPr lang="en-US"/>
          </a:p>
        </p:txBody>
      </p:sp>
    </p:spTree>
    <p:extLst>
      <p:ext uri="{BB962C8B-B14F-4D97-AF65-F5344CB8AC3E}">
        <p14:creationId xmlns="" xmlns:p14="http://schemas.microsoft.com/office/powerpoint/2010/main" val="418660280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5BFC8D-E2FB-4249-8394-9A21F69BED63}"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C42AA9-3F1F-45A1-92BE-A98E5967C325}" type="slidenum">
              <a:rPr lang="en-US" smtClean="0"/>
              <a:pPr/>
              <a:t>‹#›</a:t>
            </a:fld>
            <a:endParaRPr lang="en-US"/>
          </a:p>
        </p:txBody>
      </p:sp>
    </p:spTree>
    <p:extLst>
      <p:ext uri="{BB962C8B-B14F-4D97-AF65-F5344CB8AC3E}">
        <p14:creationId xmlns="" xmlns:p14="http://schemas.microsoft.com/office/powerpoint/2010/main" val="327616060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5BFC8D-E2FB-4249-8394-9A21F69BED63}" type="datetimeFigureOut">
              <a:rPr lang="en-US" smtClean="0"/>
              <a:pPr/>
              <a:t>12/22/2012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C42AA9-3F1F-45A1-92BE-A98E5967C325}" type="slidenum">
              <a:rPr lang="en-US" smtClean="0"/>
              <a:pPr/>
              <a:t>‹#›</a:t>
            </a:fld>
            <a:endParaRPr lang="en-US"/>
          </a:p>
        </p:txBody>
      </p:sp>
    </p:spTree>
    <p:extLst>
      <p:ext uri="{BB962C8B-B14F-4D97-AF65-F5344CB8AC3E}">
        <p14:creationId xmlns="" xmlns:p14="http://schemas.microsoft.com/office/powerpoint/2010/main" val="360719847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5BFC8D-E2FB-4249-8394-9A21F69BED63}" type="datetimeFigureOut">
              <a:rPr lang="en-US" smtClean="0"/>
              <a:pPr/>
              <a:t>12/22/2012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C42AA9-3F1F-45A1-92BE-A98E5967C325}" type="slidenum">
              <a:rPr lang="en-US" smtClean="0"/>
              <a:pPr/>
              <a:t>‹#›</a:t>
            </a:fld>
            <a:endParaRPr lang="en-US"/>
          </a:p>
        </p:txBody>
      </p:sp>
    </p:spTree>
    <p:extLst>
      <p:ext uri="{BB962C8B-B14F-4D97-AF65-F5344CB8AC3E}">
        <p14:creationId xmlns="" xmlns:p14="http://schemas.microsoft.com/office/powerpoint/2010/main" val="128427222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5BFC8D-E2FB-4249-8394-9A21F69BED63}" type="datetimeFigureOut">
              <a:rPr lang="en-US" smtClean="0"/>
              <a:pPr/>
              <a:t>12/22/2012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C42AA9-3F1F-45A1-92BE-A98E5967C325}" type="slidenum">
              <a:rPr lang="en-US" smtClean="0"/>
              <a:pPr/>
              <a:t>‹#›</a:t>
            </a:fld>
            <a:endParaRPr lang="en-US"/>
          </a:p>
        </p:txBody>
      </p:sp>
    </p:spTree>
    <p:extLst>
      <p:ext uri="{BB962C8B-B14F-4D97-AF65-F5344CB8AC3E}">
        <p14:creationId xmlns="" xmlns:p14="http://schemas.microsoft.com/office/powerpoint/2010/main" val="375175187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5BFC8D-E2FB-4249-8394-9A21F69BED63}"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C42AA9-3F1F-45A1-92BE-A98E5967C325}" type="slidenum">
              <a:rPr lang="en-US" smtClean="0"/>
              <a:pPr/>
              <a:t>‹#›</a:t>
            </a:fld>
            <a:endParaRPr lang="en-US"/>
          </a:p>
        </p:txBody>
      </p:sp>
    </p:spTree>
    <p:extLst>
      <p:ext uri="{BB962C8B-B14F-4D97-AF65-F5344CB8AC3E}">
        <p14:creationId xmlns="" xmlns:p14="http://schemas.microsoft.com/office/powerpoint/2010/main" val="214334282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5BFC8D-E2FB-4249-8394-9A21F69BED63}"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C42AA9-3F1F-45A1-92BE-A98E5967C325}" type="slidenum">
              <a:rPr lang="en-US" smtClean="0"/>
              <a:pPr/>
              <a:t>‹#›</a:t>
            </a:fld>
            <a:endParaRPr lang="en-US"/>
          </a:p>
        </p:txBody>
      </p:sp>
    </p:spTree>
    <p:extLst>
      <p:ext uri="{BB962C8B-B14F-4D97-AF65-F5344CB8AC3E}">
        <p14:creationId xmlns="" xmlns:p14="http://schemas.microsoft.com/office/powerpoint/2010/main" val="236856968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5BFC8D-E2FB-4249-8394-9A21F69BED63}"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C42AA9-3F1F-45A1-92BE-A98E5967C325}" type="slidenum">
              <a:rPr lang="en-US" smtClean="0"/>
              <a:pPr/>
              <a:t>‹#›</a:t>
            </a:fld>
            <a:endParaRPr lang="en-US"/>
          </a:p>
        </p:txBody>
      </p:sp>
    </p:spTree>
    <p:extLst>
      <p:ext uri="{BB962C8B-B14F-4D97-AF65-F5344CB8AC3E}">
        <p14:creationId xmlns="" xmlns:p14="http://schemas.microsoft.com/office/powerpoint/2010/main" val="358227808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5BFC8D-E2FB-4249-8394-9A21F69BED63}"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C42AA9-3F1F-45A1-92BE-A98E5967C325}" type="slidenum">
              <a:rPr lang="en-US" smtClean="0"/>
              <a:pPr/>
              <a:t>‹#›</a:t>
            </a:fld>
            <a:endParaRPr lang="en-US"/>
          </a:p>
        </p:txBody>
      </p:sp>
    </p:spTree>
    <p:extLst>
      <p:ext uri="{BB962C8B-B14F-4D97-AF65-F5344CB8AC3E}">
        <p14:creationId xmlns="" xmlns:p14="http://schemas.microsoft.com/office/powerpoint/2010/main" val="189156556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5BFC8D-E2FB-4249-8394-9A21F69BED63}" type="datetimeFigureOut">
              <a:rPr lang="en-US" smtClean="0"/>
              <a:pPr/>
              <a:t>12/22/2012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42AA9-3F1F-45A1-92BE-A98E5967C325}" type="slidenum">
              <a:rPr lang="en-US" smtClean="0"/>
              <a:pPr/>
              <a:t>‹#›</a:t>
            </a:fld>
            <a:endParaRPr lang="en-US"/>
          </a:p>
        </p:txBody>
      </p:sp>
    </p:spTree>
    <p:extLst>
      <p:ext uri="{BB962C8B-B14F-4D97-AF65-F5344CB8AC3E}">
        <p14:creationId xmlns="" xmlns:p14="http://schemas.microsoft.com/office/powerpoint/2010/main" val="4116082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Lecture 19</a:t>
            </a:r>
            <a:br>
              <a:rPr lang="en-US" dirty="0" smtClean="0"/>
            </a:br>
            <a:r>
              <a:rPr lang="en-US" dirty="0" smtClean="0"/>
              <a:t>Research Methods</a:t>
            </a:r>
            <a:br>
              <a:rPr lang="en-US" dirty="0" smtClean="0"/>
            </a:br>
            <a:r>
              <a:rPr lang="en-US" dirty="0" smtClean="0"/>
              <a:t>Developing Theoretical Frame work</a:t>
            </a:r>
            <a:endParaRPr lang="en-US" dirty="0"/>
          </a:p>
        </p:txBody>
      </p:sp>
      <p:sp>
        <p:nvSpPr>
          <p:cNvPr id="3" name="Subtitle 2"/>
          <p:cNvSpPr>
            <a:spLocks noGrp="1"/>
          </p:cNvSpPr>
          <p:nvPr>
            <p:ph type="subTitle" idx="1"/>
          </p:nvPr>
        </p:nvSpPr>
        <p:spPr/>
        <p:txBody>
          <a:bodyPr/>
          <a:lstStyle/>
          <a:p>
            <a:r>
              <a:rPr lang="en-US" dirty="0" smtClean="0"/>
              <a:t>By</a:t>
            </a:r>
          </a:p>
          <a:p>
            <a:r>
              <a:rPr lang="en-US" dirty="0" smtClean="0"/>
              <a:t>Aziza </a:t>
            </a:r>
            <a:r>
              <a:rPr lang="en-US" dirty="0" err="1" smtClean="0"/>
              <a:t>Munir</a:t>
            </a:r>
            <a:endParaRPr lang="en-US" dirty="0"/>
          </a:p>
        </p:txBody>
      </p:sp>
    </p:spTree>
    <p:extLst>
      <p:ext uri="{BB962C8B-B14F-4D97-AF65-F5344CB8AC3E}">
        <p14:creationId xmlns="" xmlns:p14="http://schemas.microsoft.com/office/powerpoint/2010/main" val="45579429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r>
              <a:rPr lang="en-US" dirty="0" smtClean="0"/>
              <a:t>Research Process</a:t>
            </a:r>
          </a:p>
          <a:p>
            <a:r>
              <a:rPr lang="en-US" dirty="0" smtClean="0"/>
              <a:t>Identify Key Areas</a:t>
            </a:r>
          </a:p>
          <a:p>
            <a:r>
              <a:rPr lang="en-US" dirty="0" smtClean="0"/>
              <a:t>Variables Discussion</a:t>
            </a:r>
          </a:p>
          <a:p>
            <a:r>
              <a:rPr lang="en-US" dirty="0" smtClean="0"/>
              <a:t>Theoretical Frame work</a:t>
            </a:r>
          </a:p>
          <a:p>
            <a:r>
              <a:rPr lang="en-US" dirty="0" smtClean="0"/>
              <a:t>Need for Literature in developing Theoretical Frame work</a:t>
            </a:r>
          </a:p>
          <a:p>
            <a:r>
              <a:rPr lang="en-US" dirty="0" smtClean="0"/>
              <a:t>Model development</a:t>
            </a:r>
            <a:endParaRPr lang="en-US" dirty="0"/>
          </a:p>
        </p:txBody>
      </p:sp>
    </p:spTree>
    <p:extLst>
      <p:ext uri="{BB962C8B-B14F-4D97-AF65-F5344CB8AC3E}">
        <p14:creationId xmlns="" xmlns:p14="http://schemas.microsoft.com/office/powerpoint/2010/main" val="39385678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The Research Process</a:t>
            </a:r>
          </a:p>
        </p:txBody>
      </p:sp>
      <p:sp>
        <p:nvSpPr>
          <p:cNvPr id="3" name="Content Placeholder 2"/>
          <p:cNvSpPr>
            <a:spLocks noGrp="1"/>
          </p:cNvSpPr>
          <p:nvPr>
            <p:ph idx="1"/>
          </p:nvPr>
        </p:nvSpPr>
        <p:spPr/>
        <p:txBody>
          <a:bodyPr/>
          <a:lstStyle/>
          <a:p>
            <a:pPr>
              <a:defRPr/>
            </a:pPr>
            <a:endParaRPr lang="en-US"/>
          </a:p>
        </p:txBody>
      </p:sp>
      <p:pic>
        <p:nvPicPr>
          <p:cNvPr id="9220" name="Picture 4" descr="18.tif                                                         00004370&#10;CS1-Vol.04                     B95464D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62038" y="1752600"/>
            <a:ext cx="7019925" cy="449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66161010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eaLnBrk="1" hangingPunct="1"/>
            <a:r>
              <a:rPr lang="en-US" smtClean="0"/>
              <a:t>Extracting the Relevant Information</a:t>
            </a:r>
          </a:p>
        </p:txBody>
      </p:sp>
      <p:sp>
        <p:nvSpPr>
          <p:cNvPr id="13315" name="Rectangle 3"/>
          <p:cNvSpPr>
            <a:spLocks noGrp="1" noChangeArrowheads="1"/>
          </p:cNvSpPr>
          <p:nvPr>
            <p:ph type="body" idx="1"/>
          </p:nvPr>
        </p:nvSpPr>
        <p:spPr/>
        <p:txBody>
          <a:bodyPr/>
          <a:lstStyle/>
          <a:p>
            <a:pPr eaLnBrk="1" hangingPunct="1">
              <a:lnSpc>
                <a:spcPct val="90000"/>
              </a:lnSpc>
              <a:defRPr/>
            </a:pPr>
            <a:r>
              <a:rPr lang="en-US" dirty="0" smtClean="0"/>
              <a:t>From the articles extract these following information</a:t>
            </a:r>
          </a:p>
          <a:p>
            <a:pPr lvl="1" eaLnBrk="1" hangingPunct="1">
              <a:lnSpc>
                <a:spcPct val="90000"/>
              </a:lnSpc>
              <a:defRPr/>
            </a:pPr>
            <a:r>
              <a:rPr lang="en-US" dirty="0" smtClean="0"/>
              <a:t>Problem</a:t>
            </a:r>
          </a:p>
          <a:p>
            <a:pPr lvl="1" eaLnBrk="1" hangingPunct="1">
              <a:lnSpc>
                <a:spcPct val="90000"/>
              </a:lnSpc>
              <a:defRPr/>
            </a:pPr>
            <a:r>
              <a:rPr lang="en-US" dirty="0" smtClean="0"/>
              <a:t>Variables</a:t>
            </a:r>
          </a:p>
          <a:p>
            <a:pPr lvl="1" eaLnBrk="1" hangingPunct="1">
              <a:lnSpc>
                <a:spcPct val="90000"/>
              </a:lnSpc>
              <a:defRPr/>
            </a:pPr>
            <a:r>
              <a:rPr lang="en-US" dirty="0" smtClean="0"/>
              <a:t>Sample</a:t>
            </a:r>
          </a:p>
          <a:p>
            <a:pPr lvl="1" eaLnBrk="1" hangingPunct="1">
              <a:lnSpc>
                <a:spcPct val="90000"/>
              </a:lnSpc>
              <a:defRPr/>
            </a:pPr>
            <a:r>
              <a:rPr lang="en-US" dirty="0" smtClean="0"/>
              <a:t>Data collection</a:t>
            </a:r>
          </a:p>
          <a:p>
            <a:pPr lvl="1" eaLnBrk="1" hangingPunct="1">
              <a:lnSpc>
                <a:spcPct val="90000"/>
              </a:lnSpc>
              <a:defRPr/>
            </a:pPr>
            <a:r>
              <a:rPr lang="en-US" dirty="0" smtClean="0"/>
              <a:t>Data analysis</a:t>
            </a:r>
          </a:p>
          <a:p>
            <a:pPr lvl="1" eaLnBrk="1" hangingPunct="1">
              <a:lnSpc>
                <a:spcPct val="90000"/>
              </a:lnSpc>
              <a:defRPr/>
            </a:pPr>
            <a:r>
              <a:rPr lang="en-US" dirty="0" smtClean="0"/>
              <a:t>Results</a:t>
            </a:r>
          </a:p>
          <a:p>
            <a:pPr lvl="1" eaLnBrk="1" hangingPunct="1">
              <a:lnSpc>
                <a:spcPct val="90000"/>
              </a:lnSpc>
              <a:defRPr/>
            </a:pPr>
            <a:r>
              <a:rPr lang="en-US" dirty="0" smtClean="0"/>
              <a:t>Conclusion</a:t>
            </a:r>
          </a:p>
        </p:txBody>
      </p:sp>
    </p:spTree>
    <p:extLst>
      <p:ext uri="{BB962C8B-B14F-4D97-AF65-F5344CB8AC3E}">
        <p14:creationId xmlns="" xmlns:p14="http://schemas.microsoft.com/office/powerpoint/2010/main" val="390850162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14400" y="762000"/>
            <a:ext cx="8001000" cy="609600"/>
          </a:xfrm>
        </p:spPr>
        <p:txBody>
          <a:bodyPr>
            <a:normAutofit fontScale="90000"/>
          </a:bodyPr>
          <a:lstStyle/>
          <a:p>
            <a:pPr eaLnBrk="1" hangingPunct="1"/>
            <a:r>
              <a:rPr lang="en-US" smtClean="0"/>
              <a:t>Nature of the Problem:</a:t>
            </a:r>
          </a:p>
        </p:txBody>
      </p:sp>
      <p:sp>
        <p:nvSpPr>
          <p:cNvPr id="6147" name="Rectangle 3"/>
          <p:cNvSpPr>
            <a:spLocks noGrp="1" noChangeArrowheads="1"/>
          </p:cNvSpPr>
          <p:nvPr>
            <p:ph type="body" idx="1"/>
          </p:nvPr>
        </p:nvSpPr>
        <p:spPr>
          <a:xfrm>
            <a:off x="914400" y="1676400"/>
            <a:ext cx="8001000" cy="4876800"/>
          </a:xfrm>
        </p:spPr>
        <p:txBody>
          <a:bodyPr>
            <a:normAutofit lnSpcReduction="10000"/>
          </a:bodyPr>
          <a:lstStyle/>
          <a:p>
            <a:pPr eaLnBrk="1" hangingPunct="1">
              <a:defRPr/>
            </a:pPr>
            <a:r>
              <a:rPr lang="en-US" sz="2400" dirty="0" smtClean="0"/>
              <a:t>Current </a:t>
            </a:r>
            <a:r>
              <a:rPr lang="en-US" sz="2400" dirty="0" smtClean="0">
                <a:solidFill>
                  <a:srgbClr val="FFC000"/>
                </a:solidFill>
              </a:rPr>
              <a:t>exiting</a:t>
            </a:r>
            <a:r>
              <a:rPr lang="en-US" sz="2400" dirty="0" smtClean="0"/>
              <a:t> problem where a manager is looking for a solution</a:t>
            </a:r>
          </a:p>
          <a:p>
            <a:pPr lvl="2" eaLnBrk="1" hangingPunct="1">
              <a:defRPr/>
            </a:pPr>
            <a:r>
              <a:rPr lang="en-US" sz="2400" dirty="0" smtClean="0"/>
              <a:t>Performance is low.</a:t>
            </a:r>
          </a:p>
          <a:p>
            <a:pPr eaLnBrk="1" hangingPunct="1">
              <a:defRPr/>
            </a:pPr>
            <a:r>
              <a:rPr lang="en-US" sz="2400" dirty="0" smtClean="0"/>
              <a:t>Require </a:t>
            </a:r>
            <a:r>
              <a:rPr lang="en-US" sz="2400" dirty="0" smtClean="0">
                <a:solidFill>
                  <a:srgbClr val="FFC000"/>
                </a:solidFill>
              </a:rPr>
              <a:t>Improvement</a:t>
            </a:r>
            <a:r>
              <a:rPr lang="en-US" sz="2400" dirty="0" smtClean="0"/>
              <a:t> is situation  that may not be posing any problem at the present.</a:t>
            </a:r>
          </a:p>
          <a:p>
            <a:pPr lvl="2" eaLnBrk="1" hangingPunct="1">
              <a:defRPr/>
            </a:pPr>
            <a:r>
              <a:rPr lang="en-US" sz="2400" dirty="0" smtClean="0"/>
              <a:t>People do not come on time</a:t>
            </a:r>
          </a:p>
          <a:p>
            <a:pPr eaLnBrk="1" hangingPunct="1">
              <a:defRPr/>
            </a:pPr>
            <a:r>
              <a:rPr lang="en-US" sz="2400" dirty="0" smtClean="0">
                <a:solidFill>
                  <a:srgbClr val="FFC000"/>
                </a:solidFill>
              </a:rPr>
              <a:t>Conceptual </a:t>
            </a:r>
            <a:r>
              <a:rPr lang="en-US" sz="2400" dirty="0" smtClean="0"/>
              <a:t>Issue where better definition , better theory building is needed</a:t>
            </a:r>
          </a:p>
          <a:p>
            <a:pPr lvl="2" eaLnBrk="1" hangingPunct="1">
              <a:defRPr/>
            </a:pPr>
            <a:r>
              <a:rPr lang="en-US" sz="2400" dirty="0" smtClean="0"/>
              <a:t> Defining  performance. (performance </a:t>
            </a:r>
            <a:r>
              <a:rPr lang="en-US" sz="2400" dirty="0" err="1" smtClean="0"/>
              <a:t>vs</a:t>
            </a:r>
            <a:r>
              <a:rPr lang="en-US" sz="2400" dirty="0" smtClean="0"/>
              <a:t> outcomes)</a:t>
            </a:r>
          </a:p>
          <a:p>
            <a:pPr eaLnBrk="1" hangingPunct="1">
              <a:defRPr/>
            </a:pPr>
            <a:r>
              <a:rPr lang="en-US" sz="2400" dirty="0" smtClean="0">
                <a:solidFill>
                  <a:srgbClr val="FFC000"/>
                </a:solidFill>
              </a:rPr>
              <a:t>Empirical </a:t>
            </a:r>
            <a:r>
              <a:rPr lang="en-US" sz="2400" dirty="0" smtClean="0"/>
              <a:t>where researcher is trying to answer a research question empirically </a:t>
            </a:r>
          </a:p>
          <a:p>
            <a:pPr lvl="2" eaLnBrk="1" hangingPunct="1">
              <a:defRPr/>
            </a:pPr>
            <a:r>
              <a:rPr lang="en-US" sz="2400" dirty="0" smtClean="0"/>
              <a:t>Attendance and performance related. </a:t>
            </a:r>
          </a:p>
        </p:txBody>
      </p:sp>
    </p:spTree>
    <p:extLst>
      <p:ext uri="{BB962C8B-B14F-4D97-AF65-F5344CB8AC3E}">
        <p14:creationId xmlns="" xmlns:p14="http://schemas.microsoft.com/office/powerpoint/2010/main" val="145812119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143000" y="228600"/>
            <a:ext cx="7772400" cy="1143000"/>
          </a:xfrm>
        </p:spPr>
        <p:txBody>
          <a:bodyPr/>
          <a:lstStyle/>
          <a:p>
            <a:r>
              <a:rPr lang="en-US" smtClean="0"/>
              <a:t>Theoretical Framework</a:t>
            </a:r>
          </a:p>
        </p:txBody>
      </p:sp>
      <p:sp>
        <p:nvSpPr>
          <p:cNvPr id="3" name="Content Placeholder 2"/>
          <p:cNvSpPr>
            <a:spLocks noGrp="1"/>
          </p:cNvSpPr>
          <p:nvPr>
            <p:ph idx="1"/>
          </p:nvPr>
        </p:nvSpPr>
        <p:spPr>
          <a:xfrm>
            <a:off x="1169988" y="1371600"/>
            <a:ext cx="7772400" cy="4689475"/>
          </a:xfrm>
        </p:spPr>
        <p:txBody>
          <a:bodyPr/>
          <a:lstStyle/>
          <a:p>
            <a:pPr>
              <a:defRPr/>
            </a:pPr>
            <a:r>
              <a:rPr lang="en-US" sz="2800" dirty="0" smtClean="0"/>
              <a:t>Is conceptual Model of how one theorizes the relationship among the several factors that have been identified as important to the problem.</a:t>
            </a:r>
          </a:p>
          <a:p>
            <a:pPr>
              <a:defRPr/>
            </a:pPr>
            <a:endParaRPr lang="en-US" sz="2800" dirty="0"/>
          </a:p>
        </p:txBody>
      </p:sp>
      <p:pic>
        <p:nvPicPr>
          <p:cNvPr id="24580" name="Picture 4" descr="20.tif                                                         00004370&#10;CS1-Vol.04                     B95464D4:"/>
          <p:cNvPicPr preferRelativeResize="0">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09600" y="3581400"/>
            <a:ext cx="8262938" cy="3025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01289109"/>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t>Variables</a:t>
            </a:r>
          </a:p>
        </p:txBody>
      </p:sp>
      <p:sp>
        <p:nvSpPr>
          <p:cNvPr id="3" name="Content Placeholder 2"/>
          <p:cNvSpPr>
            <a:spLocks noGrp="1"/>
          </p:cNvSpPr>
          <p:nvPr>
            <p:ph idx="1"/>
          </p:nvPr>
        </p:nvSpPr>
        <p:spPr/>
        <p:txBody>
          <a:bodyPr/>
          <a:lstStyle/>
          <a:p>
            <a:pPr eaLnBrk="1" hangingPunct="1">
              <a:lnSpc>
                <a:spcPct val="90000"/>
              </a:lnSpc>
              <a:defRPr/>
            </a:pPr>
            <a:r>
              <a:rPr lang="en-US" sz="2800" dirty="0" smtClean="0"/>
              <a:t>A variable is anything that can take on different values. The values can differ at various times for the same object or person or the values can differ  at the same time for different objects or persons </a:t>
            </a:r>
            <a:r>
              <a:rPr lang="en-US" sz="2800" dirty="0" err="1" smtClean="0"/>
              <a:t>e.g</a:t>
            </a:r>
            <a:r>
              <a:rPr lang="en-US" sz="2800" dirty="0" smtClean="0"/>
              <a:t> (scores, temperature, motivation) </a:t>
            </a:r>
          </a:p>
          <a:p>
            <a:pPr eaLnBrk="1" hangingPunct="1">
              <a:lnSpc>
                <a:spcPct val="90000"/>
              </a:lnSpc>
              <a:defRPr/>
            </a:pPr>
            <a:r>
              <a:rPr lang="en-US" sz="2800" dirty="0" smtClean="0"/>
              <a:t>Types of variables</a:t>
            </a:r>
          </a:p>
          <a:p>
            <a:pPr lvl="1" eaLnBrk="1" hangingPunct="1">
              <a:lnSpc>
                <a:spcPct val="90000"/>
              </a:lnSpc>
              <a:defRPr/>
            </a:pPr>
            <a:r>
              <a:rPr lang="en-US" sz="2400" dirty="0" smtClean="0"/>
              <a:t>Dependent variable</a:t>
            </a:r>
          </a:p>
          <a:p>
            <a:pPr lvl="1" eaLnBrk="1" hangingPunct="1">
              <a:lnSpc>
                <a:spcPct val="90000"/>
              </a:lnSpc>
              <a:defRPr/>
            </a:pPr>
            <a:r>
              <a:rPr lang="en-US" sz="2400" dirty="0" smtClean="0"/>
              <a:t>Independent variable</a:t>
            </a:r>
          </a:p>
          <a:p>
            <a:pPr lvl="1" eaLnBrk="1" hangingPunct="1">
              <a:lnSpc>
                <a:spcPct val="90000"/>
              </a:lnSpc>
              <a:defRPr/>
            </a:pPr>
            <a:r>
              <a:rPr lang="en-US" sz="2400" dirty="0" smtClean="0"/>
              <a:t>Moderating variable</a:t>
            </a:r>
          </a:p>
          <a:p>
            <a:pPr lvl="1" eaLnBrk="1" hangingPunct="1">
              <a:lnSpc>
                <a:spcPct val="90000"/>
              </a:lnSpc>
              <a:defRPr/>
            </a:pPr>
            <a:r>
              <a:rPr lang="en-US" sz="2400" dirty="0" smtClean="0"/>
              <a:t>The intervening variable </a:t>
            </a:r>
          </a:p>
          <a:p>
            <a:pPr>
              <a:defRPr/>
            </a:pPr>
            <a:endParaRPr lang="en-US" dirty="0"/>
          </a:p>
        </p:txBody>
      </p:sp>
    </p:spTree>
    <p:extLst>
      <p:ext uri="{BB962C8B-B14F-4D97-AF65-F5344CB8AC3E}">
        <p14:creationId xmlns="" xmlns:p14="http://schemas.microsoft.com/office/powerpoint/2010/main" val="201277416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Dependent </a:t>
            </a:r>
          </a:p>
        </p:txBody>
      </p:sp>
      <p:sp>
        <p:nvSpPr>
          <p:cNvPr id="3" name="Content Placeholder 2"/>
          <p:cNvSpPr>
            <a:spLocks noGrp="1"/>
          </p:cNvSpPr>
          <p:nvPr>
            <p:ph idx="1"/>
          </p:nvPr>
        </p:nvSpPr>
        <p:spPr/>
        <p:txBody>
          <a:bodyPr/>
          <a:lstStyle/>
          <a:p>
            <a:pPr eaLnBrk="1" hangingPunct="1">
              <a:lnSpc>
                <a:spcPct val="90000"/>
              </a:lnSpc>
              <a:defRPr/>
            </a:pPr>
            <a:r>
              <a:rPr lang="en-US" dirty="0" smtClean="0"/>
              <a:t>The dependent variable is the variable which of  primary interest to the researcher. The researcher’s goal is to explain or predict the variability in the dependent variable.</a:t>
            </a:r>
          </a:p>
          <a:p>
            <a:pPr eaLnBrk="1" hangingPunct="1">
              <a:lnSpc>
                <a:spcPct val="90000"/>
              </a:lnSpc>
              <a:defRPr/>
            </a:pPr>
            <a:r>
              <a:rPr lang="en-US" dirty="0" smtClean="0"/>
              <a:t>E.g. The sales of new product  is not as high as expected. The dependent variable is sales c=f(y)</a:t>
            </a:r>
          </a:p>
          <a:p>
            <a:pPr eaLnBrk="1" hangingPunct="1">
              <a:lnSpc>
                <a:spcPct val="90000"/>
              </a:lnSpc>
              <a:defRPr/>
            </a:pPr>
            <a:r>
              <a:rPr lang="en-US" dirty="0" smtClean="0"/>
              <a:t>Where c=consumption &amp; y=income</a:t>
            </a:r>
          </a:p>
          <a:p>
            <a:pPr eaLnBrk="1" hangingPunct="1">
              <a:lnSpc>
                <a:spcPct val="90000"/>
              </a:lnSpc>
              <a:defRPr/>
            </a:pPr>
            <a:r>
              <a:rPr lang="en-US" dirty="0" smtClean="0"/>
              <a:t>C is the dependent</a:t>
            </a:r>
          </a:p>
        </p:txBody>
      </p:sp>
    </p:spTree>
    <p:extLst>
      <p:ext uri="{BB962C8B-B14F-4D97-AF65-F5344CB8AC3E}">
        <p14:creationId xmlns="" xmlns:p14="http://schemas.microsoft.com/office/powerpoint/2010/main" val="422336813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mtClean="0"/>
              <a:t>Independent</a:t>
            </a:r>
          </a:p>
        </p:txBody>
      </p:sp>
      <p:sp>
        <p:nvSpPr>
          <p:cNvPr id="3" name="Content Placeholder 2"/>
          <p:cNvSpPr>
            <a:spLocks noGrp="1"/>
          </p:cNvSpPr>
          <p:nvPr>
            <p:ph idx="1"/>
          </p:nvPr>
        </p:nvSpPr>
        <p:spPr/>
        <p:txBody>
          <a:bodyPr/>
          <a:lstStyle/>
          <a:p>
            <a:pPr eaLnBrk="1" hangingPunct="1">
              <a:lnSpc>
                <a:spcPct val="90000"/>
              </a:lnSpc>
              <a:defRPr/>
            </a:pPr>
            <a:r>
              <a:rPr lang="en-US" dirty="0" smtClean="0"/>
              <a:t>An independent variable is one that influences the dependent variable in either a positive or negative way. When the independent variable is present, the dependent variables is also present and with each unit increase in the independent variable, there is  increase or decrease in the dependent variable.</a:t>
            </a:r>
          </a:p>
          <a:p>
            <a:pPr eaLnBrk="1" hangingPunct="1">
              <a:lnSpc>
                <a:spcPct val="90000"/>
              </a:lnSpc>
              <a:defRPr/>
            </a:pPr>
            <a:r>
              <a:rPr lang="en-US" dirty="0" smtClean="0"/>
              <a:t>C=f(y) here y is independent</a:t>
            </a:r>
          </a:p>
          <a:p>
            <a:pPr eaLnBrk="1" hangingPunct="1">
              <a:lnSpc>
                <a:spcPct val="90000"/>
              </a:lnSpc>
              <a:defRPr/>
            </a:pPr>
            <a:r>
              <a:rPr lang="en-US" dirty="0" smtClean="0"/>
              <a:t>New product success -</a:t>
            </a:r>
            <a:r>
              <a:rPr lang="en-US" dirty="0" smtClean="0">
                <a:sym typeface="Wingdings" pitchFamily="2" charset="2"/>
              </a:rPr>
              <a:t>Stock market  price</a:t>
            </a:r>
            <a:endParaRPr lang="en-US" dirty="0" smtClean="0"/>
          </a:p>
          <a:p>
            <a:pPr>
              <a:buFont typeface="Wingdings" pitchFamily="2" charset="2"/>
              <a:buNone/>
              <a:defRPr/>
            </a:pPr>
            <a:endParaRPr lang="en-US" dirty="0"/>
          </a:p>
        </p:txBody>
      </p:sp>
    </p:spTree>
    <p:extLst>
      <p:ext uri="{BB962C8B-B14F-4D97-AF65-F5344CB8AC3E}">
        <p14:creationId xmlns="" xmlns:p14="http://schemas.microsoft.com/office/powerpoint/2010/main" val="249878703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143000" y="0"/>
            <a:ext cx="7772400" cy="1143000"/>
          </a:xfrm>
        </p:spPr>
        <p:txBody>
          <a:bodyPr/>
          <a:lstStyle/>
          <a:p>
            <a:r>
              <a:rPr lang="en-US" smtClean="0"/>
              <a:t>Moderating</a:t>
            </a:r>
          </a:p>
        </p:txBody>
      </p:sp>
      <p:sp>
        <p:nvSpPr>
          <p:cNvPr id="29699" name="Rectangle 3"/>
          <p:cNvSpPr>
            <a:spLocks noChangeArrowheads="1"/>
          </p:cNvSpPr>
          <p:nvPr/>
        </p:nvSpPr>
        <p:spPr bwMode="auto">
          <a:xfrm>
            <a:off x="1447800" y="990600"/>
            <a:ext cx="7391400" cy="1938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a:t>Is  a variable that has a strong contingent effect on the independent –dependent variable relationship</a:t>
            </a:r>
          </a:p>
          <a:p>
            <a:r>
              <a:rPr lang="en-US"/>
              <a:t>Does the workforce diversity influence organization effectiveness ?</a:t>
            </a:r>
          </a:p>
          <a:p>
            <a:r>
              <a:rPr lang="en-US"/>
              <a:t>Does the managerial  expertise moderate the relationship?</a:t>
            </a:r>
          </a:p>
        </p:txBody>
      </p:sp>
      <p:pic>
        <p:nvPicPr>
          <p:cNvPr id="29700" name="Picture 4" descr="24.tif                                                         00004370&#10;CS1-Vol.04                     B95464D4:"/>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1274763" y="3124200"/>
            <a:ext cx="7562850" cy="2936875"/>
          </a:xfr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17941203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smtClean="0"/>
              <a:t>Intervening ( Mediating)</a:t>
            </a:r>
          </a:p>
        </p:txBody>
      </p:sp>
      <p:pic>
        <p:nvPicPr>
          <p:cNvPr id="30723" name="Picture 5" descr="27.tif                                                         00004370&#10;CS1-Vol.04                     B95464D4:"/>
          <p:cNvPicPr preferRelativeResize="0">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a:xfrm>
            <a:off x="1219200" y="3352800"/>
            <a:ext cx="7772400" cy="2946400"/>
          </a:xfrm>
          <a:noFill/>
          <a:extLst>
            <a:ext uri="{909E8E84-426E-40DD-AFC4-6F175D3DCCD1}">
              <a14:hiddenFill xmlns="" xmlns:a14="http://schemas.microsoft.com/office/drawing/2010/main">
                <a:solidFill>
                  <a:srgbClr val="FFFFFF"/>
                </a:solidFill>
              </a14:hiddenFill>
            </a:ext>
          </a:extLst>
        </p:spPr>
      </p:pic>
      <p:sp>
        <p:nvSpPr>
          <p:cNvPr id="30724" name="Rectangle 3"/>
          <p:cNvSpPr>
            <a:spLocks noChangeArrowheads="1"/>
          </p:cNvSpPr>
          <p:nvPr/>
        </p:nvSpPr>
        <p:spPr bwMode="auto">
          <a:xfrm>
            <a:off x="1524000" y="1524000"/>
            <a:ext cx="7315200" cy="1938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a:t>Is  a variable that surfaces between the time the independent variable operate to influence the dependent variable and their impact on the dependent variable</a:t>
            </a:r>
          </a:p>
          <a:p>
            <a:r>
              <a:rPr lang="en-US"/>
              <a:t>Does the workforce creative synergy mediates the relationship? </a:t>
            </a:r>
          </a:p>
        </p:txBody>
      </p:sp>
    </p:spTree>
    <p:extLst>
      <p:ext uri="{BB962C8B-B14F-4D97-AF65-F5344CB8AC3E}">
        <p14:creationId xmlns="" xmlns:p14="http://schemas.microsoft.com/office/powerpoint/2010/main" val="63938922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44463"/>
            <a:ext cx="7772400" cy="1446212"/>
          </a:xfrm>
        </p:spPr>
        <p:txBody>
          <a:bodyPr/>
          <a:lstStyle/>
          <a:p>
            <a:pPr>
              <a:defRPr/>
            </a:pPr>
            <a:r>
              <a:rPr lang="en-US" dirty="0" smtClean="0"/>
              <a:t>5 Features of Theoretical Framework</a:t>
            </a:r>
            <a:endParaRPr lang="en-US" dirty="0"/>
          </a:p>
        </p:txBody>
      </p:sp>
      <p:sp>
        <p:nvSpPr>
          <p:cNvPr id="3" name="Content Placeholder 2"/>
          <p:cNvSpPr>
            <a:spLocks noGrp="1"/>
          </p:cNvSpPr>
          <p:nvPr>
            <p:ph idx="1"/>
          </p:nvPr>
        </p:nvSpPr>
        <p:spPr/>
        <p:txBody>
          <a:bodyPr/>
          <a:lstStyle/>
          <a:p>
            <a:pPr>
              <a:defRPr/>
            </a:pPr>
            <a:r>
              <a:rPr lang="en-US" dirty="0" smtClean="0"/>
              <a:t>Identifying and labeling the variables</a:t>
            </a:r>
          </a:p>
          <a:p>
            <a:pPr>
              <a:defRPr/>
            </a:pPr>
            <a:r>
              <a:rPr lang="en-US" dirty="0" smtClean="0"/>
              <a:t>Stating the relationship between the variables</a:t>
            </a:r>
          </a:p>
          <a:p>
            <a:pPr>
              <a:defRPr/>
            </a:pPr>
            <a:r>
              <a:rPr lang="en-US" dirty="0" smtClean="0"/>
              <a:t>Theorizing nature and direction of the relationship</a:t>
            </a:r>
          </a:p>
          <a:p>
            <a:pPr>
              <a:defRPr/>
            </a:pPr>
            <a:r>
              <a:rPr lang="en-US" dirty="0" smtClean="0"/>
              <a:t>Logically explain why and how these relationship exists</a:t>
            </a:r>
          </a:p>
          <a:p>
            <a:pPr>
              <a:defRPr/>
            </a:pPr>
            <a:r>
              <a:rPr lang="en-US" dirty="0" smtClean="0"/>
              <a:t>Developing a schematic diagram</a:t>
            </a:r>
            <a:endParaRPr lang="en-US" dirty="0"/>
          </a:p>
        </p:txBody>
      </p:sp>
    </p:spTree>
    <p:extLst>
      <p:ext uri="{BB962C8B-B14F-4D97-AF65-F5344CB8AC3E}">
        <p14:creationId xmlns="" xmlns:p14="http://schemas.microsoft.com/office/powerpoint/2010/main" val="64008733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pPr eaLnBrk="1" hangingPunct="1">
              <a:defRPr/>
            </a:pPr>
            <a:r>
              <a:rPr lang="en-US" smtClean="0"/>
              <a:t>Exercise : List the independent variable</a:t>
            </a:r>
          </a:p>
        </p:txBody>
      </p:sp>
      <p:sp>
        <p:nvSpPr>
          <p:cNvPr id="33795" name="Rectangle 3"/>
          <p:cNvSpPr>
            <a:spLocks noGrp="1" noChangeArrowheads="1"/>
          </p:cNvSpPr>
          <p:nvPr>
            <p:ph type="body" idx="1"/>
          </p:nvPr>
        </p:nvSpPr>
        <p:spPr/>
        <p:txBody>
          <a:bodyPr/>
          <a:lstStyle/>
          <a:p>
            <a:pPr eaLnBrk="1" hangingPunct="1">
              <a:defRPr/>
            </a:pPr>
            <a:r>
              <a:rPr lang="en-US" smtClean="0"/>
              <a:t>Cross culture research indicates the managerial values govern the power distance between supervisor and subordinates.</a:t>
            </a:r>
          </a:p>
          <a:p>
            <a:pPr eaLnBrk="1" hangingPunct="1">
              <a:defRPr/>
            </a:pPr>
            <a:r>
              <a:rPr lang="en-US" smtClean="0"/>
              <a:t>A manager believes that good supervision and training would increase the production level of the workers.</a:t>
            </a:r>
          </a:p>
        </p:txBody>
      </p:sp>
    </p:spTree>
    <p:extLst>
      <p:ext uri="{BB962C8B-B14F-4D97-AF65-F5344CB8AC3E}">
        <p14:creationId xmlns="" xmlns:p14="http://schemas.microsoft.com/office/powerpoint/2010/main" val="3651528570"/>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44463"/>
            <a:ext cx="7772400" cy="769937"/>
          </a:xfrm>
        </p:spPr>
        <p:txBody>
          <a:bodyPr/>
          <a:lstStyle/>
          <a:p>
            <a:pPr>
              <a:defRPr/>
            </a:pPr>
            <a:r>
              <a:rPr lang="en-US" dirty="0" smtClean="0"/>
              <a:t>Exercises Cont</a:t>
            </a:r>
            <a:endParaRPr lang="en-US" dirty="0"/>
          </a:p>
        </p:txBody>
      </p:sp>
      <p:sp>
        <p:nvSpPr>
          <p:cNvPr id="3" name="Content Placeholder 2"/>
          <p:cNvSpPr>
            <a:spLocks noGrp="1"/>
          </p:cNvSpPr>
          <p:nvPr>
            <p:ph idx="1"/>
          </p:nvPr>
        </p:nvSpPr>
        <p:spPr/>
        <p:txBody>
          <a:bodyPr/>
          <a:lstStyle/>
          <a:p>
            <a:pPr>
              <a:defRPr/>
            </a:pPr>
            <a:r>
              <a:rPr lang="en-US" dirty="0" smtClean="0"/>
              <a:t>A manager finds that off the job class room training has a great impact on the productivity of the employee in his department. However ha also observes that employees over fifty years of age do not seem to derive much benefit and do not improve from such training</a:t>
            </a:r>
            <a:endParaRPr lang="en-US" dirty="0"/>
          </a:p>
        </p:txBody>
      </p:sp>
    </p:spTree>
    <p:extLst>
      <p:ext uri="{BB962C8B-B14F-4D97-AF65-F5344CB8AC3E}">
        <p14:creationId xmlns="" xmlns:p14="http://schemas.microsoft.com/office/powerpoint/2010/main" val="195054300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6147"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a:xfrm>
            <a:off x="381000" y="1600200"/>
            <a:ext cx="8763000" cy="5257800"/>
          </a:xfr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1416888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7171"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a:xfrm>
            <a:off x="2343150" y="1981200"/>
            <a:ext cx="5295900" cy="4114800"/>
          </a:xfr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74933209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8195"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a:xfrm>
            <a:off x="1071563" y="1981200"/>
            <a:ext cx="7839075" cy="4114800"/>
          </a:xfr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98074368"/>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defRPr/>
            </a:pPr>
            <a:r>
              <a:rPr lang="en-US" smtClean="0"/>
              <a:t>Hypotheses Development</a:t>
            </a:r>
          </a:p>
        </p:txBody>
      </p:sp>
      <p:sp>
        <p:nvSpPr>
          <p:cNvPr id="37891" name="Rectangle 3"/>
          <p:cNvSpPr>
            <a:spLocks noGrp="1" noChangeArrowheads="1"/>
          </p:cNvSpPr>
          <p:nvPr>
            <p:ph type="body" idx="1"/>
          </p:nvPr>
        </p:nvSpPr>
        <p:spPr/>
        <p:txBody>
          <a:bodyPr/>
          <a:lstStyle/>
          <a:p>
            <a:pPr eaLnBrk="1" hangingPunct="1">
              <a:lnSpc>
                <a:spcPct val="80000"/>
              </a:lnSpc>
              <a:defRPr/>
            </a:pPr>
            <a:r>
              <a:rPr lang="en-US" sz="2400" dirty="0" smtClean="0"/>
              <a:t>Once  we have identified the important variables in a situation and establish a relationship among them through logical reasoning in the theoretical framework, we are now in a position to test whether the relationship that have been theorized so in fact hold true. Formulating such testable statements is called hypothesis development.</a:t>
            </a:r>
          </a:p>
          <a:p>
            <a:pPr eaLnBrk="1" hangingPunct="1">
              <a:lnSpc>
                <a:spcPct val="80000"/>
              </a:lnSpc>
              <a:defRPr/>
            </a:pPr>
            <a:r>
              <a:rPr lang="en-US" sz="2400" dirty="0" smtClean="0"/>
              <a:t>A hypothesis can be defined as a logically conjectured relationship between two or more variables expressed in the form of a test able statement</a:t>
            </a:r>
          </a:p>
          <a:p>
            <a:pPr eaLnBrk="1" hangingPunct="1">
              <a:lnSpc>
                <a:spcPct val="80000"/>
              </a:lnSpc>
              <a:defRPr/>
            </a:pPr>
            <a:endParaRPr lang="en-US" sz="2400" dirty="0" smtClean="0"/>
          </a:p>
        </p:txBody>
      </p:sp>
    </p:spTree>
    <p:extLst>
      <p:ext uri="{BB962C8B-B14F-4D97-AF65-F5344CB8AC3E}">
        <p14:creationId xmlns="" xmlns:p14="http://schemas.microsoft.com/office/powerpoint/2010/main" val="27385865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en-US" smtClean="0"/>
              <a:t>Formats of Hypothesis statements</a:t>
            </a:r>
          </a:p>
        </p:txBody>
      </p:sp>
      <p:sp>
        <p:nvSpPr>
          <p:cNvPr id="38915" name="Rectangle 3"/>
          <p:cNvSpPr>
            <a:spLocks noGrp="1" noChangeArrowheads="1"/>
          </p:cNvSpPr>
          <p:nvPr>
            <p:ph type="body" idx="1"/>
          </p:nvPr>
        </p:nvSpPr>
        <p:spPr/>
        <p:txBody>
          <a:bodyPr/>
          <a:lstStyle/>
          <a:p>
            <a:pPr eaLnBrk="1" hangingPunct="1">
              <a:lnSpc>
                <a:spcPct val="80000"/>
              </a:lnSpc>
              <a:defRPr/>
            </a:pPr>
            <a:r>
              <a:rPr lang="en-US" sz="2800" smtClean="0"/>
              <a:t>If then Statement</a:t>
            </a:r>
          </a:p>
          <a:p>
            <a:pPr eaLnBrk="1" hangingPunct="1">
              <a:lnSpc>
                <a:spcPct val="80000"/>
              </a:lnSpc>
              <a:buFontTx/>
              <a:buNone/>
              <a:defRPr/>
            </a:pPr>
            <a:r>
              <a:rPr lang="en-US" sz="2800" smtClean="0"/>
              <a:t>	If employee are more healthy they will take les sick leaves</a:t>
            </a:r>
          </a:p>
          <a:p>
            <a:pPr eaLnBrk="1" hangingPunct="1">
              <a:lnSpc>
                <a:spcPct val="80000"/>
              </a:lnSpc>
              <a:buFontTx/>
              <a:buNone/>
              <a:defRPr/>
            </a:pPr>
            <a:r>
              <a:rPr lang="en-US" sz="2800" smtClean="0"/>
              <a:t>Directional and non Directional</a:t>
            </a:r>
          </a:p>
          <a:p>
            <a:pPr eaLnBrk="1" hangingPunct="1">
              <a:lnSpc>
                <a:spcPct val="80000"/>
              </a:lnSpc>
              <a:buFontTx/>
              <a:buNone/>
              <a:defRPr/>
            </a:pPr>
            <a:r>
              <a:rPr lang="en-US" sz="2800" smtClean="0"/>
              <a:t>Directional (examples)</a:t>
            </a:r>
          </a:p>
          <a:p>
            <a:pPr eaLnBrk="1" hangingPunct="1">
              <a:lnSpc>
                <a:spcPct val="80000"/>
              </a:lnSpc>
              <a:buFontTx/>
              <a:buNone/>
              <a:defRPr/>
            </a:pPr>
            <a:r>
              <a:rPr lang="en-US" sz="2800" smtClean="0"/>
              <a:t>	Women are more motivated then men</a:t>
            </a:r>
          </a:p>
          <a:p>
            <a:pPr eaLnBrk="1" hangingPunct="1">
              <a:lnSpc>
                <a:spcPct val="80000"/>
              </a:lnSpc>
              <a:buFontTx/>
              <a:buNone/>
              <a:defRPr/>
            </a:pPr>
            <a:r>
              <a:rPr lang="en-US" sz="2800" smtClean="0"/>
              <a:t>	The greater the stress experienced in the job, lower the job satisfaction of employees</a:t>
            </a:r>
          </a:p>
          <a:p>
            <a:pPr eaLnBrk="1" hangingPunct="1">
              <a:lnSpc>
                <a:spcPct val="80000"/>
              </a:lnSpc>
              <a:buFontTx/>
              <a:buNone/>
              <a:defRPr/>
            </a:pPr>
            <a:r>
              <a:rPr lang="en-US" sz="2800" smtClean="0"/>
              <a:t>	</a:t>
            </a:r>
          </a:p>
        </p:txBody>
      </p:sp>
    </p:spTree>
    <p:extLst>
      <p:ext uri="{BB962C8B-B14F-4D97-AF65-F5344CB8AC3E}">
        <p14:creationId xmlns="" xmlns:p14="http://schemas.microsoft.com/office/powerpoint/2010/main" val="1284560500"/>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143000" y="814388"/>
            <a:ext cx="7772400" cy="762000"/>
          </a:xfrm>
        </p:spPr>
        <p:txBody>
          <a:bodyPr/>
          <a:lstStyle/>
          <a:p>
            <a:pPr eaLnBrk="1" hangingPunct="1">
              <a:defRPr/>
            </a:pPr>
            <a:r>
              <a:rPr lang="en-US" smtClean="0"/>
              <a:t>Non Directional</a:t>
            </a:r>
          </a:p>
        </p:txBody>
      </p:sp>
      <p:sp>
        <p:nvSpPr>
          <p:cNvPr id="39939" name="Rectangle 3"/>
          <p:cNvSpPr>
            <a:spLocks noGrp="1" noChangeArrowheads="1"/>
          </p:cNvSpPr>
          <p:nvPr>
            <p:ph type="body" idx="1"/>
          </p:nvPr>
        </p:nvSpPr>
        <p:spPr/>
        <p:txBody>
          <a:bodyPr/>
          <a:lstStyle/>
          <a:p>
            <a:pPr eaLnBrk="1" hangingPunct="1">
              <a:defRPr/>
            </a:pPr>
            <a:r>
              <a:rPr lang="en-US" smtClean="0"/>
              <a:t>There is a relationship between age and job satisfaction</a:t>
            </a:r>
          </a:p>
          <a:p>
            <a:pPr eaLnBrk="1" hangingPunct="1">
              <a:defRPr/>
            </a:pPr>
            <a:r>
              <a:rPr lang="en-US" smtClean="0"/>
              <a:t>There is difference between the work ethics values of American and Asian employees.</a:t>
            </a:r>
          </a:p>
        </p:txBody>
      </p:sp>
    </p:spTree>
    <p:extLst>
      <p:ext uri="{BB962C8B-B14F-4D97-AF65-F5344CB8AC3E}">
        <p14:creationId xmlns="" xmlns:p14="http://schemas.microsoft.com/office/powerpoint/2010/main" val="248210429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defRPr/>
            </a:pPr>
            <a:r>
              <a:rPr lang="en-US" smtClean="0"/>
              <a:t>Null and Alternate Hypothesis</a:t>
            </a:r>
          </a:p>
        </p:txBody>
      </p:sp>
      <p:sp>
        <p:nvSpPr>
          <p:cNvPr id="40963" name="Rectangle 3"/>
          <p:cNvSpPr>
            <a:spLocks noGrp="1" noChangeArrowheads="1"/>
          </p:cNvSpPr>
          <p:nvPr>
            <p:ph type="body" idx="1"/>
          </p:nvPr>
        </p:nvSpPr>
        <p:spPr/>
        <p:txBody>
          <a:bodyPr/>
          <a:lstStyle/>
          <a:p>
            <a:pPr eaLnBrk="1" hangingPunct="1">
              <a:lnSpc>
                <a:spcPct val="80000"/>
              </a:lnSpc>
              <a:defRPr/>
            </a:pPr>
            <a:r>
              <a:rPr lang="en-US" sz="2800" smtClean="0"/>
              <a:t>Null hypothesis is a proposition that states a definite, exact relationship between two variables. That is it stated that the population correlation between two variables is equal to zero or some definite number</a:t>
            </a:r>
          </a:p>
          <a:p>
            <a:pPr eaLnBrk="1" hangingPunct="1">
              <a:lnSpc>
                <a:spcPct val="80000"/>
              </a:lnSpc>
              <a:defRPr/>
            </a:pPr>
            <a:r>
              <a:rPr lang="en-US" sz="2800" smtClean="0"/>
              <a:t>The alternative hypothesis which is the opposite of the null is a statement expressing a relationship between two variables or indicating difference between groups.</a:t>
            </a:r>
          </a:p>
        </p:txBody>
      </p:sp>
    </p:spTree>
    <p:extLst>
      <p:ext uri="{BB962C8B-B14F-4D97-AF65-F5344CB8AC3E}">
        <p14:creationId xmlns="" xmlns:p14="http://schemas.microsoft.com/office/powerpoint/2010/main" val="386093165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143000" y="814388"/>
            <a:ext cx="7772400" cy="762000"/>
          </a:xfrm>
        </p:spPr>
        <p:txBody>
          <a:bodyPr/>
          <a:lstStyle/>
          <a:p>
            <a:pPr eaLnBrk="1" hangingPunct="1">
              <a:defRPr/>
            </a:pPr>
            <a:r>
              <a:rPr lang="en-US" smtClean="0"/>
              <a:t>Ho and Ha</a:t>
            </a:r>
          </a:p>
        </p:txBody>
      </p:sp>
      <p:sp>
        <p:nvSpPr>
          <p:cNvPr id="41987" name="Rectangle 3"/>
          <p:cNvSpPr>
            <a:spLocks noGrp="1" noChangeArrowheads="1"/>
          </p:cNvSpPr>
          <p:nvPr>
            <p:ph type="body" idx="1"/>
          </p:nvPr>
        </p:nvSpPr>
        <p:spPr/>
        <p:txBody>
          <a:bodyPr/>
          <a:lstStyle/>
          <a:p>
            <a:pPr eaLnBrk="1" hangingPunct="1">
              <a:defRPr/>
            </a:pPr>
            <a:r>
              <a:rPr lang="en-US" smtClean="0"/>
              <a:t>Ho: Um=Uw</a:t>
            </a:r>
          </a:p>
          <a:p>
            <a:pPr eaLnBrk="1" hangingPunct="1">
              <a:defRPr/>
            </a:pPr>
            <a:r>
              <a:rPr lang="en-US" smtClean="0"/>
              <a:t>Ho: Um-Uw=0</a:t>
            </a:r>
          </a:p>
          <a:p>
            <a:pPr eaLnBrk="1" hangingPunct="1">
              <a:defRPr/>
            </a:pPr>
            <a:endParaRPr lang="en-US" smtClean="0"/>
          </a:p>
          <a:p>
            <a:pPr eaLnBrk="1" hangingPunct="1">
              <a:defRPr/>
            </a:pPr>
            <a:r>
              <a:rPr lang="en-US" smtClean="0"/>
              <a:t>Ha: um &lt; Um</a:t>
            </a:r>
          </a:p>
          <a:p>
            <a:pPr eaLnBrk="1" hangingPunct="1">
              <a:defRPr/>
            </a:pPr>
            <a:r>
              <a:rPr lang="en-US" smtClean="0"/>
              <a:t>Ha: Um&gt;  Um</a:t>
            </a:r>
          </a:p>
        </p:txBody>
      </p:sp>
    </p:spTree>
    <p:extLst>
      <p:ext uri="{BB962C8B-B14F-4D97-AF65-F5344CB8AC3E}">
        <p14:creationId xmlns="" xmlns:p14="http://schemas.microsoft.com/office/powerpoint/2010/main" val="1459704754"/>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graphicFrame>
        <p:nvGraphicFramePr>
          <p:cNvPr id="4" name="Content Placeholder 3"/>
          <p:cNvGraphicFramePr>
            <a:graphicFrameLocks noGrp="1"/>
          </p:cNvGraphicFramePr>
          <p:nvPr>
            <p:ph idx="1"/>
          </p:nvPr>
        </p:nvGraphicFramePr>
        <p:xfrm>
          <a:off x="2000250" y="2255838"/>
          <a:ext cx="5981700" cy="3565622"/>
        </p:xfrm>
        <a:graphic>
          <a:graphicData uri="http://schemas.openxmlformats.org/drawingml/2006/table">
            <a:tbl>
              <a:tblPr/>
              <a:tblGrid>
                <a:gridCol w="1131127"/>
                <a:gridCol w="1134013"/>
                <a:gridCol w="1061874"/>
                <a:gridCol w="1327343"/>
                <a:gridCol w="1327343"/>
              </a:tblGrid>
              <a:tr h="274271">
                <a:tc rowSpan="2">
                  <a:txBody>
                    <a:bodyPr/>
                    <a:lstStyle/>
                    <a:p>
                      <a:r>
                        <a:rPr lang="en-US" sz="1800"/>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2">
                  <a:txBody>
                    <a:bodyPr/>
                    <a:lstStyle/>
                    <a:p>
                      <a:r>
                        <a:rPr lang="en-US" sz="1800" b="1"/>
                        <a:t>Relation Ship</a:t>
                      </a:r>
                      <a:endParaRPr lang="en-US" sz="18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hMerge="1">
                  <a:txBody>
                    <a:bodyPr/>
                    <a:lstStyle/>
                    <a:p>
                      <a:endParaRPr lang="en-US"/>
                    </a:p>
                  </a:txBody>
                  <a:tcPr/>
                </a:tc>
                <a:tc gridSpan="2">
                  <a:txBody>
                    <a:bodyPr/>
                    <a:lstStyle/>
                    <a:p>
                      <a:r>
                        <a:rPr lang="en-US" sz="1800" b="1"/>
                        <a:t>Group Difference</a:t>
                      </a:r>
                      <a:endParaRPr lang="en-US" sz="18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hMerge="1">
                  <a:txBody>
                    <a:bodyPr/>
                    <a:lstStyle/>
                    <a:p>
                      <a:endParaRPr lang="en-US"/>
                    </a:p>
                  </a:txBody>
                  <a:tcPr/>
                </a:tc>
              </a:tr>
              <a:tr h="274271">
                <a:tc vMerge="1">
                  <a:txBody>
                    <a:bodyPr/>
                    <a:lstStyle/>
                    <a:p>
                      <a:endParaRPr lang="en-US"/>
                    </a:p>
                  </a:txBody>
                  <a:tcPr/>
                </a:tc>
                <a:tc>
                  <a:txBody>
                    <a:bodyPr/>
                    <a:lstStyle/>
                    <a:p>
                      <a:r>
                        <a:rPr lang="en-US" sz="1800" b="1"/>
                        <a:t>Ho</a:t>
                      </a:r>
                      <a:endParaRPr lang="en-US" sz="18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r>
                        <a:rPr lang="en-US" sz="1800" b="1"/>
                        <a:t>Ha</a:t>
                      </a:r>
                      <a:endParaRPr lang="en-US" sz="18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r>
                        <a:rPr lang="en-US" sz="1800" b="1"/>
                        <a:t>Ho</a:t>
                      </a:r>
                      <a:endParaRPr lang="en-US" sz="18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r>
                        <a:rPr lang="en-US" sz="1800" b="1"/>
                        <a:t>Ha</a:t>
                      </a:r>
                      <a:endParaRPr lang="en-US" sz="18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2194169">
                <a:tc>
                  <a:txBody>
                    <a:bodyPr/>
                    <a:lstStyle/>
                    <a:p>
                      <a:r>
                        <a:rPr lang="en-US" sz="1800" b="1"/>
                        <a:t>Directional</a:t>
                      </a:r>
                      <a:endParaRPr lang="en-US" sz="18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r>
                        <a:rPr lang="en-US" sz="1800"/>
                        <a:t>HoP=0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it-IT" sz="1800"/>
                        <a:t>Ha P&gt;0                       OR                           Ha P &lt;0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a:t>Ho µa=µb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it-IT" sz="1800"/>
                        <a:t>Ha µa&gt;µb                                 or                                         Ha µa&lt;µb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22813">
                <a:tc>
                  <a:txBody>
                    <a:bodyPr/>
                    <a:lstStyle/>
                    <a:p>
                      <a:r>
                        <a:rPr lang="en-US" sz="1800" b="1"/>
                        <a:t>Non-Directional</a:t>
                      </a:r>
                      <a:endParaRPr lang="en-US" sz="1800"/>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r>
                        <a:rPr lang="en-US" sz="1800"/>
                        <a:t>HoP=0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a:t>Ha P#0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a:t>Ho µa=µb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800" dirty="0"/>
                        <a:t>Ha µa # µb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4368" name="Rectangle 1"/>
          <p:cNvSpPr>
            <a:spLocks noChangeArrowheads="1"/>
          </p:cNvSpPr>
          <p:nvPr/>
        </p:nvSpPr>
        <p:spPr bwMode="auto">
          <a:xfrm>
            <a:off x="0" y="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nchor="ctr">
            <a:spAutoFit/>
          </a:bodyPr>
          <a:lstStyle/>
          <a:p>
            <a:pPr eaLnBrk="0" hangingPunct="0"/>
            <a:r>
              <a:rPr lang="en-US" sz="900">
                <a:solidFill>
                  <a:srgbClr val="333333"/>
                </a:solidFill>
                <a:latin typeface="Verdana" pitchFamily="34" charset="0"/>
                <a:cs typeface="Times New Roman" pitchFamily="18" charset="0"/>
              </a:rPr>
              <a:t/>
            </a:r>
            <a:br>
              <a:rPr lang="en-US" sz="900">
                <a:solidFill>
                  <a:srgbClr val="333333"/>
                </a:solidFill>
                <a:latin typeface="Verdana" pitchFamily="34" charset="0"/>
                <a:cs typeface="Times New Roman" pitchFamily="18" charset="0"/>
              </a:rPr>
            </a:br>
            <a:r>
              <a:rPr lang="en-US" sz="900">
                <a:solidFill>
                  <a:srgbClr val="333333"/>
                </a:solidFill>
                <a:cs typeface="Times New Roman" pitchFamily="18" charset="0"/>
              </a:rPr>
              <a:t> </a:t>
            </a:r>
            <a:endParaRPr lang="en-US" sz="900">
              <a:solidFill>
                <a:srgbClr val="333333"/>
              </a:solidFill>
              <a:latin typeface="Verdana" pitchFamily="34" charset="0"/>
              <a:cs typeface="Times New Roman" pitchFamily="18" charset="0"/>
            </a:endParaRPr>
          </a:p>
          <a:p>
            <a:pPr eaLnBrk="0" hangingPunct="0"/>
            <a:r>
              <a:rPr lang="en-US" sz="900">
                <a:solidFill>
                  <a:srgbClr val="333333"/>
                </a:solidFill>
                <a:cs typeface="Times New Roman" pitchFamily="18" charset="0"/>
              </a:rPr>
              <a:t> </a:t>
            </a:r>
            <a:r>
              <a:rPr lang="en-US" sz="1100"/>
              <a:t> </a:t>
            </a:r>
            <a:endParaRPr lang="en-US"/>
          </a:p>
        </p:txBody>
      </p:sp>
    </p:spTree>
    <p:extLst>
      <p:ext uri="{BB962C8B-B14F-4D97-AF65-F5344CB8AC3E}">
        <p14:creationId xmlns="" xmlns:p14="http://schemas.microsoft.com/office/powerpoint/2010/main" val="403163593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143000" y="814388"/>
            <a:ext cx="7772400" cy="762000"/>
          </a:xfrm>
        </p:spPr>
        <p:txBody>
          <a:bodyPr/>
          <a:lstStyle/>
          <a:p>
            <a:pPr eaLnBrk="1" hangingPunct="1">
              <a:defRPr/>
            </a:pPr>
            <a:r>
              <a:rPr lang="en-US" smtClean="0"/>
              <a:t>Hypotheses Testing</a:t>
            </a:r>
          </a:p>
        </p:txBody>
      </p:sp>
      <p:sp>
        <p:nvSpPr>
          <p:cNvPr id="43011" name="Rectangle 3"/>
          <p:cNvSpPr>
            <a:spLocks noGrp="1" noChangeArrowheads="1"/>
          </p:cNvSpPr>
          <p:nvPr>
            <p:ph type="body" idx="1"/>
          </p:nvPr>
        </p:nvSpPr>
        <p:spPr/>
        <p:txBody>
          <a:bodyPr/>
          <a:lstStyle/>
          <a:p>
            <a:pPr eaLnBrk="1" hangingPunct="1">
              <a:lnSpc>
                <a:spcPct val="90000"/>
              </a:lnSpc>
              <a:defRPr/>
            </a:pPr>
            <a:r>
              <a:rPr lang="en-US" sz="2800" smtClean="0"/>
              <a:t>State null and alternate hypothesis</a:t>
            </a:r>
          </a:p>
          <a:p>
            <a:pPr eaLnBrk="1" hangingPunct="1">
              <a:lnSpc>
                <a:spcPct val="90000"/>
              </a:lnSpc>
              <a:defRPr/>
            </a:pPr>
            <a:r>
              <a:rPr lang="en-US" sz="2800" smtClean="0"/>
              <a:t>Choose appropriate test depending on the nature of data collected</a:t>
            </a:r>
          </a:p>
          <a:p>
            <a:pPr eaLnBrk="1" hangingPunct="1">
              <a:lnSpc>
                <a:spcPct val="90000"/>
              </a:lnSpc>
              <a:defRPr/>
            </a:pPr>
            <a:r>
              <a:rPr lang="en-US" sz="2800" smtClean="0"/>
              <a:t>Determine the significance level</a:t>
            </a:r>
          </a:p>
          <a:p>
            <a:pPr eaLnBrk="1" hangingPunct="1">
              <a:lnSpc>
                <a:spcPct val="90000"/>
              </a:lnSpc>
              <a:defRPr/>
            </a:pPr>
            <a:r>
              <a:rPr lang="en-US" sz="2800" smtClean="0"/>
              <a:t>Find critical values either from computer of from the table</a:t>
            </a:r>
          </a:p>
          <a:p>
            <a:pPr eaLnBrk="1" hangingPunct="1">
              <a:lnSpc>
                <a:spcPct val="90000"/>
              </a:lnSpc>
              <a:defRPr/>
            </a:pPr>
            <a:r>
              <a:rPr lang="en-US" sz="2800" smtClean="0"/>
              <a:t>When the value results &gt; then critical then null is rejected and alternate is accepted and vice versa </a:t>
            </a:r>
          </a:p>
        </p:txBody>
      </p:sp>
    </p:spTree>
    <p:extLst>
      <p:ext uri="{BB962C8B-B14F-4D97-AF65-F5344CB8AC3E}">
        <p14:creationId xmlns="" xmlns:p14="http://schemas.microsoft.com/office/powerpoint/2010/main" val="1926205995"/>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Variables types</a:t>
            </a:r>
          </a:p>
          <a:p>
            <a:r>
              <a:rPr lang="en-US" dirty="0" smtClean="0"/>
              <a:t>Types of model based on literature</a:t>
            </a:r>
          </a:p>
          <a:p>
            <a:r>
              <a:rPr lang="en-US" dirty="0" smtClean="0"/>
              <a:t>Theoretical Analysis</a:t>
            </a:r>
          </a:p>
          <a:p>
            <a:r>
              <a:rPr lang="en-US" smtClean="0"/>
              <a:t>Hypothesis testing</a:t>
            </a:r>
            <a:endParaRPr lang="en-US"/>
          </a:p>
        </p:txBody>
      </p:sp>
    </p:spTree>
    <p:extLst>
      <p:ext uri="{BB962C8B-B14F-4D97-AF65-F5344CB8AC3E}">
        <p14:creationId xmlns="" xmlns:p14="http://schemas.microsoft.com/office/powerpoint/2010/main" val="206898295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TotalTime>
  <Words>814</Words>
  <Application>Microsoft Office PowerPoint</Application>
  <PresentationFormat>On-screen Show (4:3)</PresentationFormat>
  <Paragraphs>118</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Lecture 19 Research Methods Developing Theoretical Frame work</vt:lpstr>
      <vt:lpstr>Learning Objectives</vt:lpstr>
      <vt:lpstr>The Research Process</vt:lpstr>
      <vt:lpstr>Extracting the Relevant Information</vt:lpstr>
      <vt:lpstr>Nature of the Problem:</vt:lpstr>
      <vt:lpstr>Theoretical Framework</vt:lpstr>
      <vt:lpstr>Variables</vt:lpstr>
      <vt:lpstr>Dependent </vt:lpstr>
      <vt:lpstr>Independent</vt:lpstr>
      <vt:lpstr>Moderating</vt:lpstr>
      <vt:lpstr>Intervening ( Mediating)</vt:lpstr>
      <vt:lpstr>5 Features of Theoretical Framework</vt:lpstr>
      <vt:lpstr>Exercise : List the independent variable</vt:lpstr>
      <vt:lpstr>Exercises Cont</vt:lpstr>
      <vt:lpstr>Slide 15</vt:lpstr>
      <vt:lpstr>Slide 16</vt:lpstr>
      <vt:lpstr>Slide 17</vt:lpstr>
      <vt:lpstr>Hypotheses Development</vt:lpstr>
      <vt:lpstr>Formats of Hypothesis statements</vt:lpstr>
      <vt:lpstr>Non Directional</vt:lpstr>
      <vt:lpstr>Null and Alternate Hypothesis</vt:lpstr>
      <vt:lpstr>Ho and Ha</vt:lpstr>
      <vt:lpstr>Slide 23</vt:lpstr>
      <vt:lpstr>Hypotheses Testing</vt:lpstr>
      <vt:lpstr>Conclusion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19 Research Methods Developing Theoretical Frame work</dc:title>
  <dc:creator>MyUserName</dc:creator>
  <cp:lastModifiedBy>vcomsats</cp:lastModifiedBy>
  <cp:revision>4</cp:revision>
  <dcterms:created xsi:type="dcterms:W3CDTF">2012-12-22T04:43:31Z</dcterms:created>
  <dcterms:modified xsi:type="dcterms:W3CDTF">2012-12-22T06:05:14Z</dcterms:modified>
</cp:coreProperties>
</file>