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F480CB-09DF-487B-8C69-4F730E41A78D}" type="datetimeFigureOut">
              <a:rPr lang="en-US" smtClean="0"/>
              <a:pPr/>
              <a:t>12/21/2012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A86FF4-06C1-41B4-AE95-8A5F4C151B78}" type="slidenum">
              <a:rPr lang="en-US" smtClean="0"/>
              <a:pPr/>
              <a:t>‹#›</a:t>
            </a:fld>
            <a:endParaRPr lang="en-US"/>
          </a:p>
        </p:txBody>
      </p:sp>
    </p:spTree>
    <p:extLst>
      <p:ext uri="{BB962C8B-B14F-4D97-AF65-F5344CB8AC3E}">
        <p14:creationId xmlns:p14="http://schemas.microsoft.com/office/powerpoint/2010/main" xmlns="" val="1648911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3BC58EF-F77B-4AE6-B4FC-2ED0C12E1650}" type="slidenum">
              <a:rPr lang="en-US" sz="1200" smtClean="0"/>
              <a:pPr eaLnBrk="1" hangingPunct="1"/>
              <a:t>4</a:t>
            </a:fld>
            <a:endParaRPr lang="en-US" sz="1200" smtClean="0"/>
          </a:p>
        </p:txBody>
      </p:sp>
      <p:sp>
        <p:nvSpPr>
          <p:cNvPr id="38915" name="Rectangle 2"/>
          <p:cNvSpPr>
            <a:spLocks noGrp="1" noRot="1" noChangeAspect="1" noChangeArrowheads="1" noTextEdit="1"/>
          </p:cNvSpPr>
          <p:nvPr>
            <p:ph type="sldImg"/>
          </p:nvPr>
        </p:nvSpPr>
        <p:spPr bwMode="auto">
          <a:xfrm>
            <a:off x="1152525" y="682625"/>
            <a:ext cx="4554538" cy="3416300"/>
          </a:xfrm>
          <a:noFill/>
          <a:ln w="12699" cap="flat">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38916" name="Rectangle 3"/>
          <p:cNvSpPr>
            <a:spLocks noGrp="1" noChangeArrowheads="1"/>
          </p:cNvSpPr>
          <p:nvPr>
            <p:ph type="body" idx="1"/>
          </p:nvPr>
        </p:nvSpPr>
        <p:spPr bwMode="auto">
          <a:xfrm>
            <a:off x="914400" y="4343400"/>
            <a:ext cx="5029200" cy="40989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703AC3C-4775-41CF-9E95-C20E29F9EEB5}" type="slidenum">
              <a:rPr lang="en-US" sz="1200" smtClean="0"/>
              <a:pPr eaLnBrk="1" hangingPunct="1"/>
              <a:t>5</a:t>
            </a:fld>
            <a:endParaRPr lang="en-US" sz="1200" smtClean="0"/>
          </a:p>
        </p:txBody>
      </p:sp>
      <p:sp>
        <p:nvSpPr>
          <p:cNvPr id="39939" name="Rectangle 2"/>
          <p:cNvSpPr>
            <a:spLocks noGrp="1" noRot="1" noChangeAspect="1" noChangeArrowheads="1" noTextEdit="1"/>
          </p:cNvSpPr>
          <p:nvPr>
            <p:ph type="sldImg"/>
          </p:nvPr>
        </p:nvSpPr>
        <p:spPr bwMode="auto">
          <a:xfrm>
            <a:off x="1152525" y="682625"/>
            <a:ext cx="4554538" cy="3416300"/>
          </a:xfrm>
          <a:noFill/>
          <a:ln w="12699" cap="flat">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39940" name="Rectangle 3"/>
          <p:cNvSpPr>
            <a:spLocks noGrp="1" noChangeArrowheads="1"/>
          </p:cNvSpPr>
          <p:nvPr>
            <p:ph type="body" idx="1"/>
          </p:nvPr>
        </p:nvSpPr>
        <p:spPr bwMode="auto">
          <a:xfrm>
            <a:off x="914400" y="4343400"/>
            <a:ext cx="5029200" cy="40989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ABE378A-3F0D-4AB9-8604-DE17CB4DE387}" type="slidenum">
              <a:rPr lang="en-US" sz="1200" smtClean="0"/>
              <a:pPr eaLnBrk="1" hangingPunct="1"/>
              <a:t>6</a:t>
            </a:fld>
            <a:endParaRPr lang="en-US" sz="1200" smtClean="0"/>
          </a:p>
        </p:txBody>
      </p:sp>
      <p:sp>
        <p:nvSpPr>
          <p:cNvPr id="40963" name="Rectangle 2"/>
          <p:cNvSpPr>
            <a:spLocks noGrp="1" noRot="1" noChangeAspect="1" noChangeArrowheads="1" noTextEdit="1"/>
          </p:cNvSpPr>
          <p:nvPr>
            <p:ph type="sldImg"/>
          </p:nvPr>
        </p:nvSpPr>
        <p:spPr bwMode="auto">
          <a:xfrm>
            <a:off x="1152525" y="682625"/>
            <a:ext cx="4554538" cy="3416300"/>
          </a:xfrm>
          <a:noFill/>
          <a:ln w="12699" cap="flat">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40964" name="Rectangle 3"/>
          <p:cNvSpPr>
            <a:spLocks noGrp="1" noChangeArrowheads="1"/>
          </p:cNvSpPr>
          <p:nvPr>
            <p:ph type="body" idx="1"/>
          </p:nvPr>
        </p:nvSpPr>
        <p:spPr bwMode="auto">
          <a:xfrm>
            <a:off x="914400" y="4343400"/>
            <a:ext cx="5029200" cy="409892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319373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1232718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1152466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2522446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126750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54436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3719379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1416942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29161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289890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0FB137-5EBA-42FB-B89C-AEC344468661}"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1665168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0FB137-5EBA-42FB-B89C-AEC344468661}" type="datetimeFigureOut">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6CB258-B8EC-4B25-A9C9-8F603E4679C5}" type="slidenum">
              <a:rPr lang="en-US" smtClean="0"/>
              <a:pPr/>
              <a:t>‹#›</a:t>
            </a:fld>
            <a:endParaRPr lang="en-US"/>
          </a:p>
        </p:txBody>
      </p:sp>
    </p:spTree>
    <p:extLst>
      <p:ext uri="{BB962C8B-B14F-4D97-AF65-F5344CB8AC3E}">
        <p14:creationId xmlns:p14="http://schemas.microsoft.com/office/powerpoint/2010/main" xmlns="" val="350144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Lecture 18</a:t>
            </a:r>
            <a:br>
              <a:rPr lang="en-US" dirty="0" smtClean="0"/>
            </a:br>
            <a:r>
              <a:rPr lang="en-US" dirty="0" smtClean="0"/>
              <a:t>Introduction to Research Methods</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3504427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Business Research</a:t>
            </a:r>
          </a:p>
          <a:p>
            <a:r>
              <a:rPr lang="en-US" dirty="0" smtClean="0"/>
              <a:t>Scientific Method of Approaching a problem and identifying its solution</a:t>
            </a:r>
          </a:p>
          <a:p>
            <a:r>
              <a:rPr lang="en-US" dirty="0" smtClean="0"/>
              <a:t>Research Process</a:t>
            </a:r>
          </a:p>
          <a:p>
            <a:r>
              <a:rPr lang="en-US" dirty="0" smtClean="0"/>
              <a:t>Broad Problem Area</a:t>
            </a:r>
          </a:p>
          <a:p>
            <a:r>
              <a:rPr lang="en-US" dirty="0" smtClean="0"/>
              <a:t>Theoretical Frame work</a:t>
            </a:r>
          </a:p>
          <a:p>
            <a:r>
              <a:rPr lang="en-US" dirty="0" smtClean="0"/>
              <a:t>Types of variables</a:t>
            </a:r>
            <a:endParaRPr lang="en-US" dirty="0"/>
          </a:p>
        </p:txBody>
      </p:sp>
    </p:spTree>
    <p:extLst>
      <p:ext uri="{BB962C8B-B14F-4D97-AF65-F5344CB8AC3E}">
        <p14:creationId xmlns:p14="http://schemas.microsoft.com/office/powerpoint/2010/main" xmlns="" val="93176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8382000" y="6400800"/>
            <a:ext cx="609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en-US" sz="1600" b="1">
                <a:latin typeface="Helvetica" charset="0"/>
              </a:rPr>
              <a:t>1A</a:t>
            </a:r>
            <a:endParaRPr lang="en-US" sz="1200">
              <a:latin typeface="B Helvetica Bold" charset="0"/>
            </a:endParaRPr>
          </a:p>
        </p:txBody>
      </p:sp>
      <p:pic>
        <p:nvPicPr>
          <p:cNvPr id="5123" name="Picture 5" descr="1.tif                                                          00004370&#10;CS1-Vol.04                     B95464D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4950" y="381000"/>
            <a:ext cx="8674100" cy="562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2074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1127125" y="2667000"/>
            <a:ext cx="7407275" cy="320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r>
              <a:rPr lang="en-US" sz="3600" u="sng"/>
              <a:t>Business research</a:t>
            </a:r>
            <a:r>
              <a:rPr lang="en-US" sz="3600"/>
              <a:t> is defined as  the systematic and objective process of gathering, recording and analyzing data for aid in making business decisions.</a:t>
            </a:r>
            <a:r>
              <a:rPr lang="en-US">
                <a:latin typeface="Arial" charset="0"/>
              </a:rPr>
              <a:t>  </a:t>
            </a:r>
          </a:p>
          <a:p>
            <a:endParaRPr lang="en-US">
              <a:latin typeface="Arial" charset="0"/>
            </a:endParaRPr>
          </a:p>
        </p:txBody>
      </p:sp>
      <p:sp>
        <p:nvSpPr>
          <p:cNvPr id="2" name="Rectangle 4"/>
          <p:cNvSpPr>
            <a:spLocks noGrp="1" noChangeArrowheads="1"/>
          </p:cNvSpPr>
          <p:nvPr>
            <p:ph type="title"/>
          </p:nvPr>
        </p:nvSpPr>
        <p:spPr/>
        <p:txBody>
          <a:bodyPr/>
          <a:lstStyle/>
          <a:p>
            <a:pPr eaLnBrk="1" hangingPunct="1"/>
            <a:r>
              <a:rPr lang="en-US" smtClean="0"/>
              <a:t>Business Research Defined</a:t>
            </a:r>
          </a:p>
        </p:txBody>
      </p:sp>
    </p:spTree>
    <p:extLst>
      <p:ext uri="{BB962C8B-B14F-4D97-AF65-F5344CB8AC3E}">
        <p14:creationId xmlns:p14="http://schemas.microsoft.com/office/powerpoint/2010/main" xmlns="" val="2597406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1127125" y="1279525"/>
            <a:ext cx="740727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a:buFontTx/>
              <a:buChar char="•"/>
            </a:pPr>
            <a:endParaRPr lang="en-US" sz="2800">
              <a:latin typeface="Arial" charset="0"/>
            </a:endParaRPr>
          </a:p>
        </p:txBody>
      </p:sp>
      <p:sp>
        <p:nvSpPr>
          <p:cNvPr id="7171" name="Rectangle 6"/>
          <p:cNvSpPr>
            <a:spLocks noGrp="1" noChangeArrowheads="1"/>
          </p:cNvSpPr>
          <p:nvPr>
            <p:ph type="title"/>
          </p:nvPr>
        </p:nvSpPr>
        <p:spPr/>
        <p:txBody>
          <a:bodyPr/>
          <a:lstStyle/>
          <a:p>
            <a:pPr eaLnBrk="1" hangingPunct="1"/>
            <a:r>
              <a:rPr lang="en-US" smtClean="0"/>
              <a:t>Business Research</a:t>
            </a:r>
          </a:p>
        </p:txBody>
      </p:sp>
      <p:sp>
        <p:nvSpPr>
          <p:cNvPr id="8199" name="Rectangle 7"/>
          <p:cNvSpPr>
            <a:spLocks noGrp="1" noChangeArrowheads="1"/>
          </p:cNvSpPr>
          <p:nvPr>
            <p:ph type="body" idx="1"/>
          </p:nvPr>
        </p:nvSpPr>
        <p:spPr/>
        <p:txBody>
          <a:bodyPr/>
          <a:lstStyle/>
          <a:p>
            <a:pPr eaLnBrk="1" hangingPunct="1">
              <a:defRPr/>
            </a:pPr>
            <a:r>
              <a:rPr lang="en-US" smtClean="0"/>
              <a:t>Research information is neither intuitive nor haphazardly gathered. </a:t>
            </a:r>
          </a:p>
          <a:p>
            <a:pPr eaLnBrk="1" hangingPunct="1">
              <a:defRPr/>
            </a:pPr>
            <a:r>
              <a:rPr lang="en-US" smtClean="0"/>
              <a:t>Literally, research (re-search) -“search again” </a:t>
            </a:r>
          </a:p>
          <a:p>
            <a:pPr eaLnBrk="1" hangingPunct="1">
              <a:defRPr/>
            </a:pPr>
            <a:r>
              <a:rPr lang="en-US" smtClean="0"/>
              <a:t>Business research must be objective</a:t>
            </a:r>
          </a:p>
          <a:p>
            <a:pPr eaLnBrk="1" hangingPunct="1">
              <a:defRPr/>
            </a:pPr>
            <a:r>
              <a:rPr lang="en-US" smtClean="0"/>
              <a:t>Detached and impersonal rather than biased</a:t>
            </a:r>
          </a:p>
          <a:p>
            <a:pPr eaLnBrk="1" hangingPunct="1">
              <a:defRPr/>
            </a:pPr>
            <a:r>
              <a:rPr lang="en-US" smtClean="0"/>
              <a:t>It facilitates the managerial decision process for all aspects of a business.</a:t>
            </a:r>
          </a:p>
          <a:p>
            <a:pPr eaLnBrk="1" hangingPunct="1">
              <a:defRPr/>
            </a:pPr>
            <a:endParaRPr lang="en-US" smtClean="0"/>
          </a:p>
        </p:txBody>
      </p:sp>
    </p:spTree>
    <p:extLst>
      <p:ext uri="{BB962C8B-B14F-4D97-AF65-F5344CB8AC3E}">
        <p14:creationId xmlns:p14="http://schemas.microsoft.com/office/powerpoint/2010/main" xmlns="" val="807090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0" y="762000"/>
            <a:ext cx="4724400" cy="4419600"/>
          </a:xfrm>
          <a:noFill/>
        </p:spPr>
        <p:txBody>
          <a:bodyPr/>
          <a:lstStyle/>
          <a:p>
            <a:pPr algn="l" eaLnBrk="1" hangingPunct="1">
              <a:lnSpc>
                <a:spcPct val="200000"/>
              </a:lnSpc>
            </a:pPr>
            <a:r>
              <a:rPr lang="en-US" sz="3600" b="1" smtClean="0"/>
              <a:t>Information</a:t>
            </a:r>
            <a:br>
              <a:rPr lang="en-US" sz="3600" b="1" smtClean="0"/>
            </a:br>
            <a:r>
              <a:rPr lang="en-US" sz="3600" b="1" smtClean="0"/>
              <a:t>Reduces</a:t>
            </a:r>
            <a:br>
              <a:rPr lang="en-US" sz="3600" b="1" smtClean="0"/>
            </a:br>
            <a:r>
              <a:rPr lang="en-US" sz="3600" b="1" smtClean="0"/>
              <a:t>Uncertainty</a:t>
            </a:r>
            <a:endParaRPr lang="en-US" sz="4000" b="1" smtClean="0">
              <a:latin typeface="Arial" charset="0"/>
            </a:endParaRPr>
          </a:p>
        </p:txBody>
      </p:sp>
      <p:graphicFrame>
        <p:nvGraphicFramePr>
          <p:cNvPr id="10243" name="Object 2"/>
          <p:cNvGraphicFramePr>
            <a:graphicFrameLocks/>
          </p:cNvGraphicFramePr>
          <p:nvPr/>
        </p:nvGraphicFramePr>
        <p:xfrm>
          <a:off x="4267200" y="3200400"/>
          <a:ext cx="2232025" cy="3375025"/>
        </p:xfrm>
        <a:graphic>
          <a:graphicData uri="http://schemas.openxmlformats.org/presentationml/2006/ole">
            <p:oleObj spid="_x0000_s1028" name="Clip" r:id="rId4" imgW="2232025" imgH="3375025" progId="">
              <p:embed/>
            </p:oleObj>
          </a:graphicData>
        </a:graphic>
      </p:graphicFrame>
      <p:sp>
        <p:nvSpPr>
          <p:cNvPr id="10244" name="Freeform 4"/>
          <p:cNvSpPr>
            <a:spLocks/>
          </p:cNvSpPr>
          <p:nvPr/>
        </p:nvSpPr>
        <p:spPr bwMode="auto">
          <a:xfrm>
            <a:off x="6248400" y="304800"/>
            <a:ext cx="2898775" cy="3584575"/>
          </a:xfrm>
          <a:custGeom>
            <a:avLst/>
            <a:gdLst>
              <a:gd name="T0" fmla="*/ 2147483647 w 1826"/>
              <a:gd name="T1" fmla="*/ 2147483647 h 2258"/>
              <a:gd name="T2" fmla="*/ 2147483647 w 1826"/>
              <a:gd name="T3" fmla="*/ 2147483647 h 2258"/>
              <a:gd name="T4" fmla="*/ 2147483647 w 1826"/>
              <a:gd name="T5" fmla="*/ 2147483647 h 2258"/>
              <a:gd name="T6" fmla="*/ 2147483647 w 1826"/>
              <a:gd name="T7" fmla="*/ 2147483647 h 2258"/>
              <a:gd name="T8" fmla="*/ 2147483647 w 1826"/>
              <a:gd name="T9" fmla="*/ 2147483647 h 2258"/>
              <a:gd name="T10" fmla="*/ 2147483647 w 1826"/>
              <a:gd name="T11" fmla="*/ 2147483647 h 2258"/>
              <a:gd name="T12" fmla="*/ 2147483647 w 1826"/>
              <a:gd name="T13" fmla="*/ 2147483647 h 2258"/>
              <a:gd name="T14" fmla="*/ 2147483647 w 1826"/>
              <a:gd name="T15" fmla="*/ 2147483647 h 2258"/>
              <a:gd name="T16" fmla="*/ 2147483647 w 1826"/>
              <a:gd name="T17" fmla="*/ 2147483647 h 2258"/>
              <a:gd name="T18" fmla="*/ 2147483647 w 1826"/>
              <a:gd name="T19" fmla="*/ 2147483647 h 2258"/>
              <a:gd name="T20" fmla="*/ 2147483647 w 1826"/>
              <a:gd name="T21" fmla="*/ 2147483647 h 2258"/>
              <a:gd name="T22" fmla="*/ 2147483647 w 1826"/>
              <a:gd name="T23" fmla="*/ 2147483647 h 2258"/>
              <a:gd name="T24" fmla="*/ 2147483647 w 1826"/>
              <a:gd name="T25" fmla="*/ 2147483647 h 2258"/>
              <a:gd name="T26" fmla="*/ 2147483647 w 1826"/>
              <a:gd name="T27" fmla="*/ 2147483647 h 2258"/>
              <a:gd name="T28" fmla="*/ 2147483647 w 1826"/>
              <a:gd name="T29" fmla="*/ 2147483647 h 2258"/>
              <a:gd name="T30" fmla="*/ 2147483647 w 1826"/>
              <a:gd name="T31" fmla="*/ 2147483647 h 2258"/>
              <a:gd name="T32" fmla="*/ 2147483647 w 1826"/>
              <a:gd name="T33" fmla="*/ 2147483647 h 2258"/>
              <a:gd name="T34" fmla="*/ 2147483647 w 1826"/>
              <a:gd name="T35" fmla="*/ 2147483647 h 2258"/>
              <a:gd name="T36" fmla="*/ 2147483647 w 1826"/>
              <a:gd name="T37" fmla="*/ 2147483647 h 2258"/>
              <a:gd name="T38" fmla="*/ 2147483647 w 1826"/>
              <a:gd name="T39" fmla="*/ 2147483647 h 2258"/>
              <a:gd name="T40" fmla="*/ 2147483647 w 1826"/>
              <a:gd name="T41" fmla="*/ 0 h 2258"/>
              <a:gd name="T42" fmla="*/ 2147483647 w 1826"/>
              <a:gd name="T43" fmla="*/ 2147483647 h 2258"/>
              <a:gd name="T44" fmla="*/ 2147483647 w 1826"/>
              <a:gd name="T45" fmla="*/ 2147483647 h 2258"/>
              <a:gd name="T46" fmla="*/ 2147483647 w 1826"/>
              <a:gd name="T47" fmla="*/ 2147483647 h 2258"/>
              <a:gd name="T48" fmla="*/ 2147483647 w 1826"/>
              <a:gd name="T49" fmla="*/ 2147483647 h 2258"/>
              <a:gd name="T50" fmla="*/ 2147483647 w 1826"/>
              <a:gd name="T51" fmla="*/ 2147483647 h 2258"/>
              <a:gd name="T52" fmla="*/ 2147483647 w 1826"/>
              <a:gd name="T53" fmla="*/ 2147483647 h 2258"/>
              <a:gd name="T54" fmla="*/ 2147483647 w 1826"/>
              <a:gd name="T55" fmla="*/ 2147483647 h 2258"/>
              <a:gd name="T56" fmla="*/ 2147483647 w 1826"/>
              <a:gd name="T57" fmla="*/ 2147483647 h 2258"/>
              <a:gd name="T58" fmla="*/ 2147483647 w 1826"/>
              <a:gd name="T59" fmla="*/ 2147483647 h 2258"/>
              <a:gd name="T60" fmla="*/ 2147483647 w 1826"/>
              <a:gd name="T61" fmla="*/ 2147483647 h 2258"/>
              <a:gd name="T62" fmla="*/ 2147483647 w 1826"/>
              <a:gd name="T63" fmla="*/ 2147483647 h 2258"/>
              <a:gd name="T64" fmla="*/ 2147483647 w 1826"/>
              <a:gd name="T65" fmla="*/ 2147483647 h 2258"/>
              <a:gd name="T66" fmla="*/ 2147483647 w 1826"/>
              <a:gd name="T67" fmla="*/ 2147483647 h 2258"/>
              <a:gd name="T68" fmla="*/ 2147483647 w 1826"/>
              <a:gd name="T69" fmla="*/ 2147483647 h 2258"/>
              <a:gd name="T70" fmla="*/ 2147483647 w 1826"/>
              <a:gd name="T71" fmla="*/ 2147483647 h 2258"/>
              <a:gd name="T72" fmla="*/ 2147483647 w 1826"/>
              <a:gd name="T73" fmla="*/ 2147483647 h 2258"/>
              <a:gd name="T74" fmla="*/ 2147483647 w 1826"/>
              <a:gd name="T75" fmla="*/ 2147483647 h 2258"/>
              <a:gd name="T76" fmla="*/ 2147483647 w 1826"/>
              <a:gd name="T77" fmla="*/ 2147483647 h 2258"/>
              <a:gd name="T78" fmla="*/ 2147483647 w 1826"/>
              <a:gd name="T79" fmla="*/ 2147483647 h 2258"/>
              <a:gd name="T80" fmla="*/ 2147483647 w 1826"/>
              <a:gd name="T81" fmla="*/ 2147483647 h 2258"/>
              <a:gd name="T82" fmla="*/ 2147483647 w 1826"/>
              <a:gd name="T83" fmla="*/ 2147483647 h 2258"/>
              <a:gd name="T84" fmla="*/ 2147483647 w 1826"/>
              <a:gd name="T85" fmla="*/ 2147483647 h 2258"/>
              <a:gd name="T86" fmla="*/ 2147483647 w 1826"/>
              <a:gd name="T87" fmla="*/ 2147483647 h 2258"/>
              <a:gd name="T88" fmla="*/ 2147483647 w 1826"/>
              <a:gd name="T89" fmla="*/ 2147483647 h 2258"/>
              <a:gd name="T90" fmla="*/ 2147483647 w 1826"/>
              <a:gd name="T91" fmla="*/ 2147483647 h 2258"/>
              <a:gd name="T92" fmla="*/ 2147483647 w 1826"/>
              <a:gd name="T93" fmla="*/ 2147483647 h 2258"/>
              <a:gd name="T94" fmla="*/ 2147483647 w 1826"/>
              <a:gd name="T95" fmla="*/ 2147483647 h 2258"/>
              <a:gd name="T96" fmla="*/ 2147483647 w 1826"/>
              <a:gd name="T97" fmla="*/ 2147483647 h 2258"/>
              <a:gd name="T98" fmla="*/ 2147483647 w 1826"/>
              <a:gd name="T99" fmla="*/ 2147483647 h 2258"/>
              <a:gd name="T100" fmla="*/ 2147483647 w 1826"/>
              <a:gd name="T101" fmla="*/ 2147483647 h 2258"/>
              <a:gd name="T102" fmla="*/ 2147483647 w 1826"/>
              <a:gd name="T103" fmla="*/ 2147483647 h 2258"/>
              <a:gd name="T104" fmla="*/ 2147483647 w 1826"/>
              <a:gd name="T105" fmla="*/ 2147483647 h 2258"/>
              <a:gd name="T106" fmla="*/ 2147483647 w 1826"/>
              <a:gd name="T107" fmla="*/ 2147483647 h 2258"/>
              <a:gd name="T108" fmla="*/ 2147483647 w 1826"/>
              <a:gd name="T109" fmla="*/ 2147483647 h 2258"/>
              <a:gd name="T110" fmla="*/ 2147483647 w 1826"/>
              <a:gd name="T111" fmla="*/ 2147483647 h 2258"/>
              <a:gd name="T112" fmla="*/ 2147483647 w 1826"/>
              <a:gd name="T113" fmla="*/ 2147483647 h 2258"/>
              <a:gd name="T114" fmla="*/ 2147483647 w 1826"/>
              <a:gd name="T115" fmla="*/ 2147483647 h 2258"/>
              <a:gd name="T116" fmla="*/ 2147483647 w 1826"/>
              <a:gd name="T117" fmla="*/ 2147483647 h 2258"/>
              <a:gd name="T118" fmla="*/ 2147483647 w 1826"/>
              <a:gd name="T119" fmla="*/ 2147483647 h 2258"/>
              <a:gd name="T120" fmla="*/ 2147483647 w 1826"/>
              <a:gd name="T121" fmla="*/ 2147483647 h 2258"/>
              <a:gd name="T122" fmla="*/ 0 w 1826"/>
              <a:gd name="T123" fmla="*/ 2147483647 h 2258"/>
              <a:gd name="T124" fmla="*/ 2147483647 w 1826"/>
              <a:gd name="T125" fmla="*/ 2147483647 h 22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26"/>
              <a:gd name="T190" fmla="*/ 0 h 2258"/>
              <a:gd name="T191" fmla="*/ 1826 w 1826"/>
              <a:gd name="T192" fmla="*/ 2258 h 22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26" h="2258">
                <a:moveTo>
                  <a:pt x="147" y="1650"/>
                </a:moveTo>
                <a:lnTo>
                  <a:pt x="101" y="1524"/>
                </a:lnTo>
                <a:lnTo>
                  <a:pt x="74" y="1395"/>
                </a:lnTo>
                <a:lnTo>
                  <a:pt x="55" y="1262"/>
                </a:lnTo>
                <a:lnTo>
                  <a:pt x="46" y="1129"/>
                </a:lnTo>
                <a:lnTo>
                  <a:pt x="55" y="1015"/>
                </a:lnTo>
                <a:lnTo>
                  <a:pt x="64" y="901"/>
                </a:lnTo>
                <a:lnTo>
                  <a:pt x="83" y="792"/>
                </a:lnTo>
                <a:lnTo>
                  <a:pt x="120" y="690"/>
                </a:lnTo>
                <a:lnTo>
                  <a:pt x="157" y="592"/>
                </a:lnTo>
                <a:lnTo>
                  <a:pt x="193" y="498"/>
                </a:lnTo>
                <a:lnTo>
                  <a:pt x="249" y="411"/>
                </a:lnTo>
                <a:lnTo>
                  <a:pt x="304" y="329"/>
                </a:lnTo>
                <a:lnTo>
                  <a:pt x="369" y="259"/>
                </a:lnTo>
                <a:lnTo>
                  <a:pt x="442" y="192"/>
                </a:lnTo>
                <a:lnTo>
                  <a:pt x="516" y="137"/>
                </a:lnTo>
                <a:lnTo>
                  <a:pt x="590" y="90"/>
                </a:lnTo>
                <a:lnTo>
                  <a:pt x="673" y="51"/>
                </a:lnTo>
                <a:lnTo>
                  <a:pt x="756" y="24"/>
                </a:lnTo>
                <a:lnTo>
                  <a:pt x="848" y="8"/>
                </a:lnTo>
                <a:lnTo>
                  <a:pt x="940" y="0"/>
                </a:lnTo>
                <a:lnTo>
                  <a:pt x="1032" y="8"/>
                </a:lnTo>
                <a:lnTo>
                  <a:pt x="1115" y="24"/>
                </a:lnTo>
                <a:lnTo>
                  <a:pt x="1207" y="51"/>
                </a:lnTo>
                <a:lnTo>
                  <a:pt x="1281" y="90"/>
                </a:lnTo>
                <a:lnTo>
                  <a:pt x="1364" y="137"/>
                </a:lnTo>
                <a:lnTo>
                  <a:pt x="1438" y="192"/>
                </a:lnTo>
                <a:lnTo>
                  <a:pt x="1502" y="259"/>
                </a:lnTo>
                <a:lnTo>
                  <a:pt x="1567" y="329"/>
                </a:lnTo>
                <a:lnTo>
                  <a:pt x="1622" y="411"/>
                </a:lnTo>
                <a:lnTo>
                  <a:pt x="1678" y="498"/>
                </a:lnTo>
                <a:lnTo>
                  <a:pt x="1714" y="592"/>
                </a:lnTo>
                <a:lnTo>
                  <a:pt x="1751" y="690"/>
                </a:lnTo>
                <a:lnTo>
                  <a:pt x="1788" y="792"/>
                </a:lnTo>
                <a:lnTo>
                  <a:pt x="1807" y="901"/>
                </a:lnTo>
                <a:lnTo>
                  <a:pt x="1825" y="1015"/>
                </a:lnTo>
                <a:lnTo>
                  <a:pt x="1825" y="1129"/>
                </a:lnTo>
                <a:lnTo>
                  <a:pt x="1825" y="1242"/>
                </a:lnTo>
                <a:lnTo>
                  <a:pt x="1807" y="1356"/>
                </a:lnTo>
                <a:lnTo>
                  <a:pt x="1788" y="1465"/>
                </a:lnTo>
                <a:lnTo>
                  <a:pt x="1751" y="1567"/>
                </a:lnTo>
                <a:lnTo>
                  <a:pt x="1714" y="1665"/>
                </a:lnTo>
                <a:lnTo>
                  <a:pt x="1678" y="1759"/>
                </a:lnTo>
                <a:lnTo>
                  <a:pt x="1622" y="1846"/>
                </a:lnTo>
                <a:lnTo>
                  <a:pt x="1567" y="1928"/>
                </a:lnTo>
                <a:lnTo>
                  <a:pt x="1502" y="1998"/>
                </a:lnTo>
                <a:lnTo>
                  <a:pt x="1438" y="2065"/>
                </a:lnTo>
                <a:lnTo>
                  <a:pt x="1364" y="2120"/>
                </a:lnTo>
                <a:lnTo>
                  <a:pt x="1281" y="2167"/>
                </a:lnTo>
                <a:lnTo>
                  <a:pt x="1207" y="2206"/>
                </a:lnTo>
                <a:lnTo>
                  <a:pt x="1115" y="2233"/>
                </a:lnTo>
                <a:lnTo>
                  <a:pt x="1032" y="2253"/>
                </a:lnTo>
                <a:lnTo>
                  <a:pt x="940" y="2257"/>
                </a:lnTo>
                <a:lnTo>
                  <a:pt x="857" y="2253"/>
                </a:lnTo>
                <a:lnTo>
                  <a:pt x="783" y="2237"/>
                </a:lnTo>
                <a:lnTo>
                  <a:pt x="700" y="2218"/>
                </a:lnTo>
                <a:lnTo>
                  <a:pt x="627" y="2186"/>
                </a:lnTo>
                <a:lnTo>
                  <a:pt x="553" y="2147"/>
                </a:lnTo>
                <a:lnTo>
                  <a:pt x="488" y="2100"/>
                </a:lnTo>
                <a:lnTo>
                  <a:pt x="424" y="2049"/>
                </a:lnTo>
                <a:lnTo>
                  <a:pt x="359" y="1987"/>
                </a:lnTo>
                <a:lnTo>
                  <a:pt x="0" y="2073"/>
                </a:lnTo>
                <a:lnTo>
                  <a:pt x="147" y="1650"/>
                </a:lnTo>
              </a:path>
            </a:pathLst>
          </a:custGeom>
          <a:solidFill>
            <a:schemeClr val="accent1"/>
          </a:solidFill>
          <a:ln w="12699" cap="rnd">
            <a:solidFill>
              <a:schemeClr val="tx1"/>
            </a:solidFill>
            <a:round/>
            <a:headEnd type="none" w="sm" len="sm"/>
            <a:tailEnd type="none" w="sm" len="sm"/>
          </a:ln>
        </p:spPr>
        <p:txBody>
          <a:bodyPr/>
          <a:lstStyle/>
          <a:p>
            <a:endParaRPr lang="en-US"/>
          </a:p>
        </p:txBody>
      </p:sp>
      <p:sp>
        <p:nvSpPr>
          <p:cNvPr id="10245" name="Rectangle 5"/>
          <p:cNvSpPr>
            <a:spLocks noChangeArrowheads="1"/>
          </p:cNvSpPr>
          <p:nvPr/>
        </p:nvSpPr>
        <p:spPr bwMode="auto">
          <a:xfrm>
            <a:off x="6807200" y="866775"/>
            <a:ext cx="1854200" cy="245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nchor="ctr"/>
          <a:lstStyle/>
          <a:p>
            <a:pPr algn="ctr"/>
            <a:r>
              <a:rPr lang="en-US" sz="3200">
                <a:solidFill>
                  <a:schemeClr val="bg1"/>
                </a:solidFill>
                <a:latin typeface="Arial" charset="0"/>
              </a:rPr>
              <a:t>I don’t know</a:t>
            </a:r>
          </a:p>
          <a:p>
            <a:pPr algn="ctr"/>
            <a:r>
              <a:rPr lang="en-US" sz="3200">
                <a:solidFill>
                  <a:schemeClr val="bg1"/>
                </a:solidFill>
                <a:latin typeface="Arial" charset="0"/>
              </a:rPr>
              <a:t>if we</a:t>
            </a:r>
          </a:p>
          <a:p>
            <a:pPr algn="ctr"/>
            <a:r>
              <a:rPr lang="en-US" sz="3200">
                <a:solidFill>
                  <a:schemeClr val="bg1"/>
                </a:solidFill>
                <a:latin typeface="Arial" charset="0"/>
              </a:rPr>
              <a:t> should</a:t>
            </a:r>
          </a:p>
          <a:p>
            <a:pPr algn="ctr"/>
            <a:r>
              <a:rPr lang="en-US" sz="3200">
                <a:solidFill>
                  <a:schemeClr val="bg1"/>
                </a:solidFill>
                <a:latin typeface="Arial" charset="0"/>
              </a:rPr>
              <a:t>offer on-site</a:t>
            </a:r>
          </a:p>
          <a:p>
            <a:pPr algn="ctr"/>
            <a:r>
              <a:rPr lang="en-US" sz="3200">
                <a:solidFill>
                  <a:schemeClr val="bg1"/>
                </a:solidFill>
                <a:latin typeface="Arial" charset="0"/>
              </a:rPr>
              <a:t>Medical Insurance?</a:t>
            </a:r>
          </a:p>
        </p:txBody>
      </p:sp>
      <p:sp>
        <p:nvSpPr>
          <p:cNvPr id="1030" name="Rectangle 6"/>
          <p:cNvSpPr>
            <a:spLocks noChangeArrowheads="1"/>
          </p:cNvSpPr>
          <p:nvPr/>
        </p:nvSpPr>
        <p:spPr bwMode="auto">
          <a:xfrm>
            <a:off x="6400800" y="6553200"/>
            <a:ext cx="2743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pPr>
              <a:spcBef>
                <a:spcPct val="50000"/>
              </a:spcBef>
            </a:pPr>
            <a:endParaRPr lang="en-US">
              <a:latin typeface="Arial" charset="0"/>
            </a:endParaRPr>
          </a:p>
        </p:txBody>
      </p:sp>
    </p:spTree>
    <p:extLst>
      <p:ext uri="{BB962C8B-B14F-4D97-AF65-F5344CB8AC3E}">
        <p14:creationId xmlns:p14="http://schemas.microsoft.com/office/powerpoint/2010/main" xmlns="" val="1467047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0-#ppt_w/2"/>
                                          </p:val>
                                        </p:tav>
                                        <p:tav tm="100000">
                                          <p:val>
                                            <p:strVal val="#ppt_x"/>
                                          </p:val>
                                        </p:tav>
                                      </p:tavLst>
                                    </p:anim>
                                    <p:anim calcmode="lin" valueType="num">
                                      <p:cBhvr additive="base">
                                        <p:cTn id="8" dur="500" fill="hold"/>
                                        <p:tgtEl>
                                          <p:spTgt spid="102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0244"/>
                                        </p:tgtEl>
                                        <p:attrNameLst>
                                          <p:attrName>style.visibility</p:attrName>
                                        </p:attrNameLst>
                                      </p:cBhvr>
                                      <p:to>
                                        <p:strVal val="visible"/>
                                      </p:to>
                                    </p:set>
                                    <p:animEffect transition="in" filter="box(out)">
                                      <p:cBhvr>
                                        <p:cTn id="13" dur="500"/>
                                        <p:tgtEl>
                                          <p:spTgt spid="10244"/>
                                        </p:tgtEl>
                                      </p:cBhvr>
                                    </p:animEffect>
                                  </p:childTnLst>
                                </p:cTn>
                              </p:par>
                            </p:childTnLst>
                          </p:cTn>
                        </p:par>
                        <p:par>
                          <p:cTn id="14" fill="hold" nodeType="afterGroup">
                            <p:stCondLst>
                              <p:cond delay="500"/>
                            </p:stCondLst>
                            <p:childTnLst>
                              <p:par>
                                <p:cTn id="15" presetID="4" presetClass="entr" presetSubtype="32" fill="hold" grpId="0" nodeType="afterEffect">
                                  <p:stCondLst>
                                    <p:cond delay="0"/>
                                  </p:stCondLst>
                                  <p:childTnLst>
                                    <p:set>
                                      <p:cBhvr>
                                        <p:cTn id="16" dur="1" fill="hold">
                                          <p:stCondLst>
                                            <p:cond delay="0"/>
                                          </p:stCondLst>
                                        </p:cTn>
                                        <p:tgtEl>
                                          <p:spTgt spid="10245"/>
                                        </p:tgtEl>
                                        <p:attrNameLst>
                                          <p:attrName>style.visibility</p:attrName>
                                        </p:attrNameLst>
                                      </p:cBhvr>
                                      <p:to>
                                        <p:strVal val="visible"/>
                                      </p:to>
                                    </p:set>
                                    <p:animEffect transition="in" filter="box(out)">
                                      <p:cBhvr>
                                        <p:cTn id="17" dur="500"/>
                                        <p:tgtEl>
                                          <p:spTgt spid="102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iterate type="lt">
                                    <p:tmPct val="100000"/>
                                  </p:iterate>
                                  <p:childTnLst>
                                    <p:set>
                                      <p:cBhvr>
                                        <p:cTn id="21" dur="1" fill="hold">
                                          <p:stCondLst>
                                            <p:cond delay="0"/>
                                          </p:stCondLst>
                                        </p:cTn>
                                        <p:tgtEl>
                                          <p:spTgt spid="10242">
                                            <p:txEl>
                                              <p:pRg st="0" end="0"/>
                                            </p:txEl>
                                          </p:spTgt>
                                        </p:tgtEl>
                                        <p:attrNameLst>
                                          <p:attrName>style.visibility</p:attrName>
                                        </p:attrNameLst>
                                      </p:cBhvr>
                                      <p:to>
                                        <p:strVal val="visible"/>
                                      </p:to>
                                    </p:set>
                                    <p:animEffect transition="in" filter="wipe(up)">
                                      <p:cBhvr>
                                        <p:cTn id="22" dur="75"/>
                                        <p:tgtEl>
                                          <p:spTgt spid="102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utoUpdateAnimBg="0"/>
      <p:bldP spid="10244" grpId="0" animBg="1"/>
      <p:bldP spid="1024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143000" y="152400"/>
            <a:ext cx="7772400" cy="914400"/>
          </a:xfrm>
        </p:spPr>
        <p:txBody>
          <a:bodyPr/>
          <a:lstStyle/>
          <a:p>
            <a:pPr eaLnBrk="1" hangingPunct="1"/>
            <a:r>
              <a:rPr lang="en-US" sz="3600" smtClean="0"/>
              <a:t>Building Blocks of Scientific Inquiry</a:t>
            </a:r>
          </a:p>
        </p:txBody>
      </p:sp>
      <p:sp>
        <p:nvSpPr>
          <p:cNvPr id="75779" name="Rectangle 3"/>
          <p:cNvSpPr>
            <a:spLocks noGrp="1" noChangeArrowheads="1"/>
          </p:cNvSpPr>
          <p:nvPr>
            <p:ph type="body" idx="1"/>
          </p:nvPr>
        </p:nvSpPr>
        <p:spPr/>
        <p:txBody>
          <a:bodyPr/>
          <a:lstStyle/>
          <a:p>
            <a:pPr eaLnBrk="1" hangingPunct="1">
              <a:defRPr/>
            </a:pPr>
            <a:r>
              <a:rPr lang="en-US" smtClean="0"/>
              <a:t>Research provides you with the knowledge and skills needed for the fast-paced decision-making environment</a:t>
            </a:r>
          </a:p>
          <a:p>
            <a:pPr eaLnBrk="1" hangingPunct="1">
              <a:defRPr/>
            </a:pPr>
            <a:endParaRPr lang="en-US" smtClean="0"/>
          </a:p>
        </p:txBody>
      </p:sp>
      <p:pic>
        <p:nvPicPr>
          <p:cNvPr id="8196" name="Picture 4" descr="14.tif                                                         00004370&#10;CS1-Vol.04                     B95464D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939800"/>
            <a:ext cx="9758363" cy="591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279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The Research Process</a:t>
            </a:r>
          </a:p>
        </p:txBody>
      </p:sp>
      <p:sp>
        <p:nvSpPr>
          <p:cNvPr id="3" name="Content Placeholder 2"/>
          <p:cNvSpPr>
            <a:spLocks noGrp="1"/>
          </p:cNvSpPr>
          <p:nvPr>
            <p:ph idx="1"/>
          </p:nvPr>
        </p:nvSpPr>
        <p:spPr/>
        <p:txBody>
          <a:bodyPr/>
          <a:lstStyle/>
          <a:p>
            <a:pPr>
              <a:defRPr/>
            </a:pPr>
            <a:endParaRPr lang="en-US"/>
          </a:p>
        </p:txBody>
      </p:sp>
      <p:pic>
        <p:nvPicPr>
          <p:cNvPr id="9220" name="Picture 4" descr="18.tif                                                         00004370&#10;CS1-Vol.04                     B95464D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62038" y="1752600"/>
            <a:ext cx="7019925"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54343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Broad Problem Area (cont..)</a:t>
            </a:r>
          </a:p>
        </p:txBody>
      </p:sp>
      <p:sp>
        <p:nvSpPr>
          <p:cNvPr id="8195" name="Rectangle 3"/>
          <p:cNvSpPr>
            <a:spLocks noGrp="1" noChangeArrowheads="1"/>
          </p:cNvSpPr>
          <p:nvPr>
            <p:ph type="body" idx="1"/>
          </p:nvPr>
        </p:nvSpPr>
        <p:spPr/>
        <p:txBody>
          <a:bodyPr/>
          <a:lstStyle/>
          <a:p>
            <a:pPr eaLnBrk="1" hangingPunct="1">
              <a:defRPr/>
            </a:pPr>
            <a:r>
              <a:rPr lang="en-US" smtClean="0"/>
              <a:t>Entire Situation</a:t>
            </a:r>
          </a:p>
          <a:p>
            <a:pPr eaLnBrk="1" hangingPunct="1">
              <a:defRPr/>
            </a:pPr>
            <a:r>
              <a:rPr lang="en-US" smtClean="0"/>
              <a:t>Specific issues may need to be yet not visible</a:t>
            </a:r>
          </a:p>
          <a:p>
            <a:pPr eaLnBrk="1" hangingPunct="1">
              <a:defRPr/>
            </a:pPr>
            <a:r>
              <a:rPr lang="en-US" smtClean="0"/>
              <a:t>Issues related to</a:t>
            </a:r>
          </a:p>
          <a:p>
            <a:pPr lvl="1" eaLnBrk="1" hangingPunct="1">
              <a:defRPr/>
            </a:pPr>
            <a:r>
              <a:rPr lang="en-US" smtClean="0"/>
              <a:t>Problems currently existing in an organization</a:t>
            </a:r>
          </a:p>
          <a:p>
            <a:pPr lvl="1" eaLnBrk="1" hangingPunct="1">
              <a:defRPr/>
            </a:pPr>
            <a:r>
              <a:rPr lang="en-US" smtClean="0"/>
              <a:t>Areas where the managers believes can have improvements</a:t>
            </a:r>
          </a:p>
          <a:p>
            <a:pPr lvl="1" eaLnBrk="1" hangingPunct="1">
              <a:defRPr/>
            </a:pPr>
            <a:r>
              <a:rPr lang="en-US" smtClean="0"/>
              <a:t>For better understanding of a Phenomena</a:t>
            </a:r>
          </a:p>
          <a:p>
            <a:pPr lvl="1" eaLnBrk="1" hangingPunct="1">
              <a:defRPr/>
            </a:pPr>
            <a:r>
              <a:rPr lang="en-US" smtClean="0"/>
              <a:t>Some empirically research needed. </a:t>
            </a:r>
          </a:p>
        </p:txBody>
      </p:sp>
    </p:spTree>
    <p:extLst>
      <p:ext uri="{BB962C8B-B14F-4D97-AF65-F5344CB8AC3E}">
        <p14:creationId xmlns:p14="http://schemas.microsoft.com/office/powerpoint/2010/main" xmlns="" val="3483800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Examples of broad problem areas</a:t>
            </a:r>
          </a:p>
        </p:txBody>
      </p:sp>
      <p:sp>
        <p:nvSpPr>
          <p:cNvPr id="3" name="Content Placeholder 2"/>
          <p:cNvSpPr>
            <a:spLocks noGrp="1"/>
          </p:cNvSpPr>
          <p:nvPr>
            <p:ph idx="1"/>
          </p:nvPr>
        </p:nvSpPr>
        <p:spPr/>
        <p:txBody>
          <a:bodyPr/>
          <a:lstStyle/>
          <a:p>
            <a:pPr>
              <a:defRPr/>
            </a:pPr>
            <a:r>
              <a:rPr lang="en-US" dirty="0" smtClean="0"/>
              <a:t>Employee behavior, performance, turnover</a:t>
            </a:r>
          </a:p>
          <a:p>
            <a:pPr>
              <a:defRPr/>
            </a:pPr>
            <a:r>
              <a:rPr lang="en-US" dirty="0" smtClean="0"/>
              <a:t>Location analysis</a:t>
            </a:r>
          </a:p>
          <a:p>
            <a:pPr>
              <a:defRPr/>
            </a:pPr>
            <a:r>
              <a:rPr lang="en-US" dirty="0" smtClean="0"/>
              <a:t>Brand Loyalty</a:t>
            </a:r>
          </a:p>
          <a:p>
            <a:pPr>
              <a:defRPr/>
            </a:pPr>
            <a:r>
              <a:rPr lang="en-US" dirty="0" smtClean="0"/>
              <a:t>Portfolio investment , price model</a:t>
            </a:r>
          </a:p>
          <a:p>
            <a:pPr>
              <a:defRPr/>
            </a:pPr>
            <a:r>
              <a:rPr lang="en-US" dirty="0" smtClean="0"/>
              <a:t>JIT and production efficiency</a:t>
            </a:r>
            <a:endParaRPr lang="en-US" dirty="0"/>
          </a:p>
        </p:txBody>
      </p:sp>
    </p:spTree>
    <p:extLst>
      <p:ext uri="{BB962C8B-B14F-4D97-AF65-F5344CB8AC3E}">
        <p14:creationId xmlns:p14="http://schemas.microsoft.com/office/powerpoint/2010/main" xmlns="" val="918559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Preliminary Data Collection</a:t>
            </a:r>
          </a:p>
        </p:txBody>
      </p:sp>
      <p:sp>
        <p:nvSpPr>
          <p:cNvPr id="9219" name="Rectangle 3"/>
          <p:cNvSpPr>
            <a:spLocks noGrp="1" noChangeArrowheads="1"/>
          </p:cNvSpPr>
          <p:nvPr>
            <p:ph type="body" idx="1"/>
          </p:nvPr>
        </p:nvSpPr>
        <p:spPr/>
        <p:txBody>
          <a:bodyPr/>
          <a:lstStyle/>
          <a:p>
            <a:pPr eaLnBrk="1" hangingPunct="1">
              <a:lnSpc>
                <a:spcPct val="90000"/>
              </a:lnSpc>
              <a:defRPr/>
            </a:pPr>
            <a:r>
              <a:rPr lang="en-US" sz="2400" dirty="0" smtClean="0"/>
              <a:t>The broad problem area would be narrowed down to specific issues for investigation after some preliminary data are gathered by the researcher. This may take the forms of interviews and library research.</a:t>
            </a:r>
          </a:p>
          <a:p>
            <a:pPr eaLnBrk="1" hangingPunct="1">
              <a:lnSpc>
                <a:spcPct val="90000"/>
              </a:lnSpc>
              <a:defRPr/>
            </a:pPr>
            <a:r>
              <a:rPr lang="en-US" sz="2400" dirty="0" smtClean="0"/>
              <a:t>Nature of data collected</a:t>
            </a:r>
          </a:p>
          <a:p>
            <a:pPr lvl="1" eaLnBrk="1" hangingPunct="1">
              <a:lnSpc>
                <a:spcPct val="90000"/>
              </a:lnSpc>
              <a:defRPr/>
            </a:pPr>
            <a:r>
              <a:rPr lang="en-US" sz="2000" dirty="0" smtClean="0"/>
              <a:t>Background info of the org/secondary data</a:t>
            </a:r>
          </a:p>
          <a:p>
            <a:pPr lvl="1" eaLnBrk="1" hangingPunct="1">
              <a:lnSpc>
                <a:spcPct val="90000"/>
              </a:lnSpc>
              <a:defRPr/>
            </a:pPr>
            <a:r>
              <a:rPr lang="en-US" sz="2000" dirty="0" smtClean="0"/>
              <a:t>Managerial policy, philosophy, structural info</a:t>
            </a:r>
          </a:p>
          <a:p>
            <a:pPr lvl="1" eaLnBrk="1" hangingPunct="1">
              <a:lnSpc>
                <a:spcPct val="90000"/>
              </a:lnSpc>
              <a:defRPr/>
            </a:pPr>
            <a:r>
              <a:rPr lang="en-US" sz="2000" dirty="0" smtClean="0"/>
              <a:t>Perception, attitudes and behavioral response of members and clients </a:t>
            </a:r>
          </a:p>
          <a:p>
            <a:pPr lvl="1" eaLnBrk="1" hangingPunct="1">
              <a:lnSpc>
                <a:spcPct val="90000"/>
              </a:lnSpc>
              <a:defRPr/>
            </a:pPr>
            <a:r>
              <a:rPr lang="en-US" sz="2000" dirty="0" smtClean="0"/>
              <a:t>E.g. Production Problem (JIT </a:t>
            </a:r>
            <a:r>
              <a:rPr lang="en-US" sz="2000" dirty="0" err="1" smtClean="0"/>
              <a:t>vs</a:t>
            </a:r>
            <a:r>
              <a:rPr lang="en-US" sz="2000" dirty="0" smtClean="0"/>
              <a:t> Machine problem)</a:t>
            </a:r>
          </a:p>
          <a:p>
            <a:pPr lvl="1" eaLnBrk="1" hangingPunct="1">
              <a:lnSpc>
                <a:spcPct val="90000"/>
              </a:lnSpc>
              <a:defRPr/>
            </a:pPr>
            <a:r>
              <a:rPr lang="en-US" sz="2000" dirty="0" smtClean="0"/>
              <a:t>Literature survey</a:t>
            </a:r>
          </a:p>
        </p:txBody>
      </p:sp>
    </p:spTree>
    <p:extLst>
      <p:ext uri="{BB962C8B-B14F-4D97-AF65-F5344CB8AC3E}">
        <p14:creationId xmlns:p14="http://schemas.microsoft.com/office/powerpoint/2010/main" xmlns="" val="895939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Literature Survey</a:t>
            </a:r>
          </a:p>
        </p:txBody>
      </p:sp>
      <p:sp>
        <p:nvSpPr>
          <p:cNvPr id="10243" name="Rectangle 3"/>
          <p:cNvSpPr>
            <a:spLocks noGrp="1" noChangeArrowheads="1"/>
          </p:cNvSpPr>
          <p:nvPr>
            <p:ph type="body" idx="1"/>
          </p:nvPr>
        </p:nvSpPr>
        <p:spPr/>
        <p:txBody>
          <a:bodyPr/>
          <a:lstStyle/>
          <a:p>
            <a:pPr eaLnBrk="1" hangingPunct="1">
              <a:defRPr/>
            </a:pPr>
            <a:r>
              <a:rPr lang="en-US" smtClean="0"/>
              <a:t>Literature survey is the documentation of  a comprehensive review of the published and unpublished work from secondary sources of data  in the area of specific interest to the researcher.</a:t>
            </a:r>
          </a:p>
          <a:p>
            <a:pPr eaLnBrk="1" hangingPunct="1">
              <a:defRPr/>
            </a:pPr>
            <a:r>
              <a:rPr lang="en-US" smtClean="0"/>
              <a:t>Library, books, WWW, magazines, conference proceedings, thesis, government publications, and financial reports. </a:t>
            </a:r>
          </a:p>
        </p:txBody>
      </p:sp>
    </p:spTree>
    <p:extLst>
      <p:ext uri="{BB962C8B-B14F-4D97-AF65-F5344CB8AC3E}">
        <p14:creationId xmlns:p14="http://schemas.microsoft.com/office/powerpoint/2010/main" xmlns="" val="124729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Why have Literature Survey</a:t>
            </a:r>
          </a:p>
        </p:txBody>
      </p:sp>
      <p:sp>
        <p:nvSpPr>
          <p:cNvPr id="11267" name="Rectangle 3"/>
          <p:cNvSpPr>
            <a:spLocks noGrp="1" noChangeArrowheads="1"/>
          </p:cNvSpPr>
          <p:nvPr>
            <p:ph type="body" idx="1"/>
          </p:nvPr>
        </p:nvSpPr>
        <p:spPr/>
        <p:txBody>
          <a:bodyPr/>
          <a:lstStyle/>
          <a:p>
            <a:pPr eaLnBrk="1" hangingPunct="1">
              <a:defRPr/>
            </a:pPr>
            <a:r>
              <a:rPr lang="en-US" smtClean="0"/>
              <a:t>A good literature survey ensures that:</a:t>
            </a:r>
          </a:p>
          <a:p>
            <a:pPr lvl="1" eaLnBrk="1" hangingPunct="1">
              <a:defRPr/>
            </a:pPr>
            <a:r>
              <a:rPr lang="en-US" smtClean="0"/>
              <a:t>Distinction between symptoms and real problem</a:t>
            </a:r>
          </a:p>
          <a:p>
            <a:pPr lvl="1" eaLnBrk="1" hangingPunct="1">
              <a:defRPr/>
            </a:pPr>
            <a:r>
              <a:rPr lang="en-US" smtClean="0"/>
              <a:t>Important variables are identified</a:t>
            </a:r>
          </a:p>
          <a:p>
            <a:pPr lvl="1" eaLnBrk="1" hangingPunct="1">
              <a:defRPr/>
            </a:pPr>
            <a:r>
              <a:rPr lang="en-US" smtClean="0"/>
              <a:t>Develop theoretical framework and hypothesis</a:t>
            </a:r>
          </a:p>
          <a:p>
            <a:pPr lvl="1" eaLnBrk="1" hangingPunct="1">
              <a:defRPr/>
            </a:pPr>
            <a:r>
              <a:rPr lang="en-US" smtClean="0"/>
              <a:t>Problem statement can be made with more precision.</a:t>
            </a:r>
          </a:p>
          <a:p>
            <a:pPr lvl="1" eaLnBrk="1" hangingPunct="1">
              <a:defRPr/>
            </a:pPr>
            <a:r>
              <a:rPr lang="en-US" smtClean="0"/>
              <a:t>Avoid in reinventing the wheel.</a:t>
            </a:r>
          </a:p>
          <a:p>
            <a:pPr lvl="1" eaLnBrk="1" hangingPunct="1">
              <a:defRPr/>
            </a:pPr>
            <a:r>
              <a:rPr lang="en-US" smtClean="0"/>
              <a:t>Recognition in the scientific community</a:t>
            </a:r>
          </a:p>
        </p:txBody>
      </p:sp>
    </p:spTree>
    <p:extLst>
      <p:ext uri="{BB962C8B-B14F-4D97-AF65-F5344CB8AC3E}">
        <p14:creationId xmlns:p14="http://schemas.microsoft.com/office/powerpoint/2010/main" xmlns="" val="515338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Conducting the literature Survey</a:t>
            </a:r>
          </a:p>
        </p:txBody>
      </p:sp>
      <p:sp>
        <p:nvSpPr>
          <p:cNvPr id="12291" name="Rectangle 3"/>
          <p:cNvSpPr>
            <a:spLocks noGrp="1" noChangeArrowheads="1"/>
          </p:cNvSpPr>
          <p:nvPr>
            <p:ph type="body" idx="1"/>
          </p:nvPr>
        </p:nvSpPr>
        <p:spPr/>
        <p:txBody>
          <a:bodyPr/>
          <a:lstStyle/>
          <a:p>
            <a:pPr marL="533400" indent="-533400" eaLnBrk="1" hangingPunct="1">
              <a:lnSpc>
                <a:spcPct val="90000"/>
              </a:lnSpc>
              <a:buFont typeface="Wingdings" pitchFamily="2" charset="2"/>
              <a:buAutoNum type="arabicPeriod"/>
              <a:defRPr/>
            </a:pPr>
            <a:r>
              <a:rPr lang="en-US" smtClean="0"/>
              <a:t>Identify the relevant sources</a:t>
            </a:r>
          </a:p>
          <a:p>
            <a:pPr marL="533400" indent="-533400" eaLnBrk="1" hangingPunct="1">
              <a:lnSpc>
                <a:spcPct val="90000"/>
              </a:lnSpc>
              <a:buFont typeface="Wingdings" pitchFamily="2" charset="2"/>
              <a:buAutoNum type="arabicPeriod"/>
              <a:defRPr/>
            </a:pPr>
            <a:r>
              <a:rPr lang="en-US" smtClean="0"/>
              <a:t>Extracting the relevant information</a:t>
            </a:r>
          </a:p>
          <a:p>
            <a:pPr marL="533400" indent="-533400" eaLnBrk="1" hangingPunct="1">
              <a:lnSpc>
                <a:spcPct val="90000"/>
              </a:lnSpc>
              <a:buFont typeface="Wingdings" pitchFamily="2" charset="2"/>
              <a:buAutoNum type="arabicPeriod"/>
              <a:defRPr/>
            </a:pPr>
            <a:r>
              <a:rPr lang="en-US" smtClean="0"/>
              <a:t>Writing up the literature review</a:t>
            </a:r>
          </a:p>
          <a:p>
            <a:pPr marL="533400" indent="-533400" eaLnBrk="1" hangingPunct="1">
              <a:lnSpc>
                <a:spcPct val="90000"/>
              </a:lnSpc>
              <a:defRPr/>
            </a:pPr>
            <a:r>
              <a:rPr lang="en-US" smtClean="0"/>
              <a:t>Relevant source</a:t>
            </a:r>
          </a:p>
          <a:p>
            <a:pPr marL="914400" lvl="1" indent="-457200" eaLnBrk="1" hangingPunct="1">
              <a:lnSpc>
                <a:spcPct val="90000"/>
              </a:lnSpc>
              <a:defRPr/>
            </a:pPr>
            <a:r>
              <a:rPr lang="en-US" smtClean="0"/>
              <a:t>Bibliographic database (article name, date, author..)</a:t>
            </a:r>
          </a:p>
          <a:p>
            <a:pPr marL="914400" lvl="1" indent="-457200" eaLnBrk="1" hangingPunct="1">
              <a:lnSpc>
                <a:spcPct val="90000"/>
              </a:lnSpc>
              <a:defRPr/>
            </a:pPr>
            <a:r>
              <a:rPr lang="en-US" smtClean="0"/>
              <a:t>Abstract Database (all above + summary)</a:t>
            </a:r>
          </a:p>
          <a:p>
            <a:pPr marL="914400" lvl="1" indent="-457200" eaLnBrk="1" hangingPunct="1">
              <a:lnSpc>
                <a:spcPct val="90000"/>
              </a:lnSpc>
              <a:defRPr/>
            </a:pPr>
            <a:r>
              <a:rPr lang="en-US" smtClean="0"/>
              <a:t>Full</a:t>
            </a:r>
          </a:p>
          <a:p>
            <a:pPr marL="914400" lvl="1" indent="-457200" eaLnBrk="1" hangingPunct="1">
              <a:lnSpc>
                <a:spcPct val="90000"/>
              </a:lnSpc>
              <a:defRPr/>
            </a:pPr>
            <a:endParaRPr lang="en-US" smtClean="0"/>
          </a:p>
        </p:txBody>
      </p:sp>
    </p:spTree>
    <p:extLst>
      <p:ext uri="{BB962C8B-B14F-4D97-AF65-F5344CB8AC3E}">
        <p14:creationId xmlns:p14="http://schemas.microsoft.com/office/powerpoint/2010/main" xmlns="" val="1492004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mtClean="0"/>
              <a:t>Extracting the Relevant Information</a:t>
            </a:r>
          </a:p>
        </p:txBody>
      </p:sp>
      <p:sp>
        <p:nvSpPr>
          <p:cNvPr id="13315" name="Rectangle 3"/>
          <p:cNvSpPr>
            <a:spLocks noGrp="1" noChangeArrowheads="1"/>
          </p:cNvSpPr>
          <p:nvPr>
            <p:ph type="body" idx="1"/>
          </p:nvPr>
        </p:nvSpPr>
        <p:spPr/>
        <p:txBody>
          <a:bodyPr/>
          <a:lstStyle/>
          <a:p>
            <a:pPr eaLnBrk="1" hangingPunct="1">
              <a:lnSpc>
                <a:spcPct val="90000"/>
              </a:lnSpc>
              <a:defRPr/>
            </a:pPr>
            <a:r>
              <a:rPr lang="en-US" dirty="0" smtClean="0"/>
              <a:t>From the articles extract these following information</a:t>
            </a:r>
          </a:p>
          <a:p>
            <a:pPr lvl="1" eaLnBrk="1" hangingPunct="1">
              <a:lnSpc>
                <a:spcPct val="90000"/>
              </a:lnSpc>
              <a:defRPr/>
            </a:pPr>
            <a:r>
              <a:rPr lang="en-US" dirty="0" smtClean="0"/>
              <a:t>Problem</a:t>
            </a:r>
          </a:p>
          <a:p>
            <a:pPr lvl="1" eaLnBrk="1" hangingPunct="1">
              <a:lnSpc>
                <a:spcPct val="90000"/>
              </a:lnSpc>
              <a:defRPr/>
            </a:pPr>
            <a:r>
              <a:rPr lang="en-US" dirty="0" smtClean="0"/>
              <a:t>Variables</a:t>
            </a:r>
          </a:p>
          <a:p>
            <a:pPr lvl="1" eaLnBrk="1" hangingPunct="1">
              <a:lnSpc>
                <a:spcPct val="90000"/>
              </a:lnSpc>
              <a:defRPr/>
            </a:pPr>
            <a:r>
              <a:rPr lang="en-US" dirty="0" smtClean="0"/>
              <a:t>Sample</a:t>
            </a:r>
          </a:p>
          <a:p>
            <a:pPr lvl="1" eaLnBrk="1" hangingPunct="1">
              <a:lnSpc>
                <a:spcPct val="90000"/>
              </a:lnSpc>
              <a:defRPr/>
            </a:pPr>
            <a:r>
              <a:rPr lang="en-US" dirty="0" smtClean="0"/>
              <a:t>Data collection</a:t>
            </a:r>
          </a:p>
          <a:p>
            <a:pPr lvl="1" eaLnBrk="1" hangingPunct="1">
              <a:lnSpc>
                <a:spcPct val="90000"/>
              </a:lnSpc>
              <a:defRPr/>
            </a:pPr>
            <a:r>
              <a:rPr lang="en-US" dirty="0" smtClean="0"/>
              <a:t>Data analysis</a:t>
            </a:r>
          </a:p>
          <a:p>
            <a:pPr lvl="1" eaLnBrk="1" hangingPunct="1">
              <a:lnSpc>
                <a:spcPct val="90000"/>
              </a:lnSpc>
              <a:defRPr/>
            </a:pPr>
            <a:r>
              <a:rPr lang="en-US" dirty="0" smtClean="0"/>
              <a:t>Results</a:t>
            </a:r>
          </a:p>
          <a:p>
            <a:pPr lvl="1" eaLnBrk="1" hangingPunct="1">
              <a:lnSpc>
                <a:spcPct val="90000"/>
              </a:lnSpc>
              <a:defRPr/>
            </a:pPr>
            <a:r>
              <a:rPr lang="en-US" dirty="0" smtClean="0"/>
              <a:t>Conclusion</a:t>
            </a:r>
          </a:p>
        </p:txBody>
      </p:sp>
    </p:spTree>
    <p:extLst>
      <p:ext uri="{BB962C8B-B14F-4D97-AF65-F5344CB8AC3E}">
        <p14:creationId xmlns:p14="http://schemas.microsoft.com/office/powerpoint/2010/main" xmlns="" val="3403818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Types of Literature Reviews</a:t>
            </a:r>
          </a:p>
        </p:txBody>
      </p:sp>
      <p:sp>
        <p:nvSpPr>
          <p:cNvPr id="3" name="Content Placeholder 2"/>
          <p:cNvSpPr>
            <a:spLocks noGrp="1"/>
          </p:cNvSpPr>
          <p:nvPr>
            <p:ph idx="1"/>
          </p:nvPr>
        </p:nvSpPr>
        <p:spPr/>
        <p:txBody>
          <a:bodyPr/>
          <a:lstStyle/>
          <a:p>
            <a:pPr>
              <a:defRPr/>
            </a:pPr>
            <a:r>
              <a:rPr lang="en-US" dirty="0" smtClean="0"/>
              <a:t>Quantitative : Provides an understanding of the existing knowledge of the problem and justification for the research questions</a:t>
            </a:r>
          </a:p>
          <a:p>
            <a:pPr>
              <a:defRPr/>
            </a:pPr>
            <a:r>
              <a:rPr lang="en-US" dirty="0" smtClean="0"/>
              <a:t> Qualitative :Present literature discussion and integrate criticism.</a:t>
            </a:r>
          </a:p>
          <a:p>
            <a:pPr>
              <a:defRPr/>
            </a:pPr>
            <a:r>
              <a:rPr lang="en-US" dirty="0" smtClean="0"/>
              <a:t>Meta Analysis: Summarizes statistically the results of prior research</a:t>
            </a:r>
          </a:p>
          <a:p>
            <a:pPr>
              <a:defRPr/>
            </a:pPr>
            <a:endParaRPr lang="en-US" dirty="0"/>
          </a:p>
        </p:txBody>
      </p:sp>
    </p:spTree>
    <p:extLst>
      <p:ext uri="{BB962C8B-B14F-4D97-AF65-F5344CB8AC3E}">
        <p14:creationId xmlns:p14="http://schemas.microsoft.com/office/powerpoint/2010/main" xmlns="" val="39764907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a:defRPr/>
            </a:pPr>
            <a:r>
              <a:rPr lang="en-US" dirty="0" smtClean="0"/>
              <a:t>Literature review helps outline a logical , well defined and sharply focused problem for the research investigation.</a:t>
            </a:r>
            <a:endParaRPr lang="en-US" dirty="0"/>
          </a:p>
        </p:txBody>
      </p:sp>
    </p:spTree>
    <p:extLst>
      <p:ext uri="{BB962C8B-B14F-4D97-AF65-F5344CB8AC3E}">
        <p14:creationId xmlns:p14="http://schemas.microsoft.com/office/powerpoint/2010/main" xmlns="" val="143337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Problem Definition</a:t>
            </a:r>
          </a:p>
        </p:txBody>
      </p:sp>
      <p:sp>
        <p:nvSpPr>
          <p:cNvPr id="17411" name="Rectangle 3"/>
          <p:cNvSpPr>
            <a:spLocks noGrp="1" noChangeArrowheads="1"/>
          </p:cNvSpPr>
          <p:nvPr>
            <p:ph type="body" idx="1"/>
          </p:nvPr>
        </p:nvSpPr>
        <p:spPr/>
        <p:txBody>
          <a:bodyPr/>
          <a:lstStyle/>
          <a:p>
            <a:pPr eaLnBrk="1" hangingPunct="1">
              <a:lnSpc>
                <a:spcPct val="90000"/>
              </a:lnSpc>
              <a:defRPr/>
            </a:pPr>
            <a:r>
              <a:rPr lang="en-US" sz="2400" dirty="0" smtClean="0"/>
              <a:t>Any situation where a gap exists between actual and desired status.</a:t>
            </a:r>
          </a:p>
          <a:p>
            <a:pPr eaLnBrk="1" hangingPunct="1">
              <a:lnSpc>
                <a:spcPct val="90000"/>
              </a:lnSpc>
              <a:defRPr/>
            </a:pPr>
            <a:r>
              <a:rPr lang="en-US" sz="2400" dirty="0" smtClean="0"/>
              <a:t>A problem  could be a interest in a issues where finding the right answer might help to improve the existing situation.</a:t>
            </a:r>
          </a:p>
          <a:p>
            <a:pPr eaLnBrk="1" hangingPunct="1">
              <a:lnSpc>
                <a:spcPct val="90000"/>
              </a:lnSpc>
              <a:defRPr/>
            </a:pPr>
            <a:endParaRPr lang="en-US" sz="2400" dirty="0" smtClean="0"/>
          </a:p>
        </p:txBody>
      </p:sp>
    </p:spTree>
    <p:extLst>
      <p:ext uri="{BB962C8B-B14F-4D97-AF65-F5344CB8AC3E}">
        <p14:creationId xmlns:p14="http://schemas.microsoft.com/office/powerpoint/2010/main" xmlns="" val="2556022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smtClean="0"/>
              <a:t>Symptom Problem v.s. Real Problem</a:t>
            </a:r>
          </a:p>
        </p:txBody>
      </p:sp>
      <p:sp>
        <p:nvSpPr>
          <p:cNvPr id="19459" name="Rectangle 3"/>
          <p:cNvSpPr>
            <a:spLocks noGrp="1" noChangeArrowheads="1"/>
          </p:cNvSpPr>
          <p:nvPr>
            <p:ph type="body" idx="1"/>
          </p:nvPr>
        </p:nvSpPr>
        <p:spPr/>
        <p:txBody>
          <a:bodyPr/>
          <a:lstStyle/>
          <a:p>
            <a:pPr eaLnBrk="1" hangingPunct="1">
              <a:lnSpc>
                <a:spcPct val="90000"/>
              </a:lnSpc>
              <a:defRPr/>
            </a:pPr>
            <a:r>
              <a:rPr lang="en-US" sz="2400" dirty="0" smtClean="0"/>
              <a:t>We need to be care full that we do not define  Symptoms as problems</a:t>
            </a:r>
          </a:p>
          <a:p>
            <a:pPr eaLnBrk="1" hangingPunct="1">
              <a:lnSpc>
                <a:spcPct val="90000"/>
              </a:lnSpc>
              <a:defRPr/>
            </a:pPr>
            <a:r>
              <a:rPr lang="en-US" sz="2400" dirty="0" smtClean="0"/>
              <a:t>E.g. Low Productivity… a symptom of low moral</a:t>
            </a:r>
          </a:p>
          <a:p>
            <a:pPr eaLnBrk="1" hangingPunct="1">
              <a:lnSpc>
                <a:spcPct val="90000"/>
              </a:lnSpc>
              <a:defRPr/>
            </a:pPr>
            <a:r>
              <a:rPr lang="en-US" sz="2400" dirty="0" smtClean="0"/>
              <a:t>Low Sales (symptom) </a:t>
            </a:r>
            <a:r>
              <a:rPr lang="en-US" sz="2400" dirty="0" err="1" smtClean="0"/>
              <a:t>vs</a:t>
            </a:r>
            <a:r>
              <a:rPr lang="en-US" sz="2400" dirty="0" smtClean="0"/>
              <a:t> Quality Control (Actual Problem)</a:t>
            </a:r>
          </a:p>
          <a:p>
            <a:pPr eaLnBrk="1" hangingPunct="1">
              <a:defRPr/>
            </a:pPr>
            <a:endParaRPr lang="en-US" sz="2400" dirty="0" smtClean="0"/>
          </a:p>
          <a:p>
            <a:pPr eaLnBrk="1" hangingPunct="1">
              <a:defRPr/>
            </a:pPr>
            <a:r>
              <a:rPr lang="en-US" sz="2400" dirty="0" smtClean="0"/>
              <a:t>Symptom Problem: Decreasing Productivity</a:t>
            </a:r>
          </a:p>
          <a:p>
            <a:pPr lvl="1" eaLnBrk="1" hangingPunct="1">
              <a:defRPr/>
            </a:pPr>
            <a:r>
              <a:rPr lang="en-US" sz="2400" dirty="0" smtClean="0"/>
              <a:t>Solution to Symptom is increase in piece rate</a:t>
            </a:r>
          </a:p>
          <a:p>
            <a:pPr eaLnBrk="1" hangingPunct="1">
              <a:defRPr/>
            </a:pPr>
            <a:endParaRPr lang="en-US" sz="2400" dirty="0" smtClean="0"/>
          </a:p>
          <a:p>
            <a:pPr eaLnBrk="1" hangingPunct="1">
              <a:defRPr/>
            </a:pPr>
            <a:r>
              <a:rPr lang="en-US" sz="2400" dirty="0" smtClean="0"/>
              <a:t>Real Problem : Low moral</a:t>
            </a:r>
          </a:p>
          <a:p>
            <a:pPr lvl="1" eaLnBrk="1" hangingPunct="1">
              <a:defRPr/>
            </a:pPr>
            <a:r>
              <a:rPr lang="en-US" sz="2400" dirty="0" smtClean="0"/>
              <a:t>Solution to Real Problem : Recognition</a:t>
            </a:r>
          </a:p>
          <a:p>
            <a:pPr eaLnBrk="1" hangingPunct="1">
              <a:defRPr/>
            </a:pPr>
            <a:endParaRPr lang="en-US" sz="2400" dirty="0" smtClean="0"/>
          </a:p>
        </p:txBody>
      </p:sp>
    </p:spTree>
    <p:extLst>
      <p:ext uri="{BB962C8B-B14F-4D97-AF65-F5344CB8AC3E}">
        <p14:creationId xmlns:p14="http://schemas.microsoft.com/office/powerpoint/2010/main" xmlns="" val="2517042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Differentiate by asking</a:t>
            </a:r>
          </a:p>
        </p:txBody>
      </p:sp>
      <p:sp>
        <p:nvSpPr>
          <p:cNvPr id="3" name="Content Placeholder 2"/>
          <p:cNvSpPr>
            <a:spLocks noGrp="1"/>
          </p:cNvSpPr>
          <p:nvPr>
            <p:ph idx="1"/>
          </p:nvPr>
        </p:nvSpPr>
        <p:spPr/>
        <p:txBody>
          <a:bodyPr/>
          <a:lstStyle/>
          <a:p>
            <a:pPr>
              <a:defRPr/>
            </a:pPr>
            <a:r>
              <a:rPr lang="en-US" dirty="0" smtClean="0"/>
              <a:t>Is the factor I have identified is an antecedent</a:t>
            </a:r>
          </a:p>
          <a:p>
            <a:pPr>
              <a:defRPr/>
            </a:pPr>
            <a:r>
              <a:rPr lang="en-US" dirty="0" smtClean="0"/>
              <a:t>A real problem</a:t>
            </a:r>
          </a:p>
          <a:p>
            <a:pPr>
              <a:defRPr/>
            </a:pPr>
            <a:r>
              <a:rPr lang="en-US" dirty="0" smtClean="0"/>
              <a:t>Or the consequence</a:t>
            </a:r>
          </a:p>
          <a:p>
            <a:pPr>
              <a:defRPr/>
            </a:pPr>
            <a:r>
              <a:rPr lang="en-US" dirty="0" smtClean="0"/>
              <a:t>Low productivity, low moral, recognition, pay</a:t>
            </a:r>
            <a:endParaRPr lang="en-US" dirty="0"/>
          </a:p>
        </p:txBody>
      </p:sp>
    </p:spTree>
    <p:extLst>
      <p:ext uri="{BB962C8B-B14F-4D97-AF65-F5344CB8AC3E}">
        <p14:creationId xmlns:p14="http://schemas.microsoft.com/office/powerpoint/2010/main" xmlns="" val="3928064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762000"/>
            <a:ext cx="8001000" cy="609600"/>
          </a:xfrm>
        </p:spPr>
        <p:txBody>
          <a:bodyPr>
            <a:normAutofit fontScale="90000"/>
          </a:bodyPr>
          <a:lstStyle/>
          <a:p>
            <a:pPr eaLnBrk="1" hangingPunct="1"/>
            <a:r>
              <a:rPr lang="en-US" smtClean="0"/>
              <a:t>Nature of the Problem:</a:t>
            </a:r>
          </a:p>
        </p:txBody>
      </p:sp>
      <p:sp>
        <p:nvSpPr>
          <p:cNvPr id="6147" name="Rectangle 3"/>
          <p:cNvSpPr>
            <a:spLocks noGrp="1" noChangeArrowheads="1"/>
          </p:cNvSpPr>
          <p:nvPr>
            <p:ph type="body" idx="1"/>
          </p:nvPr>
        </p:nvSpPr>
        <p:spPr>
          <a:xfrm>
            <a:off x="914400" y="1676400"/>
            <a:ext cx="8001000" cy="4876800"/>
          </a:xfrm>
        </p:spPr>
        <p:txBody>
          <a:bodyPr>
            <a:normAutofit lnSpcReduction="10000"/>
          </a:bodyPr>
          <a:lstStyle/>
          <a:p>
            <a:pPr eaLnBrk="1" hangingPunct="1">
              <a:defRPr/>
            </a:pPr>
            <a:r>
              <a:rPr lang="en-US" sz="2400" dirty="0" smtClean="0"/>
              <a:t>Current </a:t>
            </a:r>
            <a:r>
              <a:rPr lang="en-US" sz="2400" dirty="0" smtClean="0">
                <a:solidFill>
                  <a:srgbClr val="FFC000"/>
                </a:solidFill>
              </a:rPr>
              <a:t>exiting</a:t>
            </a:r>
            <a:r>
              <a:rPr lang="en-US" sz="2400" dirty="0" smtClean="0"/>
              <a:t> problem where a manager is looking for a solution</a:t>
            </a:r>
          </a:p>
          <a:p>
            <a:pPr lvl="2" eaLnBrk="1" hangingPunct="1">
              <a:defRPr/>
            </a:pPr>
            <a:r>
              <a:rPr lang="en-US" sz="2400" dirty="0" smtClean="0"/>
              <a:t>Performance is low.</a:t>
            </a:r>
          </a:p>
          <a:p>
            <a:pPr eaLnBrk="1" hangingPunct="1">
              <a:defRPr/>
            </a:pPr>
            <a:r>
              <a:rPr lang="en-US" sz="2400" dirty="0" smtClean="0"/>
              <a:t>Require </a:t>
            </a:r>
            <a:r>
              <a:rPr lang="en-US" sz="2400" dirty="0" smtClean="0">
                <a:solidFill>
                  <a:srgbClr val="FFC000"/>
                </a:solidFill>
              </a:rPr>
              <a:t>Improvement</a:t>
            </a:r>
            <a:r>
              <a:rPr lang="en-US" sz="2400" dirty="0" smtClean="0"/>
              <a:t> is situation  that may not be posing any problem at the present.</a:t>
            </a:r>
          </a:p>
          <a:p>
            <a:pPr lvl="2" eaLnBrk="1" hangingPunct="1">
              <a:defRPr/>
            </a:pPr>
            <a:r>
              <a:rPr lang="en-US" sz="2400" dirty="0" smtClean="0"/>
              <a:t>People do not come on time</a:t>
            </a:r>
          </a:p>
          <a:p>
            <a:pPr eaLnBrk="1" hangingPunct="1">
              <a:defRPr/>
            </a:pPr>
            <a:r>
              <a:rPr lang="en-US" sz="2400" dirty="0" smtClean="0">
                <a:solidFill>
                  <a:srgbClr val="FFC000"/>
                </a:solidFill>
              </a:rPr>
              <a:t>Conceptual </a:t>
            </a:r>
            <a:r>
              <a:rPr lang="en-US" sz="2400" dirty="0" smtClean="0"/>
              <a:t>Issue where better definition , better theory building is needed</a:t>
            </a:r>
          </a:p>
          <a:p>
            <a:pPr lvl="2" eaLnBrk="1" hangingPunct="1">
              <a:defRPr/>
            </a:pPr>
            <a:r>
              <a:rPr lang="en-US" sz="2400" dirty="0" smtClean="0"/>
              <a:t> Defining  performance. (performance </a:t>
            </a:r>
            <a:r>
              <a:rPr lang="en-US" sz="2400" dirty="0" err="1" smtClean="0"/>
              <a:t>vs</a:t>
            </a:r>
            <a:r>
              <a:rPr lang="en-US" sz="2400" dirty="0" smtClean="0"/>
              <a:t> outcomes)</a:t>
            </a:r>
          </a:p>
          <a:p>
            <a:pPr eaLnBrk="1" hangingPunct="1">
              <a:defRPr/>
            </a:pPr>
            <a:r>
              <a:rPr lang="en-US" sz="2400" dirty="0" smtClean="0">
                <a:solidFill>
                  <a:srgbClr val="FFC000"/>
                </a:solidFill>
              </a:rPr>
              <a:t>Empirical </a:t>
            </a:r>
            <a:r>
              <a:rPr lang="en-US" sz="2400" dirty="0" smtClean="0"/>
              <a:t>where researcher is trying to answer a research question empirically </a:t>
            </a:r>
          </a:p>
          <a:p>
            <a:pPr lvl="2" eaLnBrk="1" hangingPunct="1">
              <a:defRPr/>
            </a:pPr>
            <a:r>
              <a:rPr lang="en-US" sz="2400" dirty="0" smtClean="0"/>
              <a:t>Attendance and performance related. </a:t>
            </a:r>
          </a:p>
        </p:txBody>
      </p:sp>
    </p:spTree>
    <p:extLst>
      <p:ext uri="{BB962C8B-B14F-4D97-AF65-F5344CB8AC3E}">
        <p14:creationId xmlns:p14="http://schemas.microsoft.com/office/powerpoint/2010/main" xmlns="" val="14184370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Problem to Question</a:t>
            </a:r>
          </a:p>
        </p:txBody>
      </p:sp>
      <p:sp>
        <p:nvSpPr>
          <p:cNvPr id="3" name="Content Placeholder 2"/>
          <p:cNvSpPr>
            <a:spLocks noGrp="1"/>
          </p:cNvSpPr>
          <p:nvPr>
            <p:ph idx="1"/>
          </p:nvPr>
        </p:nvSpPr>
        <p:spPr/>
        <p:txBody>
          <a:bodyPr/>
          <a:lstStyle/>
          <a:p>
            <a:pPr>
              <a:defRPr/>
            </a:pPr>
            <a:r>
              <a:rPr lang="en-US" dirty="0" smtClean="0"/>
              <a:t>A research question is a </a:t>
            </a:r>
            <a:r>
              <a:rPr lang="en-US" dirty="0" smtClean="0">
                <a:solidFill>
                  <a:srgbClr val="FFC000"/>
                </a:solidFill>
              </a:rPr>
              <a:t>statement</a:t>
            </a:r>
            <a:r>
              <a:rPr lang="en-US" dirty="0" smtClean="0"/>
              <a:t> that identifies a </a:t>
            </a:r>
            <a:r>
              <a:rPr lang="en-US" dirty="0" smtClean="0">
                <a:solidFill>
                  <a:srgbClr val="FFC000"/>
                </a:solidFill>
              </a:rPr>
              <a:t>incident</a:t>
            </a:r>
            <a:r>
              <a:rPr lang="en-US" dirty="0" smtClean="0"/>
              <a:t> to be studied</a:t>
            </a:r>
          </a:p>
          <a:p>
            <a:pPr>
              <a:defRPr/>
            </a:pPr>
            <a:r>
              <a:rPr lang="en-US" dirty="0" smtClean="0"/>
              <a:t>Product success effects on the stock market prices.</a:t>
            </a:r>
          </a:p>
          <a:p>
            <a:pPr>
              <a:defRPr/>
            </a:pPr>
            <a:r>
              <a:rPr lang="en-US" dirty="0" smtClean="0"/>
              <a:t>Does new product success influence stock market price ?</a:t>
            </a:r>
          </a:p>
          <a:p>
            <a:pPr>
              <a:buFont typeface="Wingdings" pitchFamily="2" charset="2"/>
              <a:buNone/>
              <a:defRPr/>
            </a:pPr>
            <a:endParaRPr lang="en-US" dirty="0" smtClean="0"/>
          </a:p>
          <a:p>
            <a:pPr>
              <a:defRPr/>
            </a:pPr>
            <a:endParaRPr lang="en-US" dirty="0"/>
          </a:p>
        </p:txBody>
      </p:sp>
    </p:spTree>
    <p:extLst>
      <p:ext uri="{BB962C8B-B14F-4D97-AF65-F5344CB8AC3E}">
        <p14:creationId xmlns:p14="http://schemas.microsoft.com/office/powerpoint/2010/main" xmlns="" val="1588867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143000" y="228600"/>
            <a:ext cx="7772400" cy="1143000"/>
          </a:xfrm>
        </p:spPr>
        <p:txBody>
          <a:bodyPr/>
          <a:lstStyle/>
          <a:p>
            <a:r>
              <a:rPr lang="en-US" smtClean="0"/>
              <a:t>Theoretical Framework</a:t>
            </a:r>
          </a:p>
        </p:txBody>
      </p:sp>
      <p:sp>
        <p:nvSpPr>
          <p:cNvPr id="3" name="Content Placeholder 2"/>
          <p:cNvSpPr>
            <a:spLocks noGrp="1"/>
          </p:cNvSpPr>
          <p:nvPr>
            <p:ph idx="1"/>
          </p:nvPr>
        </p:nvSpPr>
        <p:spPr>
          <a:xfrm>
            <a:off x="1169988" y="1371600"/>
            <a:ext cx="7772400" cy="4689475"/>
          </a:xfrm>
        </p:spPr>
        <p:txBody>
          <a:bodyPr/>
          <a:lstStyle/>
          <a:p>
            <a:pPr>
              <a:defRPr/>
            </a:pPr>
            <a:r>
              <a:rPr lang="en-US" sz="2800" dirty="0" smtClean="0"/>
              <a:t>Is conceptual Model of how one theorizes the relationship among the several factors that have been identified as important to the problem.</a:t>
            </a:r>
          </a:p>
          <a:p>
            <a:pPr>
              <a:defRPr/>
            </a:pPr>
            <a:endParaRPr lang="en-US" sz="2800" dirty="0"/>
          </a:p>
        </p:txBody>
      </p:sp>
      <p:pic>
        <p:nvPicPr>
          <p:cNvPr id="24580" name="Picture 4" descr="20.tif                                                         00004370&#10;CS1-Vol.04                     B95464D4:"/>
          <p:cNvPicPr preferRelativeResize="0">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3581400"/>
            <a:ext cx="8262938" cy="302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36991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r>
              <a:rPr lang="en-US" smtClean="0"/>
              <a:t>Objectives for Theoretical Framework</a:t>
            </a:r>
          </a:p>
        </p:txBody>
      </p:sp>
      <p:sp>
        <p:nvSpPr>
          <p:cNvPr id="3" name="Content Placeholder 2"/>
          <p:cNvSpPr>
            <a:spLocks noGrp="1"/>
          </p:cNvSpPr>
          <p:nvPr>
            <p:ph idx="1"/>
          </p:nvPr>
        </p:nvSpPr>
        <p:spPr/>
        <p:txBody>
          <a:bodyPr/>
          <a:lstStyle/>
          <a:p>
            <a:pPr>
              <a:defRPr/>
            </a:pPr>
            <a:endParaRPr lang="en-US"/>
          </a:p>
        </p:txBody>
      </p:sp>
      <p:sp>
        <p:nvSpPr>
          <p:cNvPr id="25604" name="Rectangle 3"/>
          <p:cNvSpPr>
            <a:spLocks noChangeArrowheads="1"/>
          </p:cNvSpPr>
          <p:nvPr/>
        </p:nvSpPr>
        <p:spPr bwMode="auto">
          <a:xfrm>
            <a:off x="1371600" y="2819400"/>
            <a:ext cx="7239000" cy="2419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0000"/>
              </a:lnSpc>
            </a:pPr>
            <a:r>
              <a:rPr lang="en-US"/>
              <a:t>Objectives</a:t>
            </a:r>
          </a:p>
          <a:p>
            <a:pPr lvl="1">
              <a:lnSpc>
                <a:spcPct val="90000"/>
              </a:lnSpc>
            </a:pPr>
            <a:r>
              <a:rPr lang="en-US"/>
              <a:t>Identify and label variables associated with a given situation</a:t>
            </a:r>
          </a:p>
          <a:p>
            <a:pPr lvl="1">
              <a:lnSpc>
                <a:spcPct val="90000"/>
              </a:lnSpc>
            </a:pPr>
            <a:r>
              <a:rPr lang="en-US"/>
              <a:t>Trace and establish the links among variables and evolve a framework</a:t>
            </a:r>
          </a:p>
          <a:p>
            <a:pPr lvl="1">
              <a:lnSpc>
                <a:spcPct val="90000"/>
              </a:lnSpc>
            </a:pPr>
            <a:r>
              <a:rPr lang="en-US"/>
              <a:t>Develop Hypothesis to be tested and state them in the null and alternate</a:t>
            </a:r>
          </a:p>
        </p:txBody>
      </p:sp>
    </p:spTree>
    <p:extLst>
      <p:ext uri="{BB962C8B-B14F-4D97-AF65-F5344CB8AC3E}">
        <p14:creationId xmlns:p14="http://schemas.microsoft.com/office/powerpoint/2010/main" xmlns="" val="13018333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Variables</a:t>
            </a:r>
          </a:p>
        </p:txBody>
      </p:sp>
      <p:sp>
        <p:nvSpPr>
          <p:cNvPr id="3" name="Content Placeholder 2"/>
          <p:cNvSpPr>
            <a:spLocks noGrp="1"/>
          </p:cNvSpPr>
          <p:nvPr>
            <p:ph idx="1"/>
          </p:nvPr>
        </p:nvSpPr>
        <p:spPr/>
        <p:txBody>
          <a:bodyPr/>
          <a:lstStyle/>
          <a:p>
            <a:pPr eaLnBrk="1" hangingPunct="1">
              <a:lnSpc>
                <a:spcPct val="90000"/>
              </a:lnSpc>
              <a:defRPr/>
            </a:pPr>
            <a:r>
              <a:rPr lang="en-US" sz="2800" dirty="0" smtClean="0"/>
              <a:t>A variable is anything that can take on different values. The values can differ at various times for the same object or person or the values can differ  at the same time for different objects or persons </a:t>
            </a:r>
            <a:r>
              <a:rPr lang="en-US" sz="2800" dirty="0" err="1" smtClean="0"/>
              <a:t>e.g</a:t>
            </a:r>
            <a:r>
              <a:rPr lang="en-US" sz="2800" dirty="0" smtClean="0"/>
              <a:t> (scores, temperature, motivation) </a:t>
            </a:r>
          </a:p>
          <a:p>
            <a:pPr eaLnBrk="1" hangingPunct="1">
              <a:lnSpc>
                <a:spcPct val="90000"/>
              </a:lnSpc>
              <a:defRPr/>
            </a:pPr>
            <a:r>
              <a:rPr lang="en-US" sz="2800" dirty="0" smtClean="0"/>
              <a:t>Types of variables</a:t>
            </a:r>
          </a:p>
          <a:p>
            <a:pPr lvl="1" eaLnBrk="1" hangingPunct="1">
              <a:lnSpc>
                <a:spcPct val="90000"/>
              </a:lnSpc>
              <a:defRPr/>
            </a:pPr>
            <a:r>
              <a:rPr lang="en-US" sz="2400" dirty="0" smtClean="0"/>
              <a:t>Dependent variable</a:t>
            </a:r>
          </a:p>
          <a:p>
            <a:pPr lvl="1" eaLnBrk="1" hangingPunct="1">
              <a:lnSpc>
                <a:spcPct val="90000"/>
              </a:lnSpc>
              <a:defRPr/>
            </a:pPr>
            <a:r>
              <a:rPr lang="en-US" sz="2400" dirty="0" smtClean="0"/>
              <a:t>Independent variable</a:t>
            </a:r>
          </a:p>
          <a:p>
            <a:pPr lvl="1" eaLnBrk="1" hangingPunct="1">
              <a:lnSpc>
                <a:spcPct val="90000"/>
              </a:lnSpc>
              <a:defRPr/>
            </a:pPr>
            <a:r>
              <a:rPr lang="en-US" sz="2400" dirty="0" smtClean="0"/>
              <a:t>Moderating variable</a:t>
            </a:r>
          </a:p>
          <a:p>
            <a:pPr lvl="1" eaLnBrk="1" hangingPunct="1">
              <a:lnSpc>
                <a:spcPct val="90000"/>
              </a:lnSpc>
              <a:defRPr/>
            </a:pPr>
            <a:r>
              <a:rPr lang="en-US" sz="2400" dirty="0" smtClean="0"/>
              <a:t>The intervening variable </a:t>
            </a:r>
          </a:p>
          <a:p>
            <a:pPr>
              <a:defRPr/>
            </a:pPr>
            <a:endParaRPr lang="en-US" dirty="0"/>
          </a:p>
        </p:txBody>
      </p:sp>
    </p:spTree>
    <p:extLst>
      <p:ext uri="{BB962C8B-B14F-4D97-AF65-F5344CB8AC3E}">
        <p14:creationId xmlns:p14="http://schemas.microsoft.com/office/powerpoint/2010/main" xmlns="" val="1917099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Dependent </a:t>
            </a:r>
          </a:p>
        </p:txBody>
      </p:sp>
      <p:sp>
        <p:nvSpPr>
          <p:cNvPr id="3" name="Content Placeholder 2"/>
          <p:cNvSpPr>
            <a:spLocks noGrp="1"/>
          </p:cNvSpPr>
          <p:nvPr>
            <p:ph idx="1"/>
          </p:nvPr>
        </p:nvSpPr>
        <p:spPr/>
        <p:txBody>
          <a:bodyPr/>
          <a:lstStyle/>
          <a:p>
            <a:pPr eaLnBrk="1" hangingPunct="1">
              <a:lnSpc>
                <a:spcPct val="90000"/>
              </a:lnSpc>
              <a:defRPr/>
            </a:pPr>
            <a:r>
              <a:rPr lang="en-US" dirty="0" smtClean="0"/>
              <a:t>The dependent variable is the variable which of  primary interest to the researcher. The researcher’s goal is to explain or predict the variability in the dependent variable.</a:t>
            </a:r>
          </a:p>
          <a:p>
            <a:pPr eaLnBrk="1" hangingPunct="1">
              <a:lnSpc>
                <a:spcPct val="90000"/>
              </a:lnSpc>
              <a:defRPr/>
            </a:pPr>
            <a:r>
              <a:rPr lang="en-US" dirty="0" smtClean="0"/>
              <a:t>E.g. The sales of new product  is not as high as expected. The dependent variable is sales c=f(y)</a:t>
            </a:r>
          </a:p>
          <a:p>
            <a:pPr eaLnBrk="1" hangingPunct="1">
              <a:lnSpc>
                <a:spcPct val="90000"/>
              </a:lnSpc>
              <a:defRPr/>
            </a:pPr>
            <a:r>
              <a:rPr lang="en-US" dirty="0" smtClean="0"/>
              <a:t>Where c=consumption &amp; y=income</a:t>
            </a:r>
          </a:p>
          <a:p>
            <a:pPr eaLnBrk="1" hangingPunct="1">
              <a:lnSpc>
                <a:spcPct val="90000"/>
              </a:lnSpc>
              <a:defRPr/>
            </a:pPr>
            <a:r>
              <a:rPr lang="en-US" dirty="0" smtClean="0"/>
              <a:t>C is the dependent</a:t>
            </a:r>
          </a:p>
        </p:txBody>
      </p:sp>
    </p:spTree>
    <p:extLst>
      <p:ext uri="{BB962C8B-B14F-4D97-AF65-F5344CB8AC3E}">
        <p14:creationId xmlns:p14="http://schemas.microsoft.com/office/powerpoint/2010/main" xmlns="" val="3003537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Independent</a:t>
            </a:r>
          </a:p>
        </p:txBody>
      </p:sp>
      <p:sp>
        <p:nvSpPr>
          <p:cNvPr id="3" name="Content Placeholder 2"/>
          <p:cNvSpPr>
            <a:spLocks noGrp="1"/>
          </p:cNvSpPr>
          <p:nvPr>
            <p:ph idx="1"/>
          </p:nvPr>
        </p:nvSpPr>
        <p:spPr/>
        <p:txBody>
          <a:bodyPr/>
          <a:lstStyle/>
          <a:p>
            <a:pPr eaLnBrk="1" hangingPunct="1">
              <a:lnSpc>
                <a:spcPct val="90000"/>
              </a:lnSpc>
              <a:defRPr/>
            </a:pPr>
            <a:r>
              <a:rPr lang="en-US" dirty="0" smtClean="0"/>
              <a:t>An independent variable is one that influences the dependent variable in either a positive or negative way. When the independent variable is present, the dependent variables is also present and with each unit increase in the independent variable, there is  increase or decrease in the dependent variable.</a:t>
            </a:r>
          </a:p>
          <a:p>
            <a:pPr eaLnBrk="1" hangingPunct="1">
              <a:lnSpc>
                <a:spcPct val="90000"/>
              </a:lnSpc>
              <a:defRPr/>
            </a:pPr>
            <a:r>
              <a:rPr lang="en-US" dirty="0" smtClean="0"/>
              <a:t>C=f(y) here y is independent</a:t>
            </a:r>
          </a:p>
          <a:p>
            <a:pPr eaLnBrk="1" hangingPunct="1">
              <a:lnSpc>
                <a:spcPct val="90000"/>
              </a:lnSpc>
              <a:defRPr/>
            </a:pPr>
            <a:r>
              <a:rPr lang="en-US" dirty="0" smtClean="0"/>
              <a:t>New product success -</a:t>
            </a:r>
            <a:r>
              <a:rPr lang="en-US" dirty="0" smtClean="0">
                <a:sym typeface="Wingdings" pitchFamily="2" charset="2"/>
              </a:rPr>
              <a:t>Stock market  price</a:t>
            </a:r>
            <a:endParaRPr lang="en-US" dirty="0" smtClean="0"/>
          </a:p>
          <a:p>
            <a:pPr>
              <a:buFont typeface="Wingdings" pitchFamily="2" charset="2"/>
              <a:buNone/>
              <a:defRPr/>
            </a:pPr>
            <a:endParaRPr lang="en-US" dirty="0"/>
          </a:p>
        </p:txBody>
      </p:sp>
    </p:spTree>
    <p:extLst>
      <p:ext uri="{BB962C8B-B14F-4D97-AF65-F5344CB8AC3E}">
        <p14:creationId xmlns:p14="http://schemas.microsoft.com/office/powerpoint/2010/main" xmlns="" val="618234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143000" y="0"/>
            <a:ext cx="7772400" cy="1143000"/>
          </a:xfrm>
        </p:spPr>
        <p:txBody>
          <a:bodyPr/>
          <a:lstStyle/>
          <a:p>
            <a:r>
              <a:rPr lang="en-US" smtClean="0"/>
              <a:t>Moderating</a:t>
            </a:r>
          </a:p>
        </p:txBody>
      </p:sp>
      <p:sp>
        <p:nvSpPr>
          <p:cNvPr id="29699" name="Rectangle 3"/>
          <p:cNvSpPr>
            <a:spLocks noChangeArrowheads="1"/>
          </p:cNvSpPr>
          <p:nvPr/>
        </p:nvSpPr>
        <p:spPr bwMode="auto">
          <a:xfrm>
            <a:off x="1447800" y="990600"/>
            <a:ext cx="73914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Is  a variable that has a strong contingent effect on the independent –dependent variable relationship</a:t>
            </a:r>
          </a:p>
          <a:p>
            <a:r>
              <a:rPr lang="en-US"/>
              <a:t>Does the workforce diversity influence organization effectiveness ?</a:t>
            </a:r>
          </a:p>
          <a:p>
            <a:r>
              <a:rPr lang="en-US"/>
              <a:t>Does the managerial  expertise moderate the relationship?</a:t>
            </a:r>
          </a:p>
        </p:txBody>
      </p:sp>
      <p:pic>
        <p:nvPicPr>
          <p:cNvPr id="29700" name="Picture 4" descr="24.tif                                                         00004370&#10;CS1-Vol.04                     B95464D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1274763" y="3124200"/>
            <a:ext cx="7562850" cy="2936875"/>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75306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Intervening ( Mediating)</a:t>
            </a:r>
          </a:p>
        </p:txBody>
      </p:sp>
      <p:pic>
        <p:nvPicPr>
          <p:cNvPr id="30723" name="Picture 5" descr="27.tif                                                         00004370&#10;CS1-Vol.04                     B95464D4:"/>
          <p:cNvPicPr preferRelativeResize="0">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1219200" y="3352800"/>
            <a:ext cx="7772400" cy="2946400"/>
          </a:xfrm>
          <a:noFill/>
          <a:extLst>
            <a:ext uri="{909E8E84-426E-40DD-AFC4-6F175D3DCCD1}">
              <a14:hiddenFill xmlns:a14="http://schemas.microsoft.com/office/drawing/2010/main" xmlns="">
                <a:solidFill>
                  <a:srgbClr val="FFFFFF"/>
                </a:solidFill>
              </a14:hiddenFill>
            </a:ext>
          </a:extLst>
        </p:spPr>
      </p:pic>
      <p:sp>
        <p:nvSpPr>
          <p:cNvPr id="30724" name="Rectangle 3"/>
          <p:cNvSpPr>
            <a:spLocks noChangeArrowheads="1"/>
          </p:cNvSpPr>
          <p:nvPr/>
        </p:nvSpPr>
        <p:spPr bwMode="auto">
          <a:xfrm>
            <a:off x="1524000" y="1524000"/>
            <a:ext cx="7315200"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t>Is  a variable that surfaces between the time the independent variable operate to influence the dependent variable and their impact on the dependent variable</a:t>
            </a:r>
          </a:p>
          <a:p>
            <a:r>
              <a:rPr lang="en-US"/>
              <a:t>Does the workforce creative synergy mediates the relationship? </a:t>
            </a:r>
          </a:p>
        </p:txBody>
      </p:sp>
    </p:spTree>
    <p:extLst>
      <p:ext uri="{BB962C8B-B14F-4D97-AF65-F5344CB8AC3E}">
        <p14:creationId xmlns:p14="http://schemas.microsoft.com/office/powerpoint/2010/main" xmlns="" val="20666501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a:defRPr/>
            </a:pPr>
            <a:endParaRPr lang="en-US"/>
          </a:p>
        </p:txBody>
      </p:sp>
      <p:pic>
        <p:nvPicPr>
          <p:cNvPr id="31748" name="Picture 4" descr="28.tif                                                         00004370&#10;CS1-Vol.04                     B95464D4:"/>
          <p:cNvPicPr preferRelativeResize="0">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2413" y="1258888"/>
            <a:ext cx="8637587" cy="4338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60546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endParaRPr lang="en-US" smtClean="0"/>
          </a:p>
        </p:txBody>
      </p:sp>
      <p:pic>
        <p:nvPicPr>
          <p:cNvPr id="32771" name="Picture 4" descr="29.tif                                                         00004370&#10;CS1-Vol.04                     B95464D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811338" y="1946275"/>
            <a:ext cx="6489700" cy="4114800"/>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58590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endParaRPr lang="en-US" smtClean="0"/>
          </a:p>
        </p:txBody>
      </p:sp>
      <p:pic>
        <p:nvPicPr>
          <p:cNvPr id="33795" name="Picture 4" descr="30.tif                                                         00004370&#10;CS1-Vol.04                     B95464D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597025" y="1946275"/>
            <a:ext cx="6918325" cy="4114800"/>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591277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Conclusion</a:t>
            </a:r>
          </a:p>
        </p:txBody>
      </p:sp>
      <p:sp>
        <p:nvSpPr>
          <p:cNvPr id="3" name="Content Placeholder 2"/>
          <p:cNvSpPr>
            <a:spLocks noGrp="1"/>
          </p:cNvSpPr>
          <p:nvPr>
            <p:ph idx="1"/>
          </p:nvPr>
        </p:nvSpPr>
        <p:spPr/>
        <p:txBody>
          <a:bodyPr/>
          <a:lstStyle/>
          <a:p>
            <a:pPr>
              <a:defRPr/>
            </a:pPr>
            <a:r>
              <a:rPr lang="en-US" dirty="0" smtClean="0"/>
              <a:t>Broad Problem Area</a:t>
            </a:r>
          </a:p>
          <a:p>
            <a:pPr>
              <a:defRPr/>
            </a:pPr>
            <a:r>
              <a:rPr lang="en-US" dirty="0" smtClean="0"/>
              <a:t>Literature Review</a:t>
            </a:r>
          </a:p>
          <a:p>
            <a:pPr>
              <a:defRPr/>
            </a:pPr>
            <a:r>
              <a:rPr lang="en-US" dirty="0" smtClean="0"/>
              <a:t>Problem Defining</a:t>
            </a:r>
          </a:p>
          <a:p>
            <a:pPr>
              <a:defRPr/>
            </a:pPr>
            <a:r>
              <a:rPr lang="en-US" dirty="0" smtClean="0"/>
              <a:t>Theoretical Framework</a:t>
            </a:r>
          </a:p>
          <a:p>
            <a:pPr lvl="3">
              <a:defRPr/>
            </a:pPr>
            <a:r>
              <a:rPr lang="en-US" dirty="0" smtClean="0"/>
              <a:t>Independent</a:t>
            </a:r>
          </a:p>
          <a:p>
            <a:pPr lvl="3">
              <a:defRPr/>
            </a:pPr>
            <a:r>
              <a:rPr lang="en-US" dirty="0" smtClean="0"/>
              <a:t>Dependent</a:t>
            </a:r>
          </a:p>
          <a:p>
            <a:pPr lvl="3">
              <a:defRPr/>
            </a:pPr>
            <a:r>
              <a:rPr lang="en-US" dirty="0" smtClean="0"/>
              <a:t>Moderating</a:t>
            </a:r>
          </a:p>
          <a:p>
            <a:pPr lvl="3">
              <a:defRPr/>
            </a:pPr>
            <a:r>
              <a:rPr lang="en-US" dirty="0" smtClean="0"/>
              <a:t>Intervening/Mediating</a:t>
            </a:r>
            <a:endParaRPr lang="en-US" dirty="0"/>
          </a:p>
        </p:txBody>
      </p:sp>
    </p:spTree>
    <p:extLst>
      <p:ext uri="{BB962C8B-B14F-4D97-AF65-F5344CB8AC3E}">
        <p14:creationId xmlns:p14="http://schemas.microsoft.com/office/powerpoint/2010/main" xmlns="" val="1252932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1073</Words>
  <Application>Microsoft Office PowerPoint</Application>
  <PresentationFormat>On-screen Show (4:3)</PresentationFormat>
  <Paragraphs>156</Paragraphs>
  <Slides>33</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Clip</vt:lpstr>
      <vt:lpstr>Lecture 18 Introduction to Research Methods</vt:lpstr>
      <vt:lpstr>Learning Objectives</vt:lpstr>
      <vt:lpstr>Slide 3</vt:lpstr>
      <vt:lpstr>Business Research Defined</vt:lpstr>
      <vt:lpstr>Business Research</vt:lpstr>
      <vt:lpstr>Information Reduces Uncertainty</vt:lpstr>
      <vt:lpstr>Building Blocks of Scientific Inquiry</vt:lpstr>
      <vt:lpstr>The Research Process</vt:lpstr>
      <vt:lpstr>Broad Problem Area (cont..)</vt:lpstr>
      <vt:lpstr>Examples of broad problem areas</vt:lpstr>
      <vt:lpstr>Preliminary Data Collection</vt:lpstr>
      <vt:lpstr>Literature Survey</vt:lpstr>
      <vt:lpstr>Why have Literature Survey</vt:lpstr>
      <vt:lpstr>Conducting the literature Survey</vt:lpstr>
      <vt:lpstr>Extracting the Relevant Information</vt:lpstr>
      <vt:lpstr>Types of Literature Reviews</vt:lpstr>
      <vt:lpstr>Slide 17</vt:lpstr>
      <vt:lpstr>Problem Definition</vt:lpstr>
      <vt:lpstr>Symptom Problem v.s. Real Problem</vt:lpstr>
      <vt:lpstr>Differentiate by asking</vt:lpstr>
      <vt:lpstr>Nature of the Problem:</vt:lpstr>
      <vt:lpstr>Problem to Question</vt:lpstr>
      <vt:lpstr>Theoretical Framework</vt:lpstr>
      <vt:lpstr>Objectives for Theoretical Framework</vt:lpstr>
      <vt:lpstr>Variables</vt:lpstr>
      <vt:lpstr>Dependent </vt:lpstr>
      <vt:lpstr>Independent</vt:lpstr>
      <vt:lpstr>Moderating</vt:lpstr>
      <vt:lpstr>Intervening ( Mediating)</vt:lpstr>
      <vt:lpstr>Slide 30</vt:lpstr>
      <vt:lpstr>Slide 31</vt:lpstr>
      <vt:lpstr>Slide 32</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Introduction to Research Methods</dc:title>
  <dc:creator>MyUserName</dc:creator>
  <cp:lastModifiedBy>NTS</cp:lastModifiedBy>
  <cp:revision>7</cp:revision>
  <dcterms:created xsi:type="dcterms:W3CDTF">2012-12-21T06:07:26Z</dcterms:created>
  <dcterms:modified xsi:type="dcterms:W3CDTF">2012-12-21T07:45:30Z</dcterms:modified>
</cp:coreProperties>
</file>