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79" r:id="rId4"/>
    <p:sldId id="280" r:id="rId5"/>
    <p:sldId id="281" r:id="rId6"/>
    <p:sldId id="282" r:id="rId7"/>
    <p:sldId id="283" r:id="rId8"/>
    <p:sldId id="291" r:id="rId9"/>
    <p:sldId id="292" r:id="rId10"/>
    <p:sldId id="293" r:id="rId11"/>
    <p:sldId id="294" r:id="rId12"/>
    <p:sldId id="295" r:id="rId13"/>
    <p:sldId id="296" r:id="rId14"/>
    <p:sldId id="297" r:id="rId15"/>
    <p:sldId id="259" r:id="rId16"/>
    <p:sldId id="260" r:id="rId17"/>
    <p:sldId id="261" r:id="rId18"/>
    <p:sldId id="262" r:id="rId19"/>
    <p:sldId id="263" r:id="rId20"/>
    <p:sldId id="264" r:id="rId21"/>
    <p:sldId id="265" r:id="rId22"/>
    <p:sldId id="266" r:id="rId23"/>
    <p:sldId id="267" r:id="rId24"/>
    <p:sldId id="268" r:id="rId25"/>
    <p:sldId id="269" r:id="rId26"/>
    <p:sldId id="284" r:id="rId27"/>
    <p:sldId id="285" r:id="rId28"/>
    <p:sldId id="286" r:id="rId29"/>
    <p:sldId id="287" r:id="rId30"/>
    <p:sldId id="288" r:id="rId31"/>
    <p:sldId id="289" r:id="rId32"/>
    <p:sldId id="298" r:id="rId33"/>
    <p:sldId id="299" r:id="rId34"/>
    <p:sldId id="300" r:id="rId35"/>
    <p:sldId id="290" r:id="rId36"/>
    <p:sldId id="270" r:id="rId37"/>
    <p:sldId id="271" r:id="rId38"/>
    <p:sldId id="272" r:id="rId39"/>
    <p:sldId id="273" r:id="rId40"/>
    <p:sldId id="274" r:id="rId41"/>
    <p:sldId id="275" r:id="rId42"/>
    <p:sldId id="276" r:id="rId43"/>
    <p:sldId id="277" r:id="rId44"/>
    <p:sldId id="27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C44DE3-723C-49A0-AED5-5BF77A319370}" type="datetimeFigureOut">
              <a:rPr lang="en-US" smtClean="0"/>
              <a:pPr/>
              <a:t>12/18/2012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28A2FD-5E23-4FDC-92BF-2C92A0F28E88}" type="slidenum">
              <a:rPr lang="en-US" smtClean="0"/>
              <a:pPr/>
              <a:t>‹#›</a:t>
            </a:fld>
            <a:endParaRPr lang="en-US"/>
          </a:p>
        </p:txBody>
      </p:sp>
    </p:spTree>
    <p:extLst>
      <p:ext uri="{BB962C8B-B14F-4D97-AF65-F5344CB8AC3E}">
        <p14:creationId xmlns:p14="http://schemas.microsoft.com/office/powerpoint/2010/main" xmlns="" val="35829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Rot="1" noChangeAspect="1" noChangeArrowheads="1" noTextEdit="1"/>
          </p:cNvSpPr>
          <p:nvPr>
            <p:ph type="sldImg"/>
          </p:nvPr>
        </p:nvSpPr>
        <p:spPr>
          <a:ln/>
        </p:spPr>
      </p:sp>
      <p:sp>
        <p:nvSpPr>
          <p:cNvPr id="23555" name="Rectangle 1027"/>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p:spPr>
        <p:txBody>
          <a:bodyPr/>
          <a:lstStyle/>
          <a:p>
            <a:r>
              <a:rPr lang="en-US" smtClean="0"/>
              <a:t>Like in ANOVA, the df for Regression is the number of columns – 1.</a:t>
            </a:r>
          </a:p>
          <a:p>
            <a:r>
              <a:rPr lang="en-US" smtClean="0"/>
              <a:t>Total df is always n-1.  That leaves Error/Residual df at n-2.</a:t>
            </a:r>
          </a:p>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3369199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2247974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392509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1496011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2756589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1865444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300047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2397293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2068408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49532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89450-3C9B-4A5D-8FF6-0CF91CA26495}" type="datetimeFigureOut">
              <a:rPr lang="en-US" smtClean="0"/>
              <a:pPr/>
              <a:t>12/18/2012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3294097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286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228600" y="40005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762500" y="40005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0" y="6661150"/>
            <a:ext cx="2133600" cy="196850"/>
          </a:xfrm>
        </p:spPr>
        <p:txBody>
          <a:bodyPr/>
          <a:lstStyle>
            <a:lvl1pPr>
              <a:defRPr/>
            </a:lvl1pPr>
          </a:lstStyle>
          <a:p>
            <a:endParaRPr lang="en-US"/>
          </a:p>
        </p:txBody>
      </p:sp>
      <p:sp>
        <p:nvSpPr>
          <p:cNvPr id="8" name="Footer Placeholder 7"/>
          <p:cNvSpPr>
            <a:spLocks noGrp="1"/>
          </p:cNvSpPr>
          <p:nvPr>
            <p:ph type="ftr" sz="quarter" idx="11"/>
          </p:nvPr>
        </p:nvSpPr>
        <p:spPr>
          <a:xfrm>
            <a:off x="3124200" y="6689725"/>
            <a:ext cx="2895600" cy="168275"/>
          </a:xfrm>
        </p:spPr>
        <p:txBody>
          <a:bodyPr/>
          <a:lstStyle>
            <a:lvl1pPr>
              <a:defRPr/>
            </a:lvl1pPr>
          </a:lstStyle>
          <a:p>
            <a:endParaRPr lang="en-US"/>
          </a:p>
        </p:txBody>
      </p:sp>
      <p:sp>
        <p:nvSpPr>
          <p:cNvPr id="9" name="Slide Number Placeholder 8"/>
          <p:cNvSpPr>
            <a:spLocks noGrp="1"/>
          </p:cNvSpPr>
          <p:nvPr>
            <p:ph type="sldNum" sz="quarter" idx="12"/>
          </p:nvPr>
        </p:nvSpPr>
        <p:spPr>
          <a:xfrm>
            <a:off x="7010400" y="6689725"/>
            <a:ext cx="2133600" cy="136525"/>
          </a:xfrm>
        </p:spPr>
        <p:txBody>
          <a:bodyPr/>
          <a:lstStyle>
            <a:lvl1pPr>
              <a:defRPr/>
            </a:lvl1pPr>
          </a:lstStyle>
          <a:p>
            <a:fld id="{96D58B4D-E859-42AF-987D-743E8B1D7C51}" type="slidenum">
              <a:rPr lang="en-US"/>
              <a:pPr/>
              <a:t>‹#›</a:t>
            </a:fld>
            <a:endParaRPr lang="en-US"/>
          </a:p>
        </p:txBody>
      </p:sp>
    </p:spTree>
    <p:extLst>
      <p:ext uri="{BB962C8B-B14F-4D97-AF65-F5344CB8AC3E}">
        <p14:creationId xmlns:p14="http://schemas.microsoft.com/office/powerpoint/2010/main" xmlns="" val="1692225576"/>
      </p:ext>
    </p:extLst>
  </p:cSld>
  <p:clrMapOvr>
    <a:masterClrMapping/>
  </p:clrMapOvr>
  <p:transition spd="med">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95400"/>
            <a:ext cx="43815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762500" y="1295400"/>
            <a:ext cx="43815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661150"/>
            <a:ext cx="2133600" cy="196850"/>
          </a:xfrm>
        </p:spPr>
        <p:txBody>
          <a:bodyPr/>
          <a:lstStyle>
            <a:lvl1pPr>
              <a:defRPr/>
            </a:lvl1pPr>
          </a:lstStyle>
          <a:p>
            <a:endParaRPr 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399AB12A-3EF3-449C-AEC2-79BC394F53E6}" type="slidenum">
              <a:rPr lang="en-US"/>
              <a:pPr/>
              <a:t>‹#›</a:t>
            </a:fld>
            <a:endParaRPr lang="en-US"/>
          </a:p>
        </p:txBody>
      </p:sp>
    </p:spTree>
    <p:extLst>
      <p:ext uri="{BB962C8B-B14F-4D97-AF65-F5344CB8AC3E}">
        <p14:creationId xmlns:p14="http://schemas.microsoft.com/office/powerpoint/2010/main" xmlns="" val="1959985065"/>
      </p:ext>
    </p:extLst>
  </p:cSld>
  <p:clrMapOvr>
    <a:masterClrMapping/>
  </p:clrMapOvr>
  <p:transition spd="med">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95400"/>
            <a:ext cx="43815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62500" y="40005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661150"/>
            <a:ext cx="2133600" cy="196850"/>
          </a:xfrm>
        </p:spPr>
        <p:txBody>
          <a:bodyPr/>
          <a:lstStyle>
            <a:lvl1pPr>
              <a:defRPr/>
            </a:lvl1pPr>
          </a:lstStyle>
          <a:p>
            <a:endParaRPr lang="en-US"/>
          </a:p>
        </p:txBody>
      </p:sp>
      <p:sp>
        <p:nvSpPr>
          <p:cNvPr id="7" name="Footer Placeholder 6"/>
          <p:cNvSpPr>
            <a:spLocks noGrp="1"/>
          </p:cNvSpPr>
          <p:nvPr>
            <p:ph type="ftr" sz="quarter" idx="11"/>
          </p:nvPr>
        </p:nvSpPr>
        <p:spPr>
          <a:xfrm>
            <a:off x="3124200" y="6689725"/>
            <a:ext cx="2895600" cy="168275"/>
          </a:xfrm>
        </p:spPr>
        <p:txBody>
          <a:bodyPr/>
          <a:lstStyle>
            <a:lvl1pPr>
              <a:defRPr/>
            </a:lvl1pPr>
          </a:lstStyle>
          <a:p>
            <a:endParaRPr lang="en-US"/>
          </a:p>
        </p:txBody>
      </p:sp>
      <p:sp>
        <p:nvSpPr>
          <p:cNvPr id="8" name="Slide Number Placeholder 7"/>
          <p:cNvSpPr>
            <a:spLocks noGrp="1"/>
          </p:cNvSpPr>
          <p:nvPr>
            <p:ph type="sldNum" sz="quarter" idx="12"/>
          </p:nvPr>
        </p:nvSpPr>
        <p:spPr>
          <a:xfrm>
            <a:off x="7010400" y="6689725"/>
            <a:ext cx="2133600" cy="136525"/>
          </a:xfrm>
        </p:spPr>
        <p:txBody>
          <a:bodyPr/>
          <a:lstStyle>
            <a:lvl1pPr>
              <a:defRPr/>
            </a:lvl1pPr>
          </a:lstStyle>
          <a:p>
            <a:fld id="{CBD5803E-8A19-45EB-ACEB-FEF84D2B3A7A}" type="slidenum">
              <a:rPr lang="en-US"/>
              <a:pPr/>
              <a:t>‹#›</a:t>
            </a:fld>
            <a:endParaRPr lang="en-US"/>
          </a:p>
        </p:txBody>
      </p:sp>
    </p:spTree>
    <p:extLst>
      <p:ext uri="{BB962C8B-B14F-4D97-AF65-F5344CB8AC3E}">
        <p14:creationId xmlns:p14="http://schemas.microsoft.com/office/powerpoint/2010/main" xmlns="" val="2130199044"/>
      </p:ext>
    </p:extLst>
  </p:cSld>
  <p:clrMapOvr>
    <a:masterClrMapping/>
  </p:clrMapOvr>
  <p:transition spd="med">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95400"/>
            <a:ext cx="89154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 y="4000500"/>
            <a:ext cx="89154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0" y="6661150"/>
            <a:ext cx="2133600" cy="196850"/>
          </a:xfrm>
        </p:spPr>
        <p:txBody>
          <a:bodyPr/>
          <a:lstStyle>
            <a:lvl1pPr>
              <a:defRPr/>
            </a:lvl1pPr>
          </a:lstStyle>
          <a:p>
            <a:endParaRPr lang="en-US"/>
          </a:p>
        </p:txBody>
      </p:sp>
      <p:sp>
        <p:nvSpPr>
          <p:cNvPr id="6" name="Footer Placeholder 5"/>
          <p:cNvSpPr>
            <a:spLocks noGrp="1"/>
          </p:cNvSpPr>
          <p:nvPr>
            <p:ph type="ftr" sz="quarter" idx="11"/>
          </p:nvPr>
        </p:nvSpPr>
        <p:spPr>
          <a:xfrm>
            <a:off x="3124200" y="6689725"/>
            <a:ext cx="2895600" cy="168275"/>
          </a:xfrm>
        </p:spPr>
        <p:txBody>
          <a:bodyPr/>
          <a:lstStyle>
            <a:lvl1pPr>
              <a:defRPr/>
            </a:lvl1pPr>
          </a:lstStyle>
          <a:p>
            <a:endParaRPr lang="en-US"/>
          </a:p>
        </p:txBody>
      </p:sp>
      <p:sp>
        <p:nvSpPr>
          <p:cNvPr id="7" name="Slide Number Placeholder 6"/>
          <p:cNvSpPr>
            <a:spLocks noGrp="1"/>
          </p:cNvSpPr>
          <p:nvPr>
            <p:ph type="sldNum" sz="quarter" idx="12"/>
          </p:nvPr>
        </p:nvSpPr>
        <p:spPr>
          <a:xfrm>
            <a:off x="7010400" y="6689725"/>
            <a:ext cx="2133600" cy="136525"/>
          </a:xfrm>
        </p:spPr>
        <p:txBody>
          <a:bodyPr/>
          <a:lstStyle>
            <a:lvl1pPr>
              <a:defRPr/>
            </a:lvl1pPr>
          </a:lstStyle>
          <a:p>
            <a:fld id="{6D7B2B1C-F1E0-4753-A2CA-B76B979AEE16}" type="slidenum">
              <a:rPr lang="en-US"/>
              <a:pPr/>
              <a:t>‹#›</a:t>
            </a:fld>
            <a:endParaRPr lang="en-US"/>
          </a:p>
        </p:txBody>
      </p:sp>
    </p:spTree>
    <p:extLst>
      <p:ext uri="{BB962C8B-B14F-4D97-AF65-F5344CB8AC3E}">
        <p14:creationId xmlns:p14="http://schemas.microsoft.com/office/powerpoint/2010/main" xmlns="" val="385773735"/>
      </p:ext>
    </p:extLst>
  </p:cSld>
  <p:clrMapOvr>
    <a:masterClrMapping/>
  </p:clrMapOvr>
  <p:transition spd="med">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286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625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228600" y="4000500"/>
            <a:ext cx="89154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661150"/>
            <a:ext cx="2133600" cy="196850"/>
          </a:xfrm>
        </p:spPr>
        <p:txBody>
          <a:bodyPr/>
          <a:lstStyle>
            <a:lvl1pPr>
              <a:defRPr/>
            </a:lvl1pPr>
          </a:lstStyle>
          <a:p>
            <a:endParaRPr lang="en-US"/>
          </a:p>
        </p:txBody>
      </p:sp>
      <p:sp>
        <p:nvSpPr>
          <p:cNvPr id="7" name="Footer Placeholder 6"/>
          <p:cNvSpPr>
            <a:spLocks noGrp="1"/>
          </p:cNvSpPr>
          <p:nvPr>
            <p:ph type="ftr" sz="quarter" idx="11"/>
          </p:nvPr>
        </p:nvSpPr>
        <p:spPr>
          <a:xfrm>
            <a:off x="3124200" y="6689725"/>
            <a:ext cx="2895600" cy="168275"/>
          </a:xfrm>
        </p:spPr>
        <p:txBody>
          <a:bodyPr/>
          <a:lstStyle>
            <a:lvl1pPr>
              <a:defRPr/>
            </a:lvl1pPr>
          </a:lstStyle>
          <a:p>
            <a:endParaRPr lang="en-US"/>
          </a:p>
        </p:txBody>
      </p:sp>
      <p:sp>
        <p:nvSpPr>
          <p:cNvPr id="8" name="Slide Number Placeholder 7"/>
          <p:cNvSpPr>
            <a:spLocks noGrp="1"/>
          </p:cNvSpPr>
          <p:nvPr>
            <p:ph type="sldNum" sz="quarter" idx="12"/>
          </p:nvPr>
        </p:nvSpPr>
        <p:spPr>
          <a:xfrm>
            <a:off x="7010400" y="6689725"/>
            <a:ext cx="2133600" cy="136525"/>
          </a:xfrm>
        </p:spPr>
        <p:txBody>
          <a:bodyPr/>
          <a:lstStyle>
            <a:lvl1pPr>
              <a:defRPr/>
            </a:lvl1pPr>
          </a:lstStyle>
          <a:p>
            <a:fld id="{22E7E349-99CD-4D10-BD48-D504F2868C4D}" type="slidenum">
              <a:rPr lang="en-US"/>
              <a:pPr/>
              <a:t>‹#›</a:t>
            </a:fld>
            <a:endParaRPr lang="en-US"/>
          </a:p>
        </p:txBody>
      </p:sp>
    </p:spTree>
    <p:extLst>
      <p:ext uri="{BB962C8B-B14F-4D97-AF65-F5344CB8AC3E}">
        <p14:creationId xmlns:p14="http://schemas.microsoft.com/office/powerpoint/2010/main" xmlns="" val="2940523595"/>
      </p:ext>
    </p:extLst>
  </p:cSld>
  <p:clrMapOvr>
    <a:masterClrMapping/>
  </p:clrMapOvr>
  <p:transition spd="med">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Obj">
  <p:cSld name="Title, 2 Conten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228600" y="12954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228600" y="4000500"/>
            <a:ext cx="43815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half" idx="3"/>
          </p:nvPr>
        </p:nvSpPr>
        <p:spPr>
          <a:xfrm>
            <a:off x="4762500" y="1295400"/>
            <a:ext cx="43815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0" y="6661150"/>
            <a:ext cx="2133600" cy="196850"/>
          </a:xfrm>
        </p:spPr>
        <p:txBody>
          <a:bodyPr/>
          <a:lstStyle>
            <a:lvl1pPr>
              <a:defRPr/>
            </a:lvl1pPr>
          </a:lstStyle>
          <a:p>
            <a:endParaRPr lang="en-US"/>
          </a:p>
        </p:txBody>
      </p:sp>
      <p:sp>
        <p:nvSpPr>
          <p:cNvPr id="7" name="Footer Placeholder 6"/>
          <p:cNvSpPr>
            <a:spLocks noGrp="1"/>
          </p:cNvSpPr>
          <p:nvPr>
            <p:ph type="ftr" sz="quarter" idx="11"/>
          </p:nvPr>
        </p:nvSpPr>
        <p:spPr>
          <a:xfrm>
            <a:off x="3124200" y="6689725"/>
            <a:ext cx="2895600" cy="168275"/>
          </a:xfrm>
        </p:spPr>
        <p:txBody>
          <a:bodyPr/>
          <a:lstStyle>
            <a:lvl1pPr>
              <a:defRPr/>
            </a:lvl1pPr>
          </a:lstStyle>
          <a:p>
            <a:endParaRPr lang="en-US"/>
          </a:p>
        </p:txBody>
      </p:sp>
      <p:sp>
        <p:nvSpPr>
          <p:cNvPr id="8" name="Slide Number Placeholder 7"/>
          <p:cNvSpPr>
            <a:spLocks noGrp="1"/>
          </p:cNvSpPr>
          <p:nvPr>
            <p:ph type="sldNum" sz="quarter" idx="12"/>
          </p:nvPr>
        </p:nvSpPr>
        <p:spPr>
          <a:xfrm>
            <a:off x="7010400" y="6689725"/>
            <a:ext cx="2133600" cy="136525"/>
          </a:xfrm>
        </p:spPr>
        <p:txBody>
          <a:bodyPr/>
          <a:lstStyle>
            <a:lvl1pPr>
              <a:defRPr/>
            </a:lvl1pPr>
          </a:lstStyle>
          <a:p>
            <a:fld id="{A13CE0F8-3305-4B64-BEAF-6AFB80EB06E4}" type="slidenum">
              <a:rPr lang="en-US"/>
              <a:pPr/>
              <a:t>‹#›</a:t>
            </a:fld>
            <a:endParaRPr lang="en-US"/>
          </a:p>
        </p:txBody>
      </p:sp>
    </p:spTree>
    <p:extLst>
      <p:ext uri="{BB962C8B-B14F-4D97-AF65-F5344CB8AC3E}">
        <p14:creationId xmlns:p14="http://schemas.microsoft.com/office/powerpoint/2010/main" xmlns="" val="2560900803"/>
      </p:ext>
    </p:extLst>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489450-3C9B-4A5D-8FF6-0CF91CA26495}" type="datetimeFigureOut">
              <a:rPr lang="en-US" smtClean="0"/>
              <a:pPr/>
              <a:t>12/18/2012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0A0F4-C090-4AEA-B93F-92D19D4D7DAC}" type="slidenum">
              <a:rPr lang="en-US" smtClean="0"/>
              <a:pPr/>
              <a:t>‹#›</a:t>
            </a:fld>
            <a:endParaRPr lang="en-US"/>
          </a:p>
        </p:txBody>
      </p:sp>
    </p:spTree>
    <p:extLst>
      <p:ext uri="{BB962C8B-B14F-4D97-AF65-F5344CB8AC3E}">
        <p14:creationId xmlns:p14="http://schemas.microsoft.com/office/powerpoint/2010/main" xmlns="" val="2026546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Microsoft_Office_Excel_97-2003_Worksheet2.xls"/></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Microsoft_Office_Excel_97-2003_Worksheet4.xls"/></Relationships>
</file>

<file path=ppt/slides/_rels/slide36.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wmf"/><Relationship Id="rId7" Type="http://schemas.openxmlformats.org/officeDocument/2006/relationships/image" Target="../media/image25.wmf"/><Relationship Id="rId2" Type="http://schemas.openxmlformats.org/officeDocument/2006/relationships/image" Target="../media/image20.wmf"/><Relationship Id="rId1" Type="http://schemas.openxmlformats.org/officeDocument/2006/relationships/slideLayout" Target="../slideLayouts/slideLayout12.xml"/><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s>
</file>

<file path=ppt/slides/_rels/slide44.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19.wm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Lecture 15</a:t>
            </a:r>
            <a:br>
              <a:rPr lang="en-US" dirty="0" smtClean="0"/>
            </a:br>
            <a:r>
              <a:rPr lang="en-US" dirty="0" smtClean="0"/>
              <a:t>Basics of Regression Analysis</a:t>
            </a:r>
            <a:br>
              <a:rPr lang="en-US" dirty="0" smtClean="0"/>
            </a:br>
            <a:endParaRPr lang="en-US" dirty="0"/>
          </a:p>
        </p:txBody>
      </p:sp>
      <p:sp>
        <p:nvSpPr>
          <p:cNvPr id="3" name="Subtitle 2"/>
          <p:cNvSpPr>
            <a:spLocks noGrp="1"/>
          </p:cNvSpPr>
          <p:nvPr>
            <p:ph type="subTitle" idx="1"/>
          </p:nvPr>
        </p:nvSpPr>
        <p:spPr/>
        <p:txBody>
          <a:bodyPr/>
          <a:lstStyle/>
          <a:p>
            <a:endParaRPr lang="en-US" dirty="0" smtClean="0"/>
          </a:p>
          <a:p>
            <a:r>
              <a:rPr lang="en-US" dirty="0" smtClean="0"/>
              <a:t>By</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33908329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will be covering</a:t>
            </a:r>
            <a:endParaRPr lang="en-US" dirty="0"/>
          </a:p>
        </p:txBody>
      </p:sp>
      <p:sp>
        <p:nvSpPr>
          <p:cNvPr id="3" name="Content Placeholder 2"/>
          <p:cNvSpPr>
            <a:spLocks noGrp="1"/>
          </p:cNvSpPr>
          <p:nvPr>
            <p:ph idx="1"/>
          </p:nvPr>
        </p:nvSpPr>
        <p:spPr/>
        <p:txBody>
          <a:bodyPr/>
          <a:lstStyle/>
          <a:p>
            <a:r>
              <a:rPr lang="en-US" dirty="0" smtClean="0"/>
              <a:t>Concept of regression</a:t>
            </a:r>
          </a:p>
          <a:p>
            <a:r>
              <a:rPr lang="en-US" dirty="0" smtClean="0"/>
              <a:t>Linear regression</a:t>
            </a:r>
          </a:p>
          <a:p>
            <a:r>
              <a:rPr lang="en-US" dirty="0" smtClean="0"/>
              <a:t>Methods of calculating regression</a:t>
            </a:r>
          </a:p>
          <a:p>
            <a:r>
              <a:rPr lang="en-US" dirty="0" smtClean="0"/>
              <a:t>Coefficient of regression</a:t>
            </a:r>
          </a:p>
          <a:p>
            <a:r>
              <a:rPr lang="en-US" dirty="0" smtClean="0"/>
              <a:t>Pearson</a:t>
            </a:r>
          </a:p>
          <a:p>
            <a:r>
              <a:rPr lang="en-US" dirty="0" smtClean="0"/>
              <a:t>R square</a:t>
            </a:r>
          </a:p>
          <a:p>
            <a:r>
              <a:rPr lang="en-US" dirty="0" smtClean="0"/>
              <a:t>ANOVA</a:t>
            </a:r>
            <a:endParaRPr lang="en-US" dirty="0"/>
          </a:p>
        </p:txBody>
      </p:sp>
    </p:spTree>
    <p:extLst>
      <p:ext uri="{BB962C8B-B14F-4D97-AF65-F5344CB8AC3E}">
        <p14:creationId xmlns:p14="http://schemas.microsoft.com/office/powerpoint/2010/main" xmlns="" val="2949915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Introduction</a:t>
            </a:r>
            <a:endParaRPr lang="en-US" dirty="0"/>
          </a:p>
        </p:txBody>
      </p:sp>
      <p:sp>
        <p:nvSpPr>
          <p:cNvPr id="3" name="Content Placeholder 2"/>
          <p:cNvSpPr>
            <a:spLocks noGrp="1"/>
          </p:cNvSpPr>
          <p:nvPr>
            <p:ph idx="1"/>
          </p:nvPr>
        </p:nvSpPr>
        <p:spPr/>
        <p:txBody>
          <a:bodyPr/>
          <a:lstStyle/>
          <a:p>
            <a:r>
              <a:rPr lang="en-US" dirty="0" smtClean="0"/>
              <a:t>There are many statistical investigations in which the main objective is to determine if a relationship exists between two or more variables, we use mathematical formulas for making predictions. The reliability of any prediction will depend on the strength of the relationship between variables under study.</a:t>
            </a:r>
            <a:endParaRPr lang="en-US" dirty="0"/>
          </a:p>
        </p:txBody>
      </p:sp>
    </p:spTree>
    <p:extLst>
      <p:ext uri="{BB962C8B-B14F-4D97-AF65-F5344CB8AC3E}">
        <p14:creationId xmlns:p14="http://schemas.microsoft.com/office/powerpoint/2010/main" xmlns="" val="17075368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Regression</a:t>
            </a:r>
            <a:endParaRPr lang="en-US" dirty="0"/>
          </a:p>
        </p:txBody>
      </p:sp>
      <p:sp>
        <p:nvSpPr>
          <p:cNvPr id="3" name="Content Placeholder 2"/>
          <p:cNvSpPr>
            <a:spLocks noGrp="1"/>
          </p:cNvSpPr>
          <p:nvPr>
            <p:ph idx="1"/>
          </p:nvPr>
        </p:nvSpPr>
        <p:spPr/>
        <p:txBody>
          <a:bodyPr/>
          <a:lstStyle/>
          <a:p>
            <a:r>
              <a:rPr lang="en-US" dirty="0" smtClean="0"/>
              <a:t>A mathematical equation  that allow us to predict values of one dependent variable from known values of one or more independent variables is called regression equation.</a:t>
            </a:r>
          </a:p>
          <a:p>
            <a:pPr marL="0" indent="0">
              <a:buNone/>
            </a:pPr>
            <a:r>
              <a:rPr lang="en-US" dirty="0"/>
              <a:t> </a:t>
            </a:r>
            <a:r>
              <a:rPr lang="en-US" dirty="0" smtClean="0"/>
              <a:t>  	y=</a:t>
            </a:r>
            <a:r>
              <a:rPr lang="en-US" dirty="0" err="1" smtClean="0"/>
              <a:t>a+bx</a:t>
            </a:r>
            <a:r>
              <a:rPr lang="en-US" dirty="0" smtClean="0"/>
              <a:t> </a:t>
            </a:r>
            <a:endParaRPr lang="en-US" dirty="0"/>
          </a:p>
        </p:txBody>
      </p:sp>
    </p:spTree>
    <p:extLst>
      <p:ext uri="{BB962C8B-B14F-4D97-AF65-F5344CB8AC3E}">
        <p14:creationId xmlns:p14="http://schemas.microsoft.com/office/powerpoint/2010/main" xmlns="" val="1690436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Linear Regression</a:t>
            </a:r>
          </a:p>
        </p:txBody>
      </p:sp>
      <p:sp>
        <p:nvSpPr>
          <p:cNvPr id="5123" name="Rectangle 4"/>
          <p:cNvSpPr>
            <a:spLocks noChangeArrowheads="1"/>
          </p:cNvSpPr>
          <p:nvPr/>
        </p:nvSpPr>
        <p:spPr bwMode="auto">
          <a:xfrm>
            <a:off x="838200" y="1868488"/>
            <a:ext cx="8077200" cy="4532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lstStyle/>
          <a:p>
            <a:pPr marL="320675" indent="-320675" defTabSz="852488">
              <a:spcBef>
                <a:spcPct val="20000"/>
              </a:spcBef>
              <a:buClr>
                <a:schemeClr val="folHlink"/>
              </a:buClr>
              <a:buSzPct val="60000"/>
              <a:buFont typeface="Wingdings" pitchFamily="2" charset="2"/>
              <a:buChar char="n"/>
            </a:pPr>
            <a:r>
              <a:rPr lang="en-US" sz="2900"/>
              <a:t>A statistical technique that uses a single, independent variable (X) to estimate a single dependent variable (Y).</a:t>
            </a:r>
          </a:p>
          <a:p>
            <a:pPr marL="320675" indent="-320675" defTabSz="852488">
              <a:spcBef>
                <a:spcPct val="20000"/>
              </a:spcBef>
              <a:buClr>
                <a:schemeClr val="folHlink"/>
              </a:buClr>
              <a:buSzPct val="60000"/>
              <a:buFont typeface="Wingdings" pitchFamily="2" charset="2"/>
              <a:buNone/>
            </a:pPr>
            <a:endParaRPr lang="en-US" sz="2900"/>
          </a:p>
          <a:p>
            <a:pPr marL="320675" indent="-320675" defTabSz="852488">
              <a:spcBef>
                <a:spcPct val="20000"/>
              </a:spcBef>
              <a:buClr>
                <a:schemeClr val="folHlink"/>
              </a:buClr>
              <a:buSzPct val="60000"/>
              <a:buFont typeface="Wingdings" pitchFamily="2" charset="2"/>
              <a:buChar char="n"/>
            </a:pPr>
            <a:r>
              <a:rPr lang="en-US" sz="2900"/>
              <a:t>Based on the equation for a line:</a:t>
            </a:r>
          </a:p>
          <a:p>
            <a:pPr marL="693738" lvl="1" indent="-268288" defTabSz="852488">
              <a:spcBef>
                <a:spcPct val="20000"/>
              </a:spcBef>
              <a:buClr>
                <a:schemeClr val="folHlink"/>
              </a:buClr>
              <a:buSzPct val="60000"/>
              <a:buFont typeface="Wingdings" pitchFamily="2" charset="2"/>
              <a:buNone/>
            </a:pPr>
            <a:r>
              <a:rPr lang="en-US" sz="2500"/>
              <a:t>       </a:t>
            </a:r>
          </a:p>
          <a:p>
            <a:pPr marL="693738" lvl="1" indent="-268288" defTabSz="852488">
              <a:spcBef>
                <a:spcPct val="20000"/>
              </a:spcBef>
              <a:buClr>
                <a:schemeClr val="folHlink"/>
              </a:buClr>
              <a:buSzPct val="60000"/>
              <a:buFont typeface="Wingdings" pitchFamily="2" charset="2"/>
              <a:buNone/>
            </a:pPr>
            <a:r>
              <a:rPr lang="en-US" sz="2500"/>
              <a:t>                    Y = b + mX</a:t>
            </a:r>
          </a:p>
        </p:txBody>
      </p:sp>
    </p:spTree>
    <p:extLst>
      <p:ext uri="{BB962C8B-B14F-4D97-AF65-F5344CB8AC3E}">
        <p14:creationId xmlns:p14="http://schemas.microsoft.com/office/powerpoint/2010/main" xmlns="" val="4194471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Linear Regression - Model</a:t>
            </a:r>
          </a:p>
        </p:txBody>
      </p:sp>
      <p:grpSp>
        <p:nvGrpSpPr>
          <p:cNvPr id="6147" name="Group 62"/>
          <p:cNvGrpSpPr>
            <a:grpSpLocks/>
          </p:cNvGrpSpPr>
          <p:nvPr/>
        </p:nvGrpSpPr>
        <p:grpSpPr bwMode="auto">
          <a:xfrm>
            <a:off x="4343400" y="3046413"/>
            <a:ext cx="250825" cy="534987"/>
            <a:chOff x="5314" y="1421"/>
            <a:chExt cx="158" cy="337"/>
          </a:xfrm>
        </p:grpSpPr>
        <p:sp>
          <p:nvSpPr>
            <p:cNvPr id="6171" name="Rectangle 53"/>
            <p:cNvSpPr>
              <a:spLocks noChangeArrowheads="1"/>
            </p:cNvSpPr>
            <p:nvPr/>
          </p:nvSpPr>
          <p:spPr bwMode="auto">
            <a:xfrm>
              <a:off x="5434" y="1595"/>
              <a:ext cx="38"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700" i="1">
                  <a:solidFill>
                    <a:srgbClr val="7F0000"/>
                  </a:solidFill>
                  <a:latin typeface="Times New Roman" pitchFamily="18" charset="0"/>
                </a:rPr>
                <a:t>i</a:t>
              </a:r>
              <a:endParaRPr lang="en-US"/>
            </a:p>
          </p:txBody>
        </p:sp>
        <p:sp>
          <p:nvSpPr>
            <p:cNvPr id="6172" name="Rectangle 57"/>
            <p:cNvSpPr>
              <a:spLocks noChangeArrowheads="1"/>
            </p:cNvSpPr>
            <p:nvPr/>
          </p:nvSpPr>
          <p:spPr bwMode="auto">
            <a:xfrm>
              <a:off x="5314" y="1421"/>
              <a:ext cx="10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i="1">
                  <a:solidFill>
                    <a:srgbClr val="7F0000"/>
                  </a:solidFill>
                  <a:latin typeface="Symbol" pitchFamily="18" charset="2"/>
                </a:rPr>
                <a:t>e</a:t>
              </a:r>
              <a:endParaRPr lang="en-US"/>
            </a:p>
          </p:txBody>
        </p:sp>
      </p:grpSp>
      <p:sp>
        <p:nvSpPr>
          <p:cNvPr id="6148" name="Line 27"/>
          <p:cNvSpPr>
            <a:spLocks noChangeShapeType="1"/>
          </p:cNvSpPr>
          <p:nvPr/>
        </p:nvSpPr>
        <p:spPr bwMode="auto">
          <a:xfrm>
            <a:off x="457200" y="1905000"/>
            <a:ext cx="4763" cy="4389438"/>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9" name="Line 28"/>
          <p:cNvSpPr>
            <a:spLocks noChangeShapeType="1"/>
          </p:cNvSpPr>
          <p:nvPr/>
        </p:nvSpPr>
        <p:spPr bwMode="auto">
          <a:xfrm>
            <a:off x="523875" y="6326188"/>
            <a:ext cx="7577138"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0" name="Line 29"/>
          <p:cNvSpPr>
            <a:spLocks noChangeShapeType="1"/>
          </p:cNvSpPr>
          <p:nvPr/>
        </p:nvSpPr>
        <p:spPr bwMode="auto">
          <a:xfrm flipV="1">
            <a:off x="985838" y="2760663"/>
            <a:ext cx="6269037" cy="2713037"/>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1" name="Oval 30"/>
          <p:cNvSpPr>
            <a:spLocks noChangeArrowheads="1"/>
          </p:cNvSpPr>
          <p:nvPr/>
        </p:nvSpPr>
        <p:spPr bwMode="auto">
          <a:xfrm>
            <a:off x="3586163" y="2363788"/>
            <a:ext cx="304800" cy="304800"/>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2" name="Rectangle 35"/>
          <p:cNvSpPr>
            <a:spLocks noChangeArrowheads="1"/>
          </p:cNvSpPr>
          <p:nvPr/>
        </p:nvSpPr>
        <p:spPr bwMode="auto">
          <a:xfrm>
            <a:off x="8229600" y="6092825"/>
            <a:ext cx="466725"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i="1">
                <a:latin typeface="Arial" charset="0"/>
              </a:rPr>
              <a:t>X</a:t>
            </a:r>
          </a:p>
        </p:txBody>
      </p:sp>
      <p:sp>
        <p:nvSpPr>
          <p:cNvPr id="6153" name="Rectangle 36"/>
          <p:cNvSpPr>
            <a:spLocks noChangeArrowheads="1"/>
          </p:cNvSpPr>
          <p:nvPr/>
        </p:nvSpPr>
        <p:spPr bwMode="auto">
          <a:xfrm>
            <a:off x="152400" y="1524000"/>
            <a:ext cx="771525"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i="1">
                <a:latin typeface="Arial" charset="0"/>
              </a:rPr>
              <a:t>Y</a:t>
            </a:r>
          </a:p>
        </p:txBody>
      </p:sp>
      <p:sp>
        <p:nvSpPr>
          <p:cNvPr id="6154" name="Freeform 39"/>
          <p:cNvSpPr>
            <a:spLocks/>
          </p:cNvSpPr>
          <p:nvPr/>
        </p:nvSpPr>
        <p:spPr bwMode="auto">
          <a:xfrm>
            <a:off x="3963988" y="2513013"/>
            <a:ext cx="311150" cy="1606550"/>
          </a:xfrm>
          <a:custGeom>
            <a:avLst/>
            <a:gdLst>
              <a:gd name="T0" fmla="*/ 0 w 196"/>
              <a:gd name="T1" fmla="*/ 0 h 1012"/>
              <a:gd name="T2" fmla="*/ 28575 w 196"/>
              <a:gd name="T3" fmla="*/ 6350 h 1012"/>
              <a:gd name="T4" fmla="*/ 65088 w 196"/>
              <a:gd name="T5" fmla="*/ 12700 h 1012"/>
              <a:gd name="T6" fmla="*/ 115888 w 196"/>
              <a:gd name="T7" fmla="*/ 41275 h 1012"/>
              <a:gd name="T8" fmla="*/ 144463 w 196"/>
              <a:gd name="T9" fmla="*/ 82550 h 1012"/>
              <a:gd name="T10" fmla="*/ 158750 w 196"/>
              <a:gd name="T11" fmla="*/ 134938 h 1012"/>
              <a:gd name="T12" fmla="*/ 158750 w 196"/>
              <a:gd name="T13" fmla="*/ 668338 h 1012"/>
              <a:gd name="T14" fmla="*/ 173038 w 196"/>
              <a:gd name="T15" fmla="*/ 720725 h 1012"/>
              <a:gd name="T16" fmla="*/ 201613 w 196"/>
              <a:gd name="T17" fmla="*/ 762000 h 1012"/>
              <a:gd name="T18" fmla="*/ 252413 w 196"/>
              <a:gd name="T19" fmla="*/ 790575 h 1012"/>
              <a:gd name="T20" fmla="*/ 309563 w 196"/>
              <a:gd name="T21" fmla="*/ 803275 h 1012"/>
              <a:gd name="T22" fmla="*/ 252413 w 196"/>
              <a:gd name="T23" fmla="*/ 814388 h 1012"/>
              <a:gd name="T24" fmla="*/ 201613 w 196"/>
              <a:gd name="T25" fmla="*/ 844550 h 1012"/>
              <a:gd name="T26" fmla="*/ 173038 w 196"/>
              <a:gd name="T27" fmla="*/ 884238 h 1012"/>
              <a:gd name="T28" fmla="*/ 158750 w 196"/>
              <a:gd name="T29" fmla="*/ 938213 h 1012"/>
              <a:gd name="T30" fmla="*/ 158750 w 196"/>
              <a:gd name="T31" fmla="*/ 1470025 h 1012"/>
              <a:gd name="T32" fmla="*/ 144463 w 196"/>
              <a:gd name="T33" fmla="*/ 1522413 h 1012"/>
              <a:gd name="T34" fmla="*/ 115888 w 196"/>
              <a:gd name="T35" fmla="*/ 1563688 h 1012"/>
              <a:gd name="T36" fmla="*/ 65088 w 196"/>
              <a:gd name="T37" fmla="*/ 1593850 h 1012"/>
              <a:gd name="T38" fmla="*/ 28575 w 196"/>
              <a:gd name="T39" fmla="*/ 1604963 h 1012"/>
              <a:gd name="T40" fmla="*/ 0 w 196"/>
              <a:gd name="T41" fmla="*/ 1604963 h 10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96" h="1012">
                <a:moveTo>
                  <a:pt x="0" y="0"/>
                </a:moveTo>
                <a:lnTo>
                  <a:pt x="18" y="4"/>
                </a:lnTo>
                <a:lnTo>
                  <a:pt x="41" y="8"/>
                </a:lnTo>
                <a:lnTo>
                  <a:pt x="73" y="26"/>
                </a:lnTo>
                <a:lnTo>
                  <a:pt x="91" y="52"/>
                </a:lnTo>
                <a:lnTo>
                  <a:pt x="100" y="85"/>
                </a:lnTo>
                <a:lnTo>
                  <a:pt x="100" y="421"/>
                </a:lnTo>
                <a:lnTo>
                  <a:pt x="109" y="454"/>
                </a:lnTo>
                <a:lnTo>
                  <a:pt x="127" y="480"/>
                </a:lnTo>
                <a:lnTo>
                  <a:pt x="159" y="498"/>
                </a:lnTo>
                <a:lnTo>
                  <a:pt x="195" y="506"/>
                </a:lnTo>
                <a:lnTo>
                  <a:pt x="159" y="513"/>
                </a:lnTo>
                <a:lnTo>
                  <a:pt x="127" y="532"/>
                </a:lnTo>
                <a:lnTo>
                  <a:pt x="109" y="557"/>
                </a:lnTo>
                <a:lnTo>
                  <a:pt x="100" y="591"/>
                </a:lnTo>
                <a:lnTo>
                  <a:pt x="100" y="926"/>
                </a:lnTo>
                <a:lnTo>
                  <a:pt x="91" y="959"/>
                </a:lnTo>
                <a:lnTo>
                  <a:pt x="73" y="985"/>
                </a:lnTo>
                <a:lnTo>
                  <a:pt x="41" y="1004"/>
                </a:lnTo>
                <a:lnTo>
                  <a:pt x="18" y="1011"/>
                </a:lnTo>
                <a:lnTo>
                  <a:pt x="0" y="1011"/>
                </a:lnTo>
              </a:path>
            </a:pathLst>
          </a:custGeom>
          <a:noFill/>
          <a:ln w="25400" cap="rnd" cmpd="sng">
            <a:solidFill>
              <a:srgbClr val="800000"/>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5" name="Oval 49"/>
          <p:cNvSpPr>
            <a:spLocks noChangeArrowheads="1"/>
          </p:cNvSpPr>
          <p:nvPr/>
        </p:nvSpPr>
        <p:spPr bwMode="auto">
          <a:xfrm>
            <a:off x="3581400" y="4114800"/>
            <a:ext cx="304800" cy="304800"/>
          </a:xfrm>
          <a:prstGeom prst="ellipse">
            <a:avLst/>
          </a:prstGeom>
          <a:solidFill>
            <a:srgbClr val="FF00FF"/>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156" name="Group 81"/>
          <p:cNvGrpSpPr>
            <a:grpSpLocks/>
          </p:cNvGrpSpPr>
          <p:nvPr/>
        </p:nvGrpSpPr>
        <p:grpSpPr bwMode="auto">
          <a:xfrm>
            <a:off x="6459538" y="2284413"/>
            <a:ext cx="2090737" cy="641350"/>
            <a:chOff x="3526" y="1439"/>
            <a:chExt cx="1317" cy="404"/>
          </a:xfrm>
        </p:grpSpPr>
        <p:sp>
          <p:nvSpPr>
            <p:cNvPr id="6163" name="Rectangle 64"/>
            <p:cNvSpPr>
              <a:spLocks noChangeArrowheads="1"/>
            </p:cNvSpPr>
            <p:nvPr/>
          </p:nvSpPr>
          <p:spPr bwMode="auto">
            <a:xfrm>
              <a:off x="4843" y="1613"/>
              <a:ext cx="0" cy="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6164" name="Rectangle 65"/>
            <p:cNvSpPr>
              <a:spLocks noChangeArrowheads="1"/>
            </p:cNvSpPr>
            <p:nvPr/>
          </p:nvSpPr>
          <p:spPr bwMode="auto">
            <a:xfrm>
              <a:off x="3644" y="1613"/>
              <a:ext cx="0" cy="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endParaRPr lang="en-US"/>
            </a:p>
          </p:txBody>
        </p:sp>
        <p:sp>
          <p:nvSpPr>
            <p:cNvPr id="6165" name="Rectangle 67"/>
            <p:cNvSpPr>
              <a:spLocks noChangeArrowheads="1"/>
            </p:cNvSpPr>
            <p:nvPr/>
          </p:nvSpPr>
          <p:spPr bwMode="auto">
            <a:xfrm>
              <a:off x="3526" y="1466"/>
              <a:ext cx="133"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i="1">
                  <a:solidFill>
                    <a:srgbClr val="FF0000"/>
                  </a:solidFill>
                  <a:latin typeface="Times New Roman" pitchFamily="18" charset="0"/>
                </a:rPr>
                <a:t>Y</a:t>
              </a:r>
              <a:endParaRPr lang="en-US"/>
            </a:p>
          </p:txBody>
        </p:sp>
        <p:sp>
          <p:nvSpPr>
            <p:cNvPr id="6166" name="Rectangle 68"/>
            <p:cNvSpPr>
              <a:spLocks noChangeArrowheads="1"/>
            </p:cNvSpPr>
            <p:nvPr/>
          </p:nvSpPr>
          <p:spPr bwMode="auto">
            <a:xfrm>
              <a:off x="4670" y="1466"/>
              <a:ext cx="14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i="1">
                  <a:solidFill>
                    <a:srgbClr val="FF00FF"/>
                  </a:solidFill>
                  <a:latin typeface="Times New Roman" pitchFamily="18" charset="0"/>
                </a:rPr>
                <a:t>X</a:t>
              </a:r>
              <a:endParaRPr lang="en-US"/>
            </a:p>
          </p:txBody>
        </p:sp>
        <p:sp>
          <p:nvSpPr>
            <p:cNvPr id="6167" name="Rectangle 69"/>
            <p:cNvSpPr>
              <a:spLocks noChangeArrowheads="1"/>
            </p:cNvSpPr>
            <p:nvPr/>
          </p:nvSpPr>
          <p:spPr bwMode="auto">
            <a:xfrm>
              <a:off x="3970" y="1439"/>
              <a:ext cx="62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i="1">
                  <a:solidFill>
                    <a:srgbClr val="FF00FF"/>
                  </a:solidFill>
                  <a:latin typeface="Symbol" pitchFamily="18" charset="2"/>
                </a:rPr>
                <a:t>b      b</a:t>
              </a:r>
              <a:endParaRPr lang="en-US"/>
            </a:p>
          </p:txBody>
        </p:sp>
        <p:sp>
          <p:nvSpPr>
            <p:cNvPr id="6168" name="Rectangle 71"/>
            <p:cNvSpPr>
              <a:spLocks noChangeArrowheads="1"/>
            </p:cNvSpPr>
            <p:nvPr/>
          </p:nvSpPr>
          <p:spPr bwMode="auto">
            <a:xfrm>
              <a:off x="4136" y="1597"/>
              <a:ext cx="510" cy="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700">
                  <a:solidFill>
                    <a:srgbClr val="FF00FF"/>
                  </a:solidFill>
                  <a:latin typeface="Symbol" pitchFamily="18" charset="2"/>
                </a:rPr>
                <a:t>0           1</a:t>
              </a:r>
              <a:endParaRPr lang="en-US"/>
            </a:p>
          </p:txBody>
        </p:sp>
        <p:sp>
          <p:nvSpPr>
            <p:cNvPr id="6169" name="Rectangle 72"/>
            <p:cNvSpPr>
              <a:spLocks noChangeArrowheads="1"/>
            </p:cNvSpPr>
            <p:nvPr/>
          </p:nvSpPr>
          <p:spPr bwMode="auto">
            <a:xfrm>
              <a:off x="4255" y="1439"/>
              <a:ext cx="13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a:solidFill>
                    <a:srgbClr val="FF00FF"/>
                  </a:solidFill>
                  <a:latin typeface="Symbol" pitchFamily="18" charset="2"/>
                </a:rPr>
                <a:t>+</a:t>
              </a:r>
              <a:endParaRPr lang="en-US"/>
            </a:p>
          </p:txBody>
        </p:sp>
        <p:sp>
          <p:nvSpPr>
            <p:cNvPr id="6170" name="Rectangle 74"/>
            <p:cNvSpPr>
              <a:spLocks noChangeArrowheads="1"/>
            </p:cNvSpPr>
            <p:nvPr/>
          </p:nvSpPr>
          <p:spPr bwMode="auto">
            <a:xfrm>
              <a:off x="3770" y="1439"/>
              <a:ext cx="13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000">
                  <a:solidFill>
                    <a:srgbClr val="FF0000"/>
                  </a:solidFill>
                  <a:latin typeface="Symbol" pitchFamily="18" charset="2"/>
                </a:rPr>
                <a:t>=</a:t>
              </a:r>
              <a:endParaRPr lang="en-US"/>
            </a:p>
          </p:txBody>
        </p:sp>
      </p:grpSp>
      <p:sp>
        <p:nvSpPr>
          <p:cNvPr id="6157" name="Line 76"/>
          <p:cNvSpPr>
            <a:spLocks noChangeShapeType="1"/>
          </p:cNvSpPr>
          <p:nvPr/>
        </p:nvSpPr>
        <p:spPr bwMode="auto">
          <a:xfrm>
            <a:off x="3733800" y="2667000"/>
            <a:ext cx="0" cy="144780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58" name="Line 77"/>
          <p:cNvSpPr>
            <a:spLocks noChangeShapeType="1"/>
          </p:cNvSpPr>
          <p:nvPr/>
        </p:nvSpPr>
        <p:spPr bwMode="auto">
          <a:xfrm>
            <a:off x="3733800" y="4419600"/>
            <a:ext cx="0" cy="190500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59" name="Line 78"/>
          <p:cNvSpPr>
            <a:spLocks noChangeShapeType="1"/>
          </p:cNvSpPr>
          <p:nvPr/>
        </p:nvSpPr>
        <p:spPr bwMode="auto">
          <a:xfrm flipH="1">
            <a:off x="457200" y="2514600"/>
            <a:ext cx="3124200" cy="0"/>
          </a:xfrm>
          <a:prstGeom prst="line">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6160" name="Text Box 79"/>
          <p:cNvSpPr txBox="1">
            <a:spLocks noChangeArrowheads="1"/>
          </p:cNvSpPr>
          <p:nvPr/>
        </p:nvSpPr>
        <p:spPr bwMode="auto">
          <a:xfrm>
            <a:off x="76200" y="2346325"/>
            <a:ext cx="3683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000" i="1"/>
              <a:t>Y</a:t>
            </a:r>
            <a:r>
              <a:rPr lang="en-US" sz="2000" i="1" baseline="-25000"/>
              <a:t>i</a:t>
            </a:r>
          </a:p>
        </p:txBody>
      </p:sp>
      <p:sp>
        <p:nvSpPr>
          <p:cNvPr id="6161" name="Text Box 80"/>
          <p:cNvSpPr txBox="1">
            <a:spLocks noChangeArrowheads="1"/>
          </p:cNvSpPr>
          <p:nvPr/>
        </p:nvSpPr>
        <p:spPr bwMode="auto">
          <a:xfrm>
            <a:off x="3505200" y="6308725"/>
            <a:ext cx="36988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000" i="1"/>
              <a:t>X</a:t>
            </a:r>
            <a:r>
              <a:rPr lang="en-US" sz="2000" i="1" baseline="-25000"/>
              <a:t>i</a:t>
            </a:r>
          </a:p>
        </p:txBody>
      </p:sp>
      <p:sp>
        <p:nvSpPr>
          <p:cNvPr id="6162" name="Text Box 82"/>
          <p:cNvSpPr txBox="1">
            <a:spLocks noChangeArrowheads="1"/>
          </p:cNvSpPr>
          <p:nvPr/>
        </p:nvSpPr>
        <p:spPr bwMode="auto">
          <a:xfrm>
            <a:off x="3124200" y="1936750"/>
            <a:ext cx="2392363"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800"/>
              <a:t>? </a:t>
            </a:r>
            <a:r>
              <a:rPr lang="en-US" sz="1600"/>
              <a:t>(the actual value of Y</a:t>
            </a:r>
            <a:r>
              <a:rPr lang="en-US" sz="1600" baseline="-25000"/>
              <a:t>i</a:t>
            </a:r>
            <a:r>
              <a:rPr lang="en-US" sz="1600"/>
              <a:t>)</a:t>
            </a:r>
            <a:endParaRPr lang="en-US" sz="1800"/>
          </a:p>
        </p:txBody>
      </p:sp>
    </p:spTree>
    <p:extLst>
      <p:ext uri="{BB962C8B-B14F-4D97-AF65-F5344CB8AC3E}">
        <p14:creationId xmlns:p14="http://schemas.microsoft.com/office/powerpoint/2010/main" xmlns="" val="292855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Linear Regression - Model</a:t>
            </a:r>
          </a:p>
        </p:txBody>
      </p:sp>
      <p:graphicFrame>
        <p:nvGraphicFramePr>
          <p:cNvPr id="7171" name="Object 14"/>
          <p:cNvGraphicFramePr>
            <a:graphicFrameLocks noChangeAspect="1"/>
          </p:cNvGraphicFramePr>
          <p:nvPr/>
        </p:nvGraphicFramePr>
        <p:xfrm>
          <a:off x="685800" y="1981200"/>
          <a:ext cx="4114800" cy="798513"/>
        </p:xfrm>
        <a:graphic>
          <a:graphicData uri="http://schemas.openxmlformats.org/presentationml/2006/ole">
            <p:oleObj spid="_x0000_s1033" name="Equation" r:id="rId4" imgW="1130300" imgH="228600" progId="">
              <p:embed/>
            </p:oleObj>
          </a:graphicData>
        </a:graphic>
      </p:graphicFrame>
      <p:sp>
        <p:nvSpPr>
          <p:cNvPr id="7172" name="Text Box 21"/>
          <p:cNvSpPr txBox="1">
            <a:spLocks noChangeArrowheads="1"/>
          </p:cNvSpPr>
          <p:nvPr/>
        </p:nvSpPr>
        <p:spPr bwMode="auto">
          <a:xfrm>
            <a:off x="762000" y="3200400"/>
            <a:ext cx="45799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Regression Coefficients for a . . .</a:t>
            </a:r>
          </a:p>
        </p:txBody>
      </p:sp>
      <p:sp>
        <p:nvSpPr>
          <p:cNvPr id="7173" name="Text Box 22"/>
          <p:cNvSpPr txBox="1">
            <a:spLocks noChangeArrowheads="1"/>
          </p:cNvSpPr>
          <p:nvPr/>
        </p:nvSpPr>
        <p:spPr bwMode="auto">
          <a:xfrm>
            <a:off x="6080125" y="2090738"/>
            <a:ext cx="15922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Population</a:t>
            </a:r>
          </a:p>
        </p:txBody>
      </p:sp>
      <p:sp>
        <p:nvSpPr>
          <p:cNvPr id="7174" name="Line 23"/>
          <p:cNvSpPr>
            <a:spLocks noChangeShapeType="1"/>
          </p:cNvSpPr>
          <p:nvPr/>
        </p:nvSpPr>
        <p:spPr bwMode="auto">
          <a:xfrm flipH="1" flipV="1">
            <a:off x="1981200" y="2667000"/>
            <a:ext cx="304800" cy="4572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175" name="Line 24"/>
          <p:cNvSpPr>
            <a:spLocks noChangeShapeType="1"/>
          </p:cNvSpPr>
          <p:nvPr/>
        </p:nvSpPr>
        <p:spPr bwMode="auto">
          <a:xfrm flipV="1">
            <a:off x="2590800" y="2743200"/>
            <a:ext cx="304800" cy="4572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176" name="AutoShape 25"/>
          <p:cNvSpPr>
            <a:spLocks/>
          </p:cNvSpPr>
          <p:nvPr/>
        </p:nvSpPr>
        <p:spPr bwMode="auto">
          <a:xfrm>
            <a:off x="5486400" y="1981200"/>
            <a:ext cx="228600" cy="838200"/>
          </a:xfrm>
          <a:prstGeom prst="rightBrace">
            <a:avLst>
              <a:gd name="adj1" fmla="val 30556"/>
              <a:gd name="adj2" fmla="val 50000"/>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77" name="Text Box 27"/>
          <p:cNvSpPr txBox="1">
            <a:spLocks noChangeArrowheads="1"/>
          </p:cNvSpPr>
          <p:nvPr/>
        </p:nvSpPr>
        <p:spPr bwMode="auto">
          <a:xfrm>
            <a:off x="6080125" y="3995738"/>
            <a:ext cx="1168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Sample</a:t>
            </a:r>
          </a:p>
        </p:txBody>
      </p:sp>
      <p:sp>
        <p:nvSpPr>
          <p:cNvPr id="7178" name="AutoShape 28"/>
          <p:cNvSpPr>
            <a:spLocks/>
          </p:cNvSpPr>
          <p:nvPr/>
        </p:nvSpPr>
        <p:spPr bwMode="auto">
          <a:xfrm>
            <a:off x="5486400" y="3886200"/>
            <a:ext cx="228600" cy="838200"/>
          </a:xfrm>
          <a:prstGeom prst="rightBrace">
            <a:avLst>
              <a:gd name="adj1" fmla="val 30556"/>
              <a:gd name="adj2" fmla="val 50000"/>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179" name="Rectangle 42"/>
          <p:cNvSpPr>
            <a:spLocks noChangeArrowheads="1"/>
          </p:cNvSpPr>
          <p:nvPr/>
        </p:nvSpPr>
        <p:spPr bwMode="auto">
          <a:xfrm>
            <a:off x="1204913" y="3890963"/>
            <a:ext cx="428625"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800">
                <a:solidFill>
                  <a:srgbClr val="000000"/>
                </a:solidFill>
                <a:latin typeface="Times New Roman" pitchFamily="18" charset="0"/>
              </a:rPr>
              <a:t>ˆ</a:t>
            </a:r>
            <a:endParaRPr lang="en-US"/>
          </a:p>
        </p:txBody>
      </p:sp>
      <p:sp>
        <p:nvSpPr>
          <p:cNvPr id="7180" name="Text Box 45"/>
          <p:cNvSpPr txBox="1">
            <a:spLocks noChangeArrowheads="1"/>
          </p:cNvSpPr>
          <p:nvPr/>
        </p:nvSpPr>
        <p:spPr bwMode="auto">
          <a:xfrm>
            <a:off x="1098550" y="4052888"/>
            <a:ext cx="2938463"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800"/>
              <a:t>Y = b</a:t>
            </a:r>
            <a:r>
              <a:rPr lang="en-US" sz="2800" baseline="-25000"/>
              <a:t>0</a:t>
            </a:r>
            <a:r>
              <a:rPr lang="en-US" sz="2800"/>
              <a:t> + b</a:t>
            </a:r>
            <a:r>
              <a:rPr lang="en-US" sz="2800" baseline="-25000"/>
              <a:t>1</a:t>
            </a:r>
            <a:r>
              <a:rPr lang="en-US" sz="2800"/>
              <a:t>X</a:t>
            </a:r>
            <a:r>
              <a:rPr lang="en-US" sz="2800" baseline="-25000"/>
              <a:t>i</a:t>
            </a:r>
            <a:r>
              <a:rPr lang="en-US" sz="2800"/>
              <a:t> + e</a:t>
            </a:r>
            <a:endParaRPr lang="en-US" sz="2800" baseline="-25000"/>
          </a:p>
        </p:txBody>
      </p:sp>
      <p:sp>
        <p:nvSpPr>
          <p:cNvPr id="7181" name="Line 46"/>
          <p:cNvSpPr>
            <a:spLocks noChangeShapeType="1"/>
          </p:cNvSpPr>
          <p:nvPr/>
        </p:nvSpPr>
        <p:spPr bwMode="auto">
          <a:xfrm flipH="1">
            <a:off x="1981200" y="3657600"/>
            <a:ext cx="381000" cy="4572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182" name="Line 47"/>
          <p:cNvSpPr>
            <a:spLocks noChangeShapeType="1"/>
          </p:cNvSpPr>
          <p:nvPr/>
        </p:nvSpPr>
        <p:spPr bwMode="auto">
          <a:xfrm>
            <a:off x="2590800" y="3733800"/>
            <a:ext cx="228600" cy="3810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7183" name="Text Box 48"/>
          <p:cNvSpPr txBox="1">
            <a:spLocks noChangeArrowheads="1"/>
          </p:cNvSpPr>
          <p:nvPr/>
        </p:nvSpPr>
        <p:spPr bwMode="auto">
          <a:xfrm>
            <a:off x="1100138" y="4876800"/>
            <a:ext cx="2270125"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800"/>
              <a:t>Y = b</a:t>
            </a:r>
            <a:r>
              <a:rPr lang="en-US" sz="2800" baseline="-25000"/>
              <a:t>0</a:t>
            </a:r>
            <a:r>
              <a:rPr lang="en-US" sz="2800"/>
              <a:t> + b</a:t>
            </a:r>
            <a:r>
              <a:rPr lang="en-US" sz="2800" baseline="-25000"/>
              <a:t>1</a:t>
            </a:r>
            <a:r>
              <a:rPr lang="en-US" sz="2800"/>
              <a:t>X</a:t>
            </a:r>
            <a:r>
              <a:rPr lang="en-US" sz="2800" baseline="-25000"/>
              <a:t>i</a:t>
            </a:r>
          </a:p>
        </p:txBody>
      </p:sp>
      <p:sp>
        <p:nvSpPr>
          <p:cNvPr id="7184" name="Rectangle 49"/>
          <p:cNvSpPr>
            <a:spLocks noChangeArrowheads="1"/>
          </p:cNvSpPr>
          <p:nvPr/>
        </p:nvSpPr>
        <p:spPr bwMode="auto">
          <a:xfrm>
            <a:off x="1219200" y="4678363"/>
            <a:ext cx="160338"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3800">
                <a:solidFill>
                  <a:srgbClr val="000000"/>
                </a:solidFill>
                <a:latin typeface="Times New Roman" pitchFamily="18" charset="0"/>
              </a:rPr>
              <a:t>ˆ</a:t>
            </a:r>
            <a:endParaRPr lang="en-US"/>
          </a:p>
        </p:txBody>
      </p:sp>
      <p:sp>
        <p:nvSpPr>
          <p:cNvPr id="7185" name="Rectangle 50"/>
          <p:cNvSpPr>
            <a:spLocks noChangeArrowheads="1"/>
          </p:cNvSpPr>
          <p:nvPr/>
        </p:nvSpPr>
        <p:spPr bwMode="auto">
          <a:xfrm>
            <a:off x="914400" y="4724400"/>
            <a:ext cx="2667000" cy="838200"/>
          </a:xfrm>
          <a:prstGeom prst="rect">
            <a:avLst/>
          </a:prstGeom>
          <a:noFill/>
          <a:ln w="25400">
            <a:solidFill>
              <a:srgbClr val="FFFF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847952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3562350" y="228600"/>
            <a:ext cx="2990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Simple Linear Regression</a:t>
            </a:r>
          </a:p>
        </p:txBody>
      </p:sp>
      <p:sp>
        <p:nvSpPr>
          <p:cNvPr id="60420" name="Line 4"/>
          <p:cNvSpPr>
            <a:spLocks noChangeShapeType="1"/>
          </p:cNvSpPr>
          <p:nvPr/>
        </p:nvSpPr>
        <p:spPr bwMode="auto">
          <a:xfrm>
            <a:off x="2438400" y="1081088"/>
            <a:ext cx="0" cy="2438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21" name="Line 5"/>
          <p:cNvSpPr>
            <a:spLocks noChangeShapeType="1"/>
          </p:cNvSpPr>
          <p:nvPr/>
        </p:nvSpPr>
        <p:spPr bwMode="auto">
          <a:xfrm>
            <a:off x="2438400" y="3519488"/>
            <a:ext cx="33528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22" name="Oval 6"/>
          <p:cNvSpPr>
            <a:spLocks noChangeArrowheads="1"/>
          </p:cNvSpPr>
          <p:nvPr/>
        </p:nvSpPr>
        <p:spPr bwMode="auto">
          <a:xfrm>
            <a:off x="3276600" y="2452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3" name="Oval 7"/>
          <p:cNvSpPr>
            <a:spLocks noChangeArrowheads="1"/>
          </p:cNvSpPr>
          <p:nvPr/>
        </p:nvSpPr>
        <p:spPr bwMode="auto">
          <a:xfrm>
            <a:off x="2895600" y="26050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4" name="Oval 8"/>
          <p:cNvSpPr>
            <a:spLocks noChangeArrowheads="1"/>
          </p:cNvSpPr>
          <p:nvPr/>
        </p:nvSpPr>
        <p:spPr bwMode="auto">
          <a:xfrm>
            <a:off x="3429000" y="2071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5" name="Oval 9"/>
          <p:cNvSpPr>
            <a:spLocks noChangeArrowheads="1"/>
          </p:cNvSpPr>
          <p:nvPr/>
        </p:nvSpPr>
        <p:spPr bwMode="auto">
          <a:xfrm>
            <a:off x="3810000" y="21478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6" name="Oval 10"/>
          <p:cNvSpPr>
            <a:spLocks noChangeArrowheads="1"/>
          </p:cNvSpPr>
          <p:nvPr/>
        </p:nvSpPr>
        <p:spPr bwMode="auto">
          <a:xfrm>
            <a:off x="3505200" y="1770063"/>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7" name="Oval 11"/>
          <p:cNvSpPr>
            <a:spLocks noChangeArrowheads="1"/>
          </p:cNvSpPr>
          <p:nvPr/>
        </p:nvSpPr>
        <p:spPr bwMode="auto">
          <a:xfrm>
            <a:off x="3886200" y="19954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28" name="Text Box 12"/>
          <p:cNvSpPr txBox="1">
            <a:spLocks noChangeArrowheads="1"/>
          </p:cNvSpPr>
          <p:nvPr/>
        </p:nvSpPr>
        <p:spPr bwMode="auto">
          <a:xfrm>
            <a:off x="2590800" y="3671888"/>
            <a:ext cx="2647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Independent variable (x)</a:t>
            </a:r>
          </a:p>
        </p:txBody>
      </p:sp>
      <p:sp>
        <p:nvSpPr>
          <p:cNvPr id="60429" name="Text Box 13"/>
          <p:cNvSpPr txBox="1">
            <a:spLocks noChangeArrowheads="1"/>
          </p:cNvSpPr>
          <p:nvPr/>
        </p:nvSpPr>
        <p:spPr bwMode="auto">
          <a:xfrm rot="16200000">
            <a:off x="777081" y="2170907"/>
            <a:ext cx="262572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Dependent variable (y)</a:t>
            </a:r>
          </a:p>
        </p:txBody>
      </p:sp>
      <p:sp>
        <p:nvSpPr>
          <p:cNvPr id="60430" name="Oval 14"/>
          <p:cNvSpPr>
            <a:spLocks noChangeArrowheads="1"/>
          </p:cNvSpPr>
          <p:nvPr/>
        </p:nvSpPr>
        <p:spPr bwMode="auto">
          <a:xfrm>
            <a:off x="4191000" y="19812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31" name="Oval 15"/>
          <p:cNvSpPr>
            <a:spLocks noChangeArrowheads="1"/>
          </p:cNvSpPr>
          <p:nvPr/>
        </p:nvSpPr>
        <p:spPr bwMode="auto">
          <a:xfrm>
            <a:off x="4114800" y="17526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33" name="Oval 17"/>
          <p:cNvSpPr>
            <a:spLocks noChangeArrowheads="1"/>
          </p:cNvSpPr>
          <p:nvPr/>
        </p:nvSpPr>
        <p:spPr bwMode="auto">
          <a:xfrm>
            <a:off x="3276600" y="2209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34" name="Oval 18"/>
          <p:cNvSpPr>
            <a:spLocks noChangeArrowheads="1"/>
          </p:cNvSpPr>
          <p:nvPr/>
        </p:nvSpPr>
        <p:spPr bwMode="auto">
          <a:xfrm>
            <a:off x="2667000" y="26670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35" name="Oval 19"/>
          <p:cNvSpPr>
            <a:spLocks noChangeArrowheads="1"/>
          </p:cNvSpPr>
          <p:nvPr/>
        </p:nvSpPr>
        <p:spPr bwMode="auto">
          <a:xfrm>
            <a:off x="4343400" y="1447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436" name="Text Box 20"/>
          <p:cNvSpPr txBox="1">
            <a:spLocks noChangeArrowheads="1"/>
          </p:cNvSpPr>
          <p:nvPr/>
        </p:nvSpPr>
        <p:spPr bwMode="auto">
          <a:xfrm>
            <a:off x="1066800" y="4876800"/>
            <a:ext cx="7848600" cy="1466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output of a regression is a function that predicts the dependent variable based upon values of the independent variables.</a:t>
            </a:r>
          </a:p>
          <a:p>
            <a:pPr>
              <a:spcBef>
                <a:spcPct val="50000"/>
              </a:spcBef>
            </a:pPr>
            <a:endParaRPr lang="en-US" b="1"/>
          </a:p>
          <a:p>
            <a:pPr>
              <a:spcBef>
                <a:spcPct val="50000"/>
              </a:spcBef>
            </a:pPr>
            <a:r>
              <a:rPr lang="en-US" b="1"/>
              <a:t>Simple regression fits a straight line to the data.</a:t>
            </a:r>
          </a:p>
        </p:txBody>
      </p:sp>
      <p:sp>
        <p:nvSpPr>
          <p:cNvPr id="60437" name="Line 21"/>
          <p:cNvSpPr>
            <a:spLocks noChangeShapeType="1"/>
          </p:cNvSpPr>
          <p:nvPr/>
        </p:nvSpPr>
        <p:spPr bwMode="auto">
          <a:xfrm flipV="1">
            <a:off x="2438400" y="1371600"/>
            <a:ext cx="2286000" cy="1676400"/>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38" name="Rectangle 22"/>
          <p:cNvSpPr>
            <a:spLocks noChangeArrowheads="1"/>
          </p:cNvSpPr>
          <p:nvPr/>
        </p:nvSpPr>
        <p:spPr bwMode="auto">
          <a:xfrm>
            <a:off x="4989513" y="1546225"/>
            <a:ext cx="2084387" cy="5651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t>y’ = b0 + b1X ± </a:t>
            </a:r>
            <a:r>
              <a:rPr lang="ru-RU">
                <a:cs typeface="Arial" charset="0"/>
              </a:rPr>
              <a:t>є</a:t>
            </a:r>
            <a:r>
              <a:rPr lang="en-US"/>
              <a:t> </a:t>
            </a:r>
          </a:p>
        </p:txBody>
      </p:sp>
      <p:sp>
        <p:nvSpPr>
          <p:cNvPr id="60439" name="Line 23"/>
          <p:cNvSpPr>
            <a:spLocks noChangeShapeType="1"/>
          </p:cNvSpPr>
          <p:nvPr/>
        </p:nvSpPr>
        <p:spPr bwMode="auto">
          <a:xfrm flipH="1" flipV="1">
            <a:off x="4437063" y="1627188"/>
            <a:ext cx="538162" cy="1476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40" name="Rectangle 24"/>
          <p:cNvSpPr>
            <a:spLocks noChangeArrowheads="1"/>
          </p:cNvSpPr>
          <p:nvPr/>
        </p:nvSpPr>
        <p:spPr bwMode="auto">
          <a:xfrm>
            <a:off x="3509963" y="2851150"/>
            <a:ext cx="2339975" cy="44291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t>b0 (y intercept)</a:t>
            </a:r>
          </a:p>
        </p:txBody>
      </p:sp>
      <p:sp>
        <p:nvSpPr>
          <p:cNvPr id="60441" name="Line 25"/>
          <p:cNvSpPr>
            <a:spLocks noChangeShapeType="1"/>
          </p:cNvSpPr>
          <p:nvPr/>
        </p:nvSpPr>
        <p:spPr bwMode="auto">
          <a:xfrm flipH="1">
            <a:off x="2474913" y="3052763"/>
            <a:ext cx="1047750" cy="127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42" name="Rectangle 26"/>
          <p:cNvSpPr>
            <a:spLocks noChangeArrowheads="1"/>
          </p:cNvSpPr>
          <p:nvPr/>
        </p:nvSpPr>
        <p:spPr bwMode="auto">
          <a:xfrm>
            <a:off x="6172200" y="2420938"/>
            <a:ext cx="1762125" cy="7921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a:p>
            <a:pPr algn="ctr"/>
            <a:r>
              <a:rPr lang="en-US"/>
              <a:t>B1 = slope</a:t>
            </a:r>
          </a:p>
          <a:p>
            <a:pPr algn="ctr"/>
            <a:r>
              <a:rPr lang="en-US"/>
              <a:t>= </a:t>
            </a:r>
            <a:r>
              <a:rPr lang="en-US">
                <a:cs typeface="Arial" charset="0"/>
              </a:rPr>
              <a:t>∆y/ </a:t>
            </a:r>
            <a:r>
              <a:rPr lang="en-US"/>
              <a:t>∆x</a:t>
            </a:r>
            <a:endParaRPr lang="en-US">
              <a:cs typeface="Arial" charset="0"/>
            </a:endParaRPr>
          </a:p>
          <a:p>
            <a:pPr algn="ctr"/>
            <a:endParaRPr lang="en-US"/>
          </a:p>
        </p:txBody>
      </p:sp>
      <p:sp>
        <p:nvSpPr>
          <p:cNvPr id="60443" name="Line 27"/>
          <p:cNvSpPr>
            <a:spLocks noChangeShapeType="1"/>
          </p:cNvSpPr>
          <p:nvPr/>
        </p:nvSpPr>
        <p:spPr bwMode="auto">
          <a:xfrm>
            <a:off x="3536950" y="1868488"/>
            <a:ext cx="0" cy="35083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0444" name="Rectangle 28"/>
          <p:cNvSpPr>
            <a:spLocks noChangeArrowheads="1"/>
          </p:cNvSpPr>
          <p:nvPr/>
        </p:nvSpPr>
        <p:spPr bwMode="auto">
          <a:xfrm>
            <a:off x="3481388" y="1793875"/>
            <a:ext cx="300037"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ru-RU"/>
              <a:t>є</a:t>
            </a:r>
            <a:endParaRPr lang="en-US"/>
          </a:p>
        </p:txBody>
      </p:sp>
    </p:spTree>
    <p:extLst>
      <p:ext uri="{BB962C8B-B14F-4D97-AF65-F5344CB8AC3E}">
        <p14:creationId xmlns:p14="http://schemas.microsoft.com/office/powerpoint/2010/main" xmlns="" val="61901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3562350" y="228600"/>
            <a:ext cx="2990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Simple Linear Regression</a:t>
            </a:r>
          </a:p>
        </p:txBody>
      </p:sp>
      <p:sp>
        <p:nvSpPr>
          <p:cNvPr id="61443" name="Line 3"/>
          <p:cNvSpPr>
            <a:spLocks noChangeShapeType="1"/>
          </p:cNvSpPr>
          <p:nvPr/>
        </p:nvSpPr>
        <p:spPr bwMode="auto">
          <a:xfrm>
            <a:off x="2438400" y="1081088"/>
            <a:ext cx="0" cy="2438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44" name="Line 4"/>
          <p:cNvSpPr>
            <a:spLocks noChangeShapeType="1"/>
          </p:cNvSpPr>
          <p:nvPr/>
        </p:nvSpPr>
        <p:spPr bwMode="auto">
          <a:xfrm>
            <a:off x="2438400" y="3519488"/>
            <a:ext cx="33528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45" name="Oval 5"/>
          <p:cNvSpPr>
            <a:spLocks noChangeArrowheads="1"/>
          </p:cNvSpPr>
          <p:nvPr/>
        </p:nvSpPr>
        <p:spPr bwMode="auto">
          <a:xfrm>
            <a:off x="3276600" y="2452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46" name="Oval 6"/>
          <p:cNvSpPr>
            <a:spLocks noChangeArrowheads="1"/>
          </p:cNvSpPr>
          <p:nvPr/>
        </p:nvSpPr>
        <p:spPr bwMode="auto">
          <a:xfrm>
            <a:off x="2895600" y="26050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47" name="Oval 7"/>
          <p:cNvSpPr>
            <a:spLocks noChangeArrowheads="1"/>
          </p:cNvSpPr>
          <p:nvPr/>
        </p:nvSpPr>
        <p:spPr bwMode="auto">
          <a:xfrm>
            <a:off x="3429000" y="2071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48" name="Oval 8"/>
          <p:cNvSpPr>
            <a:spLocks noChangeArrowheads="1"/>
          </p:cNvSpPr>
          <p:nvPr/>
        </p:nvSpPr>
        <p:spPr bwMode="auto">
          <a:xfrm>
            <a:off x="3810000" y="21478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49" name="Oval 9"/>
          <p:cNvSpPr>
            <a:spLocks noChangeArrowheads="1"/>
          </p:cNvSpPr>
          <p:nvPr/>
        </p:nvSpPr>
        <p:spPr bwMode="auto">
          <a:xfrm>
            <a:off x="3505200" y="19192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0" name="Oval 10"/>
          <p:cNvSpPr>
            <a:spLocks noChangeArrowheads="1"/>
          </p:cNvSpPr>
          <p:nvPr/>
        </p:nvSpPr>
        <p:spPr bwMode="auto">
          <a:xfrm>
            <a:off x="3886200" y="19954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1" name="Text Box 11"/>
          <p:cNvSpPr txBox="1">
            <a:spLocks noChangeArrowheads="1"/>
          </p:cNvSpPr>
          <p:nvPr/>
        </p:nvSpPr>
        <p:spPr bwMode="auto">
          <a:xfrm>
            <a:off x="2590800" y="3671888"/>
            <a:ext cx="2647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Independent variable (x)</a:t>
            </a:r>
          </a:p>
        </p:txBody>
      </p:sp>
      <p:sp>
        <p:nvSpPr>
          <p:cNvPr id="61452" name="Text Box 12"/>
          <p:cNvSpPr txBox="1">
            <a:spLocks noChangeArrowheads="1"/>
          </p:cNvSpPr>
          <p:nvPr/>
        </p:nvSpPr>
        <p:spPr bwMode="auto">
          <a:xfrm rot="16200000">
            <a:off x="869951" y="2268537"/>
            <a:ext cx="243681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Dependent variable</a:t>
            </a:r>
          </a:p>
        </p:txBody>
      </p:sp>
      <p:sp>
        <p:nvSpPr>
          <p:cNvPr id="61453" name="Oval 13"/>
          <p:cNvSpPr>
            <a:spLocks noChangeArrowheads="1"/>
          </p:cNvSpPr>
          <p:nvPr/>
        </p:nvSpPr>
        <p:spPr bwMode="auto">
          <a:xfrm>
            <a:off x="4191000" y="19812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4" name="Oval 14"/>
          <p:cNvSpPr>
            <a:spLocks noChangeArrowheads="1"/>
          </p:cNvSpPr>
          <p:nvPr/>
        </p:nvSpPr>
        <p:spPr bwMode="auto">
          <a:xfrm>
            <a:off x="4114800" y="17526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6" name="Oval 16"/>
          <p:cNvSpPr>
            <a:spLocks noChangeArrowheads="1"/>
          </p:cNvSpPr>
          <p:nvPr/>
        </p:nvSpPr>
        <p:spPr bwMode="auto">
          <a:xfrm>
            <a:off x="3276600" y="2209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7" name="Oval 17"/>
          <p:cNvSpPr>
            <a:spLocks noChangeArrowheads="1"/>
          </p:cNvSpPr>
          <p:nvPr/>
        </p:nvSpPr>
        <p:spPr bwMode="auto">
          <a:xfrm>
            <a:off x="2667000" y="26670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8" name="Oval 18"/>
          <p:cNvSpPr>
            <a:spLocks noChangeArrowheads="1"/>
          </p:cNvSpPr>
          <p:nvPr/>
        </p:nvSpPr>
        <p:spPr bwMode="auto">
          <a:xfrm>
            <a:off x="4343400" y="1447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59" name="Text Box 19"/>
          <p:cNvSpPr txBox="1">
            <a:spLocks noChangeArrowheads="1"/>
          </p:cNvSpPr>
          <p:nvPr/>
        </p:nvSpPr>
        <p:spPr bwMode="auto">
          <a:xfrm>
            <a:off x="1066800" y="4876800"/>
            <a:ext cx="7848600" cy="7794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function will make a prediction for each observed data point. </a:t>
            </a:r>
          </a:p>
          <a:p>
            <a:pPr>
              <a:spcBef>
                <a:spcPct val="50000"/>
              </a:spcBef>
            </a:pPr>
            <a:r>
              <a:rPr lang="en-US" b="1"/>
              <a:t>The observation is denoted by y and the prediction is denoted by y.</a:t>
            </a:r>
          </a:p>
        </p:txBody>
      </p:sp>
      <p:sp>
        <p:nvSpPr>
          <p:cNvPr id="61460" name="Line 20"/>
          <p:cNvSpPr>
            <a:spLocks noChangeShapeType="1"/>
          </p:cNvSpPr>
          <p:nvPr/>
        </p:nvSpPr>
        <p:spPr bwMode="auto">
          <a:xfrm flipV="1">
            <a:off x="2438400" y="1371600"/>
            <a:ext cx="2286000" cy="1676400"/>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61" name="Line 21"/>
          <p:cNvSpPr>
            <a:spLocks noChangeShapeType="1"/>
          </p:cNvSpPr>
          <p:nvPr/>
        </p:nvSpPr>
        <p:spPr bwMode="auto">
          <a:xfrm>
            <a:off x="6553200" y="3505200"/>
            <a:ext cx="91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62" name="Line 22"/>
          <p:cNvSpPr>
            <a:spLocks noChangeShapeType="1"/>
          </p:cNvSpPr>
          <p:nvPr/>
        </p:nvSpPr>
        <p:spPr bwMode="auto">
          <a:xfrm flipV="1">
            <a:off x="6553200" y="1676400"/>
            <a:ext cx="914400" cy="685800"/>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63" name="Oval 23"/>
          <p:cNvSpPr>
            <a:spLocks noChangeArrowheads="1"/>
          </p:cNvSpPr>
          <p:nvPr/>
        </p:nvSpPr>
        <p:spPr bwMode="auto">
          <a:xfrm>
            <a:off x="6858000" y="1524000"/>
            <a:ext cx="152400" cy="1524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4" name="AutoShape 24"/>
          <p:cNvSpPr>
            <a:spLocks noChangeArrowheads="1"/>
          </p:cNvSpPr>
          <p:nvPr/>
        </p:nvSpPr>
        <p:spPr bwMode="auto">
          <a:xfrm rot="16200000">
            <a:off x="3354388" y="839787"/>
            <a:ext cx="2667000" cy="3730625"/>
          </a:xfrm>
          <a:prstGeom prst="triangle">
            <a:avLst>
              <a:gd name="adj" fmla="val 50000"/>
            </a:avLst>
          </a:prstGeom>
          <a:solidFill>
            <a:schemeClr val="bg1"/>
          </a:solidFill>
          <a:ln w="25400">
            <a:solidFill>
              <a:srgbClr val="00008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5" name="Rectangle 25"/>
          <p:cNvSpPr>
            <a:spLocks noChangeArrowheads="1"/>
          </p:cNvSpPr>
          <p:nvPr/>
        </p:nvSpPr>
        <p:spPr bwMode="auto">
          <a:xfrm>
            <a:off x="6553200" y="1371600"/>
            <a:ext cx="914400" cy="2667000"/>
          </a:xfrm>
          <a:prstGeom prst="rect">
            <a:avLst/>
          </a:prstGeom>
          <a:noFill/>
          <a:ln w="25400">
            <a:solidFill>
              <a:srgbClr val="00008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6" name="Rectangle 26"/>
          <p:cNvSpPr>
            <a:spLocks noChangeArrowheads="1"/>
          </p:cNvSpPr>
          <p:nvPr/>
        </p:nvSpPr>
        <p:spPr bwMode="auto">
          <a:xfrm>
            <a:off x="2590800" y="2590800"/>
            <a:ext cx="228600" cy="914400"/>
          </a:xfrm>
          <a:prstGeom prst="rect">
            <a:avLst/>
          </a:prstGeom>
          <a:noFill/>
          <a:ln w="25400">
            <a:solidFill>
              <a:srgbClr val="00008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7" name="Oval 27"/>
          <p:cNvSpPr>
            <a:spLocks noChangeArrowheads="1"/>
          </p:cNvSpPr>
          <p:nvPr/>
        </p:nvSpPr>
        <p:spPr bwMode="auto">
          <a:xfrm>
            <a:off x="6858000" y="1981200"/>
            <a:ext cx="152400" cy="152400"/>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468" name="Text Box 28"/>
          <p:cNvSpPr txBox="1">
            <a:spLocks noChangeArrowheads="1"/>
          </p:cNvSpPr>
          <p:nvPr/>
        </p:nvSpPr>
        <p:spPr bwMode="auto">
          <a:xfrm>
            <a:off x="7527925" y="3313113"/>
            <a:ext cx="6540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Zero</a:t>
            </a:r>
          </a:p>
        </p:txBody>
      </p:sp>
      <p:sp>
        <p:nvSpPr>
          <p:cNvPr id="61469" name="Text Box 29"/>
          <p:cNvSpPr txBox="1">
            <a:spLocks noChangeArrowheads="1"/>
          </p:cNvSpPr>
          <p:nvPr/>
        </p:nvSpPr>
        <p:spPr bwMode="auto">
          <a:xfrm>
            <a:off x="7467600" y="1865313"/>
            <a:ext cx="15398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Prediction: y</a:t>
            </a:r>
          </a:p>
        </p:txBody>
      </p:sp>
      <p:sp>
        <p:nvSpPr>
          <p:cNvPr id="61470" name="Text Box 30"/>
          <p:cNvSpPr txBox="1">
            <a:spLocks noChangeArrowheads="1"/>
          </p:cNvSpPr>
          <p:nvPr/>
        </p:nvSpPr>
        <p:spPr bwMode="auto">
          <a:xfrm>
            <a:off x="7467600" y="1385888"/>
            <a:ext cx="1676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Observation: y</a:t>
            </a:r>
          </a:p>
        </p:txBody>
      </p:sp>
      <p:sp>
        <p:nvSpPr>
          <p:cNvPr id="61471" name="Text Box 31"/>
          <p:cNvSpPr txBox="1">
            <a:spLocks noChangeArrowheads="1"/>
          </p:cNvSpPr>
          <p:nvPr/>
        </p:nvSpPr>
        <p:spPr bwMode="auto">
          <a:xfrm>
            <a:off x="8229600" y="5181600"/>
            <a:ext cx="2921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a:t>
            </a:r>
          </a:p>
        </p:txBody>
      </p:sp>
      <p:sp>
        <p:nvSpPr>
          <p:cNvPr id="61472" name="Text Box 32"/>
          <p:cNvSpPr txBox="1">
            <a:spLocks noChangeArrowheads="1"/>
          </p:cNvSpPr>
          <p:nvPr/>
        </p:nvSpPr>
        <p:spPr bwMode="auto">
          <a:xfrm>
            <a:off x="8623300" y="1752600"/>
            <a:ext cx="2921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a:t>
            </a:r>
          </a:p>
        </p:txBody>
      </p:sp>
    </p:spTree>
    <p:extLst>
      <p:ext uri="{BB962C8B-B14F-4D97-AF65-F5344CB8AC3E}">
        <p14:creationId xmlns:p14="http://schemas.microsoft.com/office/powerpoint/2010/main" xmlns="" val="4048484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3562350" y="228600"/>
            <a:ext cx="29908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Simple Linear Regression</a:t>
            </a:r>
          </a:p>
        </p:txBody>
      </p:sp>
      <p:sp>
        <p:nvSpPr>
          <p:cNvPr id="62482" name="Text Box 18"/>
          <p:cNvSpPr txBox="1">
            <a:spLocks noChangeArrowheads="1"/>
          </p:cNvSpPr>
          <p:nvPr/>
        </p:nvSpPr>
        <p:spPr bwMode="auto">
          <a:xfrm>
            <a:off x="1066800" y="4876800"/>
            <a:ext cx="7848600" cy="1462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For each observation, the variation can be described as:</a:t>
            </a:r>
          </a:p>
          <a:p>
            <a:pPr>
              <a:spcBef>
                <a:spcPct val="50000"/>
              </a:spcBef>
            </a:pPr>
            <a:r>
              <a:rPr lang="en-US" b="1"/>
              <a:t>	                      	   </a:t>
            </a:r>
            <a:r>
              <a:rPr lang="en-US" sz="2400" b="1"/>
              <a:t>y = y + </a:t>
            </a:r>
            <a:r>
              <a:rPr lang="el-GR" sz="2400" b="1">
                <a:cs typeface="Arial" charset="0"/>
              </a:rPr>
              <a:t>ε</a:t>
            </a:r>
            <a:endParaRPr lang="en-US" sz="2400" b="1">
              <a:cs typeface="Arial" charset="0"/>
            </a:endParaRPr>
          </a:p>
          <a:p>
            <a:pPr>
              <a:spcBef>
                <a:spcPct val="50000"/>
              </a:spcBef>
            </a:pPr>
            <a:r>
              <a:rPr lang="en-US" sz="2400" b="1">
                <a:cs typeface="Arial" charset="0"/>
              </a:rPr>
              <a:t>		Actual = Explained + Error</a:t>
            </a:r>
            <a:endParaRPr lang="el-GR" sz="2400" b="1">
              <a:cs typeface="Arial" charset="0"/>
            </a:endParaRPr>
          </a:p>
        </p:txBody>
      </p:sp>
      <p:sp>
        <p:nvSpPr>
          <p:cNvPr id="62484" name="Line 20"/>
          <p:cNvSpPr>
            <a:spLocks noChangeShapeType="1"/>
          </p:cNvSpPr>
          <p:nvPr/>
        </p:nvSpPr>
        <p:spPr bwMode="auto">
          <a:xfrm>
            <a:off x="4089400" y="3505200"/>
            <a:ext cx="91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486" name="Oval 22"/>
          <p:cNvSpPr>
            <a:spLocks noChangeArrowheads="1"/>
          </p:cNvSpPr>
          <p:nvPr/>
        </p:nvSpPr>
        <p:spPr bwMode="auto">
          <a:xfrm>
            <a:off x="4394200" y="1524000"/>
            <a:ext cx="152400" cy="1524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490" name="Oval 26"/>
          <p:cNvSpPr>
            <a:spLocks noChangeArrowheads="1"/>
          </p:cNvSpPr>
          <p:nvPr/>
        </p:nvSpPr>
        <p:spPr bwMode="auto">
          <a:xfrm>
            <a:off x="4394200" y="1981200"/>
            <a:ext cx="152400" cy="152400"/>
          </a:xfrm>
          <a:prstGeom prst="ellipse">
            <a:avLst/>
          </a:prstGeom>
          <a:solidFill>
            <a:srgbClr val="FF0000"/>
          </a:solidFill>
          <a:ln w="9525">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491" name="Text Box 27"/>
          <p:cNvSpPr txBox="1">
            <a:spLocks noChangeArrowheads="1"/>
          </p:cNvSpPr>
          <p:nvPr/>
        </p:nvSpPr>
        <p:spPr bwMode="auto">
          <a:xfrm>
            <a:off x="5064125" y="3313113"/>
            <a:ext cx="6540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Zero</a:t>
            </a:r>
          </a:p>
        </p:txBody>
      </p:sp>
      <p:sp>
        <p:nvSpPr>
          <p:cNvPr id="62493" name="Text Box 29"/>
          <p:cNvSpPr txBox="1">
            <a:spLocks noChangeArrowheads="1"/>
          </p:cNvSpPr>
          <p:nvPr/>
        </p:nvSpPr>
        <p:spPr bwMode="auto">
          <a:xfrm>
            <a:off x="5003800" y="1614488"/>
            <a:ext cx="2057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Prediction error: </a:t>
            </a:r>
            <a:r>
              <a:rPr lang="el-GR"/>
              <a:t>ε</a:t>
            </a:r>
            <a:endParaRPr lang="en-US"/>
          </a:p>
        </p:txBody>
      </p:sp>
      <p:sp>
        <p:nvSpPr>
          <p:cNvPr id="62494" name="Text Box 30"/>
          <p:cNvSpPr txBox="1">
            <a:spLocks noChangeArrowheads="1"/>
          </p:cNvSpPr>
          <p:nvPr/>
        </p:nvSpPr>
        <p:spPr bwMode="auto">
          <a:xfrm>
            <a:off x="4500563" y="5241925"/>
            <a:ext cx="361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t>^</a:t>
            </a:r>
          </a:p>
        </p:txBody>
      </p:sp>
      <p:sp>
        <p:nvSpPr>
          <p:cNvPr id="62492" name="Text Box 28"/>
          <p:cNvSpPr txBox="1">
            <a:spLocks noChangeArrowheads="1"/>
          </p:cNvSpPr>
          <p:nvPr/>
        </p:nvSpPr>
        <p:spPr bwMode="auto">
          <a:xfrm>
            <a:off x="5003800" y="2605088"/>
            <a:ext cx="16764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Prediction: y </a:t>
            </a:r>
          </a:p>
        </p:txBody>
      </p:sp>
      <p:sp>
        <p:nvSpPr>
          <p:cNvPr id="62495" name="Text Box 31"/>
          <p:cNvSpPr txBox="1">
            <a:spLocks noChangeArrowheads="1"/>
          </p:cNvSpPr>
          <p:nvPr/>
        </p:nvSpPr>
        <p:spPr bwMode="auto">
          <a:xfrm>
            <a:off x="6172200" y="2528888"/>
            <a:ext cx="3556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 </a:t>
            </a:r>
          </a:p>
        </p:txBody>
      </p:sp>
      <p:sp>
        <p:nvSpPr>
          <p:cNvPr id="62497" name="AutoShape 33"/>
          <p:cNvSpPr>
            <a:spLocks/>
          </p:cNvSpPr>
          <p:nvPr/>
        </p:nvSpPr>
        <p:spPr bwMode="auto">
          <a:xfrm>
            <a:off x="4622800" y="1600200"/>
            <a:ext cx="381000" cy="457200"/>
          </a:xfrm>
          <a:prstGeom prst="rightBrace">
            <a:avLst>
              <a:gd name="adj1" fmla="val 10000"/>
              <a:gd name="adj2" fmla="val 50000"/>
            </a:avLst>
          </a:prstGeom>
          <a:noFill/>
          <a:ln w="9525">
            <a:solidFill>
              <a:srgbClr val="0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498" name="AutoShape 34"/>
          <p:cNvSpPr>
            <a:spLocks/>
          </p:cNvSpPr>
          <p:nvPr/>
        </p:nvSpPr>
        <p:spPr bwMode="auto">
          <a:xfrm>
            <a:off x="4622800" y="2057400"/>
            <a:ext cx="381000" cy="1447800"/>
          </a:xfrm>
          <a:prstGeom prst="rightBrace">
            <a:avLst>
              <a:gd name="adj1" fmla="val 31667"/>
              <a:gd name="adj2" fmla="val 50000"/>
            </a:avLst>
          </a:prstGeom>
          <a:noFill/>
          <a:ln w="9525">
            <a:solidFill>
              <a:srgbClr val="0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00" name="AutoShape 36"/>
          <p:cNvSpPr>
            <a:spLocks/>
          </p:cNvSpPr>
          <p:nvPr/>
        </p:nvSpPr>
        <p:spPr bwMode="auto">
          <a:xfrm>
            <a:off x="3860800" y="1600200"/>
            <a:ext cx="457200" cy="1905000"/>
          </a:xfrm>
          <a:prstGeom prst="leftBrace">
            <a:avLst>
              <a:gd name="adj1" fmla="val 34722"/>
              <a:gd name="adj2" fmla="val 50000"/>
            </a:avLst>
          </a:prstGeom>
          <a:noFill/>
          <a:ln w="9525">
            <a:solidFill>
              <a:srgbClr val="0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01" name="Text Box 37"/>
          <p:cNvSpPr txBox="1">
            <a:spLocks noChangeArrowheads="1"/>
          </p:cNvSpPr>
          <p:nvPr/>
        </p:nvSpPr>
        <p:spPr bwMode="auto">
          <a:xfrm>
            <a:off x="2032000" y="2300288"/>
            <a:ext cx="16573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Observation: y</a:t>
            </a:r>
          </a:p>
        </p:txBody>
      </p:sp>
      <p:sp>
        <p:nvSpPr>
          <p:cNvPr id="62502" name="Rectangle 38"/>
          <p:cNvSpPr>
            <a:spLocks noChangeArrowheads="1"/>
          </p:cNvSpPr>
          <p:nvPr/>
        </p:nvSpPr>
        <p:spPr bwMode="auto">
          <a:xfrm>
            <a:off x="1816100" y="1168400"/>
            <a:ext cx="5892800" cy="3111500"/>
          </a:xfrm>
          <a:prstGeom prst="rect">
            <a:avLst/>
          </a:prstGeom>
          <a:noFill/>
          <a:ln w="25400">
            <a:solidFill>
              <a:srgbClr val="00008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03" name="Line 39"/>
          <p:cNvSpPr>
            <a:spLocks noChangeShapeType="1"/>
          </p:cNvSpPr>
          <p:nvPr/>
        </p:nvSpPr>
        <p:spPr bwMode="auto">
          <a:xfrm flipV="1">
            <a:off x="3509963" y="5727700"/>
            <a:ext cx="523875" cy="2428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04" name="Line 40"/>
          <p:cNvSpPr>
            <a:spLocks noChangeShapeType="1"/>
          </p:cNvSpPr>
          <p:nvPr/>
        </p:nvSpPr>
        <p:spPr bwMode="auto">
          <a:xfrm flipH="1" flipV="1">
            <a:off x="4733925" y="5741988"/>
            <a:ext cx="53975" cy="2016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05" name="Line 41"/>
          <p:cNvSpPr>
            <a:spLocks noChangeShapeType="1"/>
          </p:cNvSpPr>
          <p:nvPr/>
        </p:nvSpPr>
        <p:spPr bwMode="auto">
          <a:xfrm flipH="1" flipV="1">
            <a:off x="5338763" y="5688013"/>
            <a:ext cx="995362" cy="2952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6439750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07" name="Line 19"/>
          <p:cNvSpPr>
            <a:spLocks noChangeShapeType="1"/>
          </p:cNvSpPr>
          <p:nvPr/>
        </p:nvSpPr>
        <p:spPr bwMode="auto">
          <a:xfrm flipV="1">
            <a:off x="3175000" y="1943100"/>
            <a:ext cx="2286000" cy="1676400"/>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490" name="Text Box 2"/>
          <p:cNvSpPr txBox="1">
            <a:spLocks noChangeArrowheads="1"/>
          </p:cNvSpPr>
          <p:nvPr/>
        </p:nvSpPr>
        <p:spPr bwMode="auto">
          <a:xfrm>
            <a:off x="4343400" y="228600"/>
            <a:ext cx="14287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Regression</a:t>
            </a:r>
          </a:p>
        </p:txBody>
      </p:sp>
      <p:sp>
        <p:nvSpPr>
          <p:cNvPr id="63491" name="Line 3"/>
          <p:cNvSpPr>
            <a:spLocks noChangeShapeType="1"/>
          </p:cNvSpPr>
          <p:nvPr/>
        </p:nvSpPr>
        <p:spPr bwMode="auto">
          <a:xfrm>
            <a:off x="3175000" y="1104900"/>
            <a:ext cx="0" cy="2986088"/>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492" name="Line 4"/>
          <p:cNvSpPr>
            <a:spLocks noChangeShapeType="1"/>
          </p:cNvSpPr>
          <p:nvPr/>
        </p:nvSpPr>
        <p:spPr bwMode="auto">
          <a:xfrm>
            <a:off x="3175000" y="4090988"/>
            <a:ext cx="4078288" cy="1587"/>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493" name="Oval 5"/>
          <p:cNvSpPr>
            <a:spLocks noChangeArrowheads="1"/>
          </p:cNvSpPr>
          <p:nvPr/>
        </p:nvSpPr>
        <p:spPr bwMode="auto">
          <a:xfrm>
            <a:off x="4013200" y="31623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4" name="Oval 6"/>
          <p:cNvSpPr>
            <a:spLocks noChangeArrowheads="1"/>
          </p:cNvSpPr>
          <p:nvPr/>
        </p:nvSpPr>
        <p:spPr bwMode="auto">
          <a:xfrm>
            <a:off x="3632200" y="30861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5" name="Oval 7"/>
          <p:cNvSpPr>
            <a:spLocks noChangeArrowheads="1"/>
          </p:cNvSpPr>
          <p:nvPr/>
        </p:nvSpPr>
        <p:spPr bwMode="auto">
          <a:xfrm>
            <a:off x="4165600" y="25527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6" name="Oval 8"/>
          <p:cNvSpPr>
            <a:spLocks noChangeArrowheads="1"/>
          </p:cNvSpPr>
          <p:nvPr/>
        </p:nvSpPr>
        <p:spPr bwMode="auto">
          <a:xfrm>
            <a:off x="4546600" y="28575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7" name="Oval 9"/>
          <p:cNvSpPr>
            <a:spLocks noChangeArrowheads="1"/>
          </p:cNvSpPr>
          <p:nvPr/>
        </p:nvSpPr>
        <p:spPr bwMode="auto">
          <a:xfrm>
            <a:off x="4241800" y="24003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8" name="Oval 10"/>
          <p:cNvSpPr>
            <a:spLocks noChangeArrowheads="1"/>
          </p:cNvSpPr>
          <p:nvPr/>
        </p:nvSpPr>
        <p:spPr bwMode="auto">
          <a:xfrm>
            <a:off x="4622800" y="24765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499" name="Text Box 11"/>
          <p:cNvSpPr txBox="1">
            <a:spLocks noChangeArrowheads="1"/>
          </p:cNvSpPr>
          <p:nvPr/>
        </p:nvSpPr>
        <p:spPr bwMode="auto">
          <a:xfrm>
            <a:off x="3327400" y="4243388"/>
            <a:ext cx="2647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Independent variable (x)</a:t>
            </a:r>
          </a:p>
        </p:txBody>
      </p:sp>
      <p:sp>
        <p:nvSpPr>
          <p:cNvPr id="63500" name="Text Box 12"/>
          <p:cNvSpPr txBox="1">
            <a:spLocks noChangeArrowheads="1"/>
          </p:cNvSpPr>
          <p:nvPr/>
        </p:nvSpPr>
        <p:spPr bwMode="auto">
          <a:xfrm rot="16200000">
            <a:off x="1606551" y="2840037"/>
            <a:ext cx="243681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Dependent variable</a:t>
            </a:r>
          </a:p>
        </p:txBody>
      </p:sp>
      <p:sp>
        <p:nvSpPr>
          <p:cNvPr id="63501" name="Oval 13"/>
          <p:cNvSpPr>
            <a:spLocks noChangeArrowheads="1"/>
          </p:cNvSpPr>
          <p:nvPr/>
        </p:nvSpPr>
        <p:spPr bwMode="auto">
          <a:xfrm>
            <a:off x="4927600" y="27051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502" name="Oval 14"/>
          <p:cNvSpPr>
            <a:spLocks noChangeArrowheads="1"/>
          </p:cNvSpPr>
          <p:nvPr/>
        </p:nvSpPr>
        <p:spPr bwMode="auto">
          <a:xfrm>
            <a:off x="4851400" y="21717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503" name="Oval 15"/>
          <p:cNvSpPr>
            <a:spLocks noChangeArrowheads="1"/>
          </p:cNvSpPr>
          <p:nvPr/>
        </p:nvSpPr>
        <p:spPr bwMode="auto">
          <a:xfrm>
            <a:off x="4013200" y="26289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504" name="Oval 16"/>
          <p:cNvSpPr>
            <a:spLocks noChangeArrowheads="1"/>
          </p:cNvSpPr>
          <p:nvPr/>
        </p:nvSpPr>
        <p:spPr bwMode="auto">
          <a:xfrm>
            <a:off x="3403600" y="30861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505" name="Oval 17"/>
          <p:cNvSpPr>
            <a:spLocks noChangeArrowheads="1"/>
          </p:cNvSpPr>
          <p:nvPr/>
        </p:nvSpPr>
        <p:spPr bwMode="auto">
          <a:xfrm>
            <a:off x="5080000" y="18669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506" name="Text Box 18"/>
          <p:cNvSpPr txBox="1">
            <a:spLocks noChangeArrowheads="1"/>
          </p:cNvSpPr>
          <p:nvPr/>
        </p:nvSpPr>
        <p:spPr bwMode="auto">
          <a:xfrm>
            <a:off x="1120775" y="4648200"/>
            <a:ext cx="7848600" cy="1054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A least squares regression selects the line with the lowest total sum of squared prediction errors. </a:t>
            </a:r>
          </a:p>
          <a:p>
            <a:pPr>
              <a:spcBef>
                <a:spcPct val="50000"/>
              </a:spcBef>
            </a:pPr>
            <a:r>
              <a:rPr lang="en-US" b="1"/>
              <a:t>This value is called the Sum of Squares of Error, or SSE.</a:t>
            </a:r>
          </a:p>
        </p:txBody>
      </p:sp>
      <p:sp>
        <p:nvSpPr>
          <p:cNvPr id="63515" name="Line 27"/>
          <p:cNvSpPr>
            <a:spLocks noChangeShapeType="1"/>
          </p:cNvSpPr>
          <p:nvPr/>
        </p:nvSpPr>
        <p:spPr bwMode="auto">
          <a:xfrm>
            <a:off x="3441700" y="3162300"/>
            <a:ext cx="0" cy="27146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16" name="Line 28"/>
          <p:cNvSpPr>
            <a:spLocks noChangeShapeType="1"/>
          </p:cNvSpPr>
          <p:nvPr/>
        </p:nvSpPr>
        <p:spPr bwMode="auto">
          <a:xfrm>
            <a:off x="3670300" y="3162300"/>
            <a:ext cx="0" cy="8096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17" name="Line 29"/>
          <p:cNvSpPr>
            <a:spLocks noChangeShapeType="1"/>
          </p:cNvSpPr>
          <p:nvPr/>
        </p:nvSpPr>
        <p:spPr bwMode="auto">
          <a:xfrm>
            <a:off x="4038600" y="2986088"/>
            <a:ext cx="0" cy="188912"/>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18" name="Line 30"/>
          <p:cNvSpPr>
            <a:spLocks noChangeShapeType="1"/>
          </p:cNvSpPr>
          <p:nvPr/>
        </p:nvSpPr>
        <p:spPr bwMode="auto">
          <a:xfrm>
            <a:off x="4051300" y="2730500"/>
            <a:ext cx="0" cy="236538"/>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19" name="Line 31"/>
          <p:cNvSpPr>
            <a:spLocks noChangeShapeType="1"/>
          </p:cNvSpPr>
          <p:nvPr/>
        </p:nvSpPr>
        <p:spPr bwMode="auto">
          <a:xfrm>
            <a:off x="4203700" y="2628900"/>
            <a:ext cx="0" cy="187325"/>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20" name="Line 32"/>
          <p:cNvSpPr>
            <a:spLocks noChangeShapeType="1"/>
          </p:cNvSpPr>
          <p:nvPr/>
        </p:nvSpPr>
        <p:spPr bwMode="auto">
          <a:xfrm>
            <a:off x="4292600" y="2489200"/>
            <a:ext cx="0" cy="307975"/>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21" name="Line 33"/>
          <p:cNvSpPr>
            <a:spLocks noChangeShapeType="1"/>
          </p:cNvSpPr>
          <p:nvPr/>
        </p:nvSpPr>
        <p:spPr bwMode="auto">
          <a:xfrm>
            <a:off x="4584700" y="2608263"/>
            <a:ext cx="0" cy="249237"/>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22" name="Line 34"/>
          <p:cNvSpPr>
            <a:spLocks noChangeShapeType="1"/>
          </p:cNvSpPr>
          <p:nvPr/>
        </p:nvSpPr>
        <p:spPr bwMode="auto">
          <a:xfrm>
            <a:off x="4965700" y="2324100"/>
            <a:ext cx="0" cy="381000"/>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24" name="Line 36"/>
          <p:cNvSpPr>
            <a:spLocks noChangeShapeType="1"/>
          </p:cNvSpPr>
          <p:nvPr/>
        </p:nvSpPr>
        <p:spPr bwMode="auto">
          <a:xfrm>
            <a:off x="5118100" y="1968500"/>
            <a:ext cx="0" cy="18891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525" name="Line 37"/>
          <p:cNvSpPr>
            <a:spLocks noChangeShapeType="1"/>
          </p:cNvSpPr>
          <p:nvPr/>
        </p:nvSpPr>
        <p:spPr bwMode="auto">
          <a:xfrm>
            <a:off x="4891088" y="2236788"/>
            <a:ext cx="1587" cy="104775"/>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0890975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4083050" y="228600"/>
            <a:ext cx="19494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Calculating SSR</a:t>
            </a:r>
          </a:p>
        </p:txBody>
      </p:sp>
      <p:sp>
        <p:nvSpPr>
          <p:cNvPr id="66563" name="Line 3"/>
          <p:cNvSpPr>
            <a:spLocks noChangeShapeType="1"/>
          </p:cNvSpPr>
          <p:nvPr/>
        </p:nvSpPr>
        <p:spPr bwMode="auto">
          <a:xfrm>
            <a:off x="2438400" y="1081088"/>
            <a:ext cx="0" cy="2438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64" name="Line 4"/>
          <p:cNvSpPr>
            <a:spLocks noChangeShapeType="1"/>
          </p:cNvSpPr>
          <p:nvPr/>
        </p:nvSpPr>
        <p:spPr bwMode="auto">
          <a:xfrm>
            <a:off x="2438400" y="3519488"/>
            <a:ext cx="33528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65" name="Oval 5"/>
          <p:cNvSpPr>
            <a:spLocks noChangeArrowheads="1"/>
          </p:cNvSpPr>
          <p:nvPr/>
        </p:nvSpPr>
        <p:spPr bwMode="auto">
          <a:xfrm>
            <a:off x="3276600" y="2452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66" name="Oval 6"/>
          <p:cNvSpPr>
            <a:spLocks noChangeArrowheads="1"/>
          </p:cNvSpPr>
          <p:nvPr/>
        </p:nvSpPr>
        <p:spPr bwMode="auto">
          <a:xfrm>
            <a:off x="2895600" y="26050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67" name="Oval 7"/>
          <p:cNvSpPr>
            <a:spLocks noChangeArrowheads="1"/>
          </p:cNvSpPr>
          <p:nvPr/>
        </p:nvSpPr>
        <p:spPr bwMode="auto">
          <a:xfrm>
            <a:off x="3429000" y="20716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68" name="Oval 8"/>
          <p:cNvSpPr>
            <a:spLocks noChangeArrowheads="1"/>
          </p:cNvSpPr>
          <p:nvPr/>
        </p:nvSpPr>
        <p:spPr bwMode="auto">
          <a:xfrm>
            <a:off x="3810000" y="21478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69" name="Oval 9"/>
          <p:cNvSpPr>
            <a:spLocks noChangeArrowheads="1"/>
          </p:cNvSpPr>
          <p:nvPr/>
        </p:nvSpPr>
        <p:spPr bwMode="auto">
          <a:xfrm>
            <a:off x="3505200" y="19192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0" name="Oval 10"/>
          <p:cNvSpPr>
            <a:spLocks noChangeArrowheads="1"/>
          </p:cNvSpPr>
          <p:nvPr/>
        </p:nvSpPr>
        <p:spPr bwMode="auto">
          <a:xfrm>
            <a:off x="3886200" y="1995488"/>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1" name="Text Box 11"/>
          <p:cNvSpPr txBox="1">
            <a:spLocks noChangeArrowheads="1"/>
          </p:cNvSpPr>
          <p:nvPr/>
        </p:nvSpPr>
        <p:spPr bwMode="auto">
          <a:xfrm>
            <a:off x="2590800" y="3671888"/>
            <a:ext cx="26479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t>Independent variable (x)</a:t>
            </a:r>
          </a:p>
        </p:txBody>
      </p:sp>
      <p:sp>
        <p:nvSpPr>
          <p:cNvPr id="66572" name="Text Box 12"/>
          <p:cNvSpPr txBox="1">
            <a:spLocks noChangeArrowheads="1"/>
          </p:cNvSpPr>
          <p:nvPr/>
        </p:nvSpPr>
        <p:spPr bwMode="auto">
          <a:xfrm rot="16200000">
            <a:off x="869951" y="2268537"/>
            <a:ext cx="243681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a:t>Dependent variable</a:t>
            </a:r>
          </a:p>
        </p:txBody>
      </p:sp>
      <p:sp>
        <p:nvSpPr>
          <p:cNvPr id="66573" name="Oval 13"/>
          <p:cNvSpPr>
            <a:spLocks noChangeArrowheads="1"/>
          </p:cNvSpPr>
          <p:nvPr/>
        </p:nvSpPr>
        <p:spPr bwMode="auto">
          <a:xfrm>
            <a:off x="4191000" y="19812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4" name="Oval 14"/>
          <p:cNvSpPr>
            <a:spLocks noChangeArrowheads="1"/>
          </p:cNvSpPr>
          <p:nvPr/>
        </p:nvSpPr>
        <p:spPr bwMode="auto">
          <a:xfrm>
            <a:off x="4114800" y="17526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5" name="Oval 15"/>
          <p:cNvSpPr>
            <a:spLocks noChangeArrowheads="1"/>
          </p:cNvSpPr>
          <p:nvPr/>
        </p:nvSpPr>
        <p:spPr bwMode="auto">
          <a:xfrm>
            <a:off x="3276600" y="2209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6" name="Oval 16"/>
          <p:cNvSpPr>
            <a:spLocks noChangeArrowheads="1"/>
          </p:cNvSpPr>
          <p:nvPr/>
        </p:nvSpPr>
        <p:spPr bwMode="auto">
          <a:xfrm>
            <a:off x="2667000" y="26670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7" name="Oval 17"/>
          <p:cNvSpPr>
            <a:spLocks noChangeArrowheads="1"/>
          </p:cNvSpPr>
          <p:nvPr/>
        </p:nvSpPr>
        <p:spPr bwMode="auto">
          <a:xfrm>
            <a:off x="4343400" y="1447800"/>
            <a:ext cx="76200" cy="76200"/>
          </a:xfrm>
          <a:prstGeom prst="ellipse">
            <a:avLst/>
          </a:prstGeom>
          <a:solidFill>
            <a:schemeClr val="tx1"/>
          </a:solidFill>
          <a:ln w="635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6578" name="Text Box 18"/>
          <p:cNvSpPr txBox="1">
            <a:spLocks noChangeArrowheads="1"/>
          </p:cNvSpPr>
          <p:nvPr/>
        </p:nvSpPr>
        <p:spPr bwMode="auto">
          <a:xfrm>
            <a:off x="1066800" y="4876800"/>
            <a:ext cx="78486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Sum of Squares Regression (SSR) is the sum of the squared differences between the prediction for each observation and the population mean.</a:t>
            </a:r>
          </a:p>
        </p:txBody>
      </p:sp>
      <p:sp>
        <p:nvSpPr>
          <p:cNvPr id="66579" name="Line 19"/>
          <p:cNvSpPr>
            <a:spLocks noChangeShapeType="1"/>
          </p:cNvSpPr>
          <p:nvPr/>
        </p:nvSpPr>
        <p:spPr bwMode="auto">
          <a:xfrm flipV="1">
            <a:off x="2438400" y="1371600"/>
            <a:ext cx="2286000" cy="1676400"/>
          </a:xfrm>
          <a:prstGeom prst="line">
            <a:avLst/>
          </a:prstGeom>
          <a:noFill/>
          <a:ln w="127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0" name="Line 20"/>
          <p:cNvSpPr>
            <a:spLocks noChangeShapeType="1"/>
          </p:cNvSpPr>
          <p:nvPr/>
        </p:nvSpPr>
        <p:spPr bwMode="auto">
          <a:xfrm>
            <a:off x="2466975" y="2144713"/>
            <a:ext cx="2670175" cy="0"/>
          </a:xfrm>
          <a:prstGeom prst="line">
            <a:avLst/>
          </a:prstGeom>
          <a:noFill/>
          <a:ln w="15875">
            <a:solidFill>
              <a:srgbClr val="0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1" name="Text Box 21"/>
          <p:cNvSpPr txBox="1">
            <a:spLocks noChangeArrowheads="1"/>
          </p:cNvSpPr>
          <p:nvPr/>
        </p:nvSpPr>
        <p:spPr bwMode="auto">
          <a:xfrm>
            <a:off x="5273675" y="1933575"/>
            <a:ext cx="2139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solidFill>
                  <a:schemeClr val="accent2"/>
                </a:solidFill>
              </a:rPr>
              <a:t>Population mean: y</a:t>
            </a:r>
          </a:p>
        </p:txBody>
      </p:sp>
      <p:sp>
        <p:nvSpPr>
          <p:cNvPr id="66582" name="Line 22"/>
          <p:cNvSpPr>
            <a:spLocks noChangeShapeType="1"/>
          </p:cNvSpPr>
          <p:nvPr/>
        </p:nvSpPr>
        <p:spPr bwMode="auto">
          <a:xfrm>
            <a:off x="7170738" y="2022475"/>
            <a:ext cx="157162" cy="0"/>
          </a:xfrm>
          <a:prstGeom prst="line">
            <a:avLst/>
          </a:prstGeom>
          <a:noFill/>
          <a:ln w="25400">
            <a:solidFill>
              <a:srgbClr val="0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3" name="Line 23"/>
          <p:cNvSpPr>
            <a:spLocks noChangeShapeType="1"/>
          </p:cNvSpPr>
          <p:nvPr/>
        </p:nvSpPr>
        <p:spPr bwMode="auto">
          <a:xfrm>
            <a:off x="4381500" y="1651000"/>
            <a:ext cx="0" cy="47466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4" name="Line 24"/>
          <p:cNvSpPr>
            <a:spLocks noChangeShapeType="1"/>
          </p:cNvSpPr>
          <p:nvPr/>
        </p:nvSpPr>
        <p:spPr bwMode="auto">
          <a:xfrm>
            <a:off x="4152900" y="1841500"/>
            <a:ext cx="0" cy="306388"/>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5" name="Line 25"/>
          <p:cNvSpPr>
            <a:spLocks noChangeShapeType="1"/>
          </p:cNvSpPr>
          <p:nvPr/>
        </p:nvSpPr>
        <p:spPr bwMode="auto">
          <a:xfrm>
            <a:off x="3467100" y="2159000"/>
            <a:ext cx="0" cy="114300"/>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6" name="Line 26"/>
          <p:cNvSpPr>
            <a:spLocks noChangeShapeType="1"/>
          </p:cNvSpPr>
          <p:nvPr/>
        </p:nvSpPr>
        <p:spPr bwMode="auto">
          <a:xfrm>
            <a:off x="2705100" y="2141538"/>
            <a:ext cx="0" cy="665162"/>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7" name="Line 27"/>
          <p:cNvSpPr>
            <a:spLocks noChangeShapeType="1"/>
          </p:cNvSpPr>
          <p:nvPr/>
        </p:nvSpPr>
        <p:spPr bwMode="auto">
          <a:xfrm flipH="1">
            <a:off x="2933700" y="2155825"/>
            <a:ext cx="9525" cy="50006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8" name="Line 28"/>
          <p:cNvSpPr>
            <a:spLocks noChangeShapeType="1"/>
          </p:cNvSpPr>
          <p:nvPr/>
        </p:nvSpPr>
        <p:spPr bwMode="auto">
          <a:xfrm>
            <a:off x="3302000" y="2159000"/>
            <a:ext cx="0" cy="246063"/>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89" name="Line 29"/>
          <p:cNvSpPr>
            <a:spLocks noChangeShapeType="1"/>
          </p:cNvSpPr>
          <p:nvPr/>
        </p:nvSpPr>
        <p:spPr bwMode="auto">
          <a:xfrm>
            <a:off x="4229100" y="1757363"/>
            <a:ext cx="0" cy="390525"/>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90" name="Line 30"/>
          <p:cNvSpPr>
            <a:spLocks noChangeShapeType="1"/>
          </p:cNvSpPr>
          <p:nvPr/>
        </p:nvSpPr>
        <p:spPr bwMode="auto">
          <a:xfrm>
            <a:off x="3911600" y="1993900"/>
            <a:ext cx="12700" cy="149225"/>
          </a:xfrm>
          <a:prstGeom prst="line">
            <a:avLst/>
          </a:prstGeom>
          <a:noFill/>
          <a:ln w="3175">
            <a:solidFill>
              <a:srgbClr val="0000FF"/>
            </a:solidFill>
            <a:round/>
            <a:headEnd type="triangle" w="sm" len="sm"/>
            <a:tailEnd type="triangl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91" name="Line 31"/>
          <p:cNvSpPr>
            <a:spLocks noChangeShapeType="1"/>
          </p:cNvSpPr>
          <p:nvPr/>
        </p:nvSpPr>
        <p:spPr bwMode="auto">
          <a:xfrm>
            <a:off x="3848100" y="2057400"/>
            <a:ext cx="0" cy="65088"/>
          </a:xfrm>
          <a:prstGeom prst="line">
            <a:avLst/>
          </a:prstGeom>
          <a:noFill/>
          <a:ln w="3175">
            <a:solidFill>
              <a:srgbClr val="0000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592" name="Line 32"/>
          <p:cNvSpPr>
            <a:spLocks noChangeShapeType="1"/>
          </p:cNvSpPr>
          <p:nvPr/>
        </p:nvSpPr>
        <p:spPr bwMode="auto">
          <a:xfrm>
            <a:off x="3543300" y="2159000"/>
            <a:ext cx="0" cy="65088"/>
          </a:xfrm>
          <a:prstGeom prst="line">
            <a:avLst/>
          </a:prstGeom>
          <a:noFill/>
          <a:ln w="3175">
            <a:solidFill>
              <a:srgbClr val="0000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782423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p:cNvSpPr txBox="1">
            <a:spLocks noChangeArrowheads="1"/>
          </p:cNvSpPr>
          <p:nvPr/>
        </p:nvSpPr>
        <p:spPr bwMode="auto">
          <a:xfrm>
            <a:off x="3797300" y="228600"/>
            <a:ext cx="25209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Regression Formulas</a:t>
            </a:r>
          </a:p>
        </p:txBody>
      </p:sp>
      <p:sp>
        <p:nvSpPr>
          <p:cNvPr id="65555" name="Text Box 19"/>
          <p:cNvSpPr txBox="1">
            <a:spLocks noChangeArrowheads="1"/>
          </p:cNvSpPr>
          <p:nvPr/>
        </p:nvSpPr>
        <p:spPr bwMode="auto">
          <a:xfrm>
            <a:off x="1066800" y="1001713"/>
            <a:ext cx="7848600" cy="40814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Total Sum of Squares (SST) is equal to SSR + SSE.</a:t>
            </a:r>
          </a:p>
          <a:p>
            <a:pPr>
              <a:spcBef>
                <a:spcPct val="50000"/>
              </a:spcBef>
            </a:pPr>
            <a:endParaRPr lang="en-US" b="1"/>
          </a:p>
          <a:p>
            <a:pPr>
              <a:spcBef>
                <a:spcPct val="50000"/>
              </a:spcBef>
            </a:pPr>
            <a:r>
              <a:rPr lang="en-US" b="1"/>
              <a:t>	Mathematically,</a:t>
            </a:r>
          </a:p>
          <a:p>
            <a:pPr>
              <a:spcBef>
                <a:spcPct val="50000"/>
              </a:spcBef>
            </a:pPr>
            <a:endParaRPr lang="en-US" b="1"/>
          </a:p>
          <a:p>
            <a:pPr>
              <a:spcBef>
                <a:spcPct val="50000"/>
              </a:spcBef>
            </a:pPr>
            <a:r>
              <a:rPr lang="en-US" b="1"/>
              <a:t>	SSR =  </a:t>
            </a:r>
            <a:r>
              <a:rPr lang="en-US" b="1">
                <a:cs typeface="Arial" charset="0"/>
              </a:rPr>
              <a:t>∑ ( y – y )    (measure of explained variation)</a:t>
            </a:r>
          </a:p>
          <a:p>
            <a:pPr>
              <a:spcBef>
                <a:spcPct val="50000"/>
              </a:spcBef>
            </a:pPr>
            <a:endParaRPr lang="en-US" b="1">
              <a:cs typeface="Arial" charset="0"/>
            </a:endParaRPr>
          </a:p>
          <a:p>
            <a:pPr>
              <a:spcBef>
                <a:spcPct val="50000"/>
              </a:spcBef>
            </a:pPr>
            <a:r>
              <a:rPr lang="en-US" b="1">
                <a:cs typeface="Arial" charset="0"/>
              </a:rPr>
              <a:t>	SSE =  </a:t>
            </a:r>
            <a:r>
              <a:rPr lang="en-US" b="1"/>
              <a:t>∑ ( y – y )     (measure of unexplained variation) </a:t>
            </a:r>
          </a:p>
          <a:p>
            <a:pPr>
              <a:spcBef>
                <a:spcPct val="50000"/>
              </a:spcBef>
            </a:pPr>
            <a:endParaRPr lang="en-US" b="1"/>
          </a:p>
          <a:p>
            <a:pPr>
              <a:spcBef>
                <a:spcPct val="50000"/>
              </a:spcBef>
            </a:pPr>
            <a:r>
              <a:rPr lang="en-US" b="1"/>
              <a:t>	SST = SSR + SSE = ∑ ( y – y )  (measure of total variation in y)</a:t>
            </a:r>
          </a:p>
          <a:p>
            <a:pPr>
              <a:spcBef>
                <a:spcPct val="50000"/>
              </a:spcBef>
            </a:pPr>
            <a:endParaRPr lang="en-US" b="1"/>
          </a:p>
        </p:txBody>
      </p:sp>
      <p:sp>
        <p:nvSpPr>
          <p:cNvPr id="65568" name="Text Box 32"/>
          <p:cNvSpPr txBox="1">
            <a:spLocks noChangeArrowheads="1"/>
          </p:cNvSpPr>
          <p:nvPr/>
        </p:nvSpPr>
        <p:spPr bwMode="auto">
          <a:xfrm>
            <a:off x="3108325" y="2538413"/>
            <a:ext cx="3175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a:t>
            </a:r>
            <a:endParaRPr lang="en-US"/>
          </a:p>
        </p:txBody>
      </p:sp>
      <p:sp>
        <p:nvSpPr>
          <p:cNvPr id="65569" name="Text Box 33"/>
          <p:cNvSpPr txBox="1">
            <a:spLocks noChangeArrowheads="1"/>
          </p:cNvSpPr>
          <p:nvPr/>
        </p:nvSpPr>
        <p:spPr bwMode="auto">
          <a:xfrm>
            <a:off x="3514725" y="3363913"/>
            <a:ext cx="3175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a:t>
            </a:r>
          </a:p>
        </p:txBody>
      </p:sp>
      <p:sp>
        <p:nvSpPr>
          <p:cNvPr id="65570" name="Line 34"/>
          <p:cNvSpPr>
            <a:spLocks noChangeShapeType="1"/>
          </p:cNvSpPr>
          <p:nvPr/>
        </p:nvSpPr>
        <p:spPr bwMode="auto">
          <a:xfrm>
            <a:off x="4953000" y="4332288"/>
            <a:ext cx="152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5571" name="Text Box 35"/>
          <p:cNvSpPr txBox="1">
            <a:spLocks noChangeArrowheads="1"/>
          </p:cNvSpPr>
          <p:nvPr/>
        </p:nvSpPr>
        <p:spPr bwMode="auto">
          <a:xfrm>
            <a:off x="3819525" y="2589213"/>
            <a:ext cx="2825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2</a:t>
            </a:r>
          </a:p>
        </p:txBody>
      </p:sp>
      <p:sp>
        <p:nvSpPr>
          <p:cNvPr id="65572" name="Text Box 36"/>
          <p:cNvSpPr txBox="1">
            <a:spLocks noChangeArrowheads="1"/>
          </p:cNvSpPr>
          <p:nvPr/>
        </p:nvSpPr>
        <p:spPr bwMode="auto">
          <a:xfrm>
            <a:off x="5192713" y="4170363"/>
            <a:ext cx="2825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2</a:t>
            </a:r>
          </a:p>
        </p:txBody>
      </p:sp>
      <p:sp>
        <p:nvSpPr>
          <p:cNvPr id="65573" name="Line 37"/>
          <p:cNvSpPr>
            <a:spLocks noChangeShapeType="1"/>
          </p:cNvSpPr>
          <p:nvPr/>
        </p:nvSpPr>
        <p:spPr bwMode="auto">
          <a:xfrm>
            <a:off x="3571875" y="2724150"/>
            <a:ext cx="179388"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054299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3200400" y="228600"/>
            <a:ext cx="37147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The Coefficient of Determination</a:t>
            </a:r>
          </a:p>
        </p:txBody>
      </p:sp>
      <p:grpSp>
        <p:nvGrpSpPr>
          <p:cNvPr id="67602" name="Group 18"/>
          <p:cNvGrpSpPr>
            <a:grpSpLocks/>
          </p:cNvGrpSpPr>
          <p:nvPr/>
        </p:nvGrpSpPr>
        <p:grpSpPr bwMode="auto">
          <a:xfrm>
            <a:off x="1066800" y="1636713"/>
            <a:ext cx="7899400" cy="3000375"/>
            <a:chOff x="672" y="1031"/>
            <a:chExt cx="4976" cy="1890"/>
          </a:xfrm>
        </p:grpSpPr>
        <p:sp>
          <p:nvSpPr>
            <p:cNvPr id="67593" name="Text Box 9"/>
            <p:cNvSpPr txBox="1">
              <a:spLocks noChangeArrowheads="1"/>
            </p:cNvSpPr>
            <p:nvPr/>
          </p:nvSpPr>
          <p:spPr bwMode="auto">
            <a:xfrm>
              <a:off x="672" y="1031"/>
              <a:ext cx="4976" cy="18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dirty="0"/>
                <a:t>The proportion of total variation (SST) that is explained by the regression (SSR)  is known as the Coefficient of Determination, and is often referred to as R  . </a:t>
              </a:r>
            </a:p>
            <a:p>
              <a:pPr>
                <a:spcBef>
                  <a:spcPct val="50000"/>
                </a:spcBef>
              </a:pPr>
              <a:endParaRPr lang="en-US" b="1" dirty="0"/>
            </a:p>
            <a:p>
              <a:pPr>
                <a:spcBef>
                  <a:spcPct val="50000"/>
                </a:spcBef>
              </a:pPr>
              <a:r>
                <a:rPr lang="en-US" b="1" dirty="0"/>
                <a:t>     R    =          </a:t>
              </a:r>
              <a:r>
                <a:rPr lang="en-US" b="1" dirty="0" smtClean="0"/>
                <a:t>SSR/SST= SSR\SSR+SSE</a:t>
              </a:r>
              <a:endParaRPr lang="en-US" b="1" dirty="0"/>
            </a:p>
            <a:p>
              <a:pPr>
                <a:spcBef>
                  <a:spcPct val="50000"/>
                </a:spcBef>
              </a:pPr>
              <a:endParaRPr lang="en-US" b="1" dirty="0"/>
            </a:p>
            <a:p>
              <a:pPr>
                <a:spcBef>
                  <a:spcPct val="50000"/>
                </a:spcBef>
              </a:pPr>
              <a:endParaRPr lang="en-US" b="1" dirty="0"/>
            </a:p>
            <a:p>
              <a:pPr>
                <a:spcBef>
                  <a:spcPct val="50000"/>
                </a:spcBef>
              </a:pPr>
              <a:r>
                <a:rPr lang="en-US" b="1" dirty="0"/>
                <a:t>The value of R   can range between 0 and 1, and the higher its value the more accurate the regression model is.  It is often referred to as a percentage.</a:t>
              </a:r>
            </a:p>
          </p:txBody>
        </p:sp>
        <p:sp>
          <p:nvSpPr>
            <p:cNvPr id="67594" name="Text Box 10"/>
            <p:cNvSpPr txBox="1">
              <a:spLocks noChangeArrowheads="1"/>
            </p:cNvSpPr>
            <p:nvPr/>
          </p:nvSpPr>
          <p:spPr bwMode="auto">
            <a:xfrm>
              <a:off x="1284" y="1812"/>
              <a:ext cx="1596"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b="1" dirty="0" smtClean="0"/>
                <a:t>                                                                               </a:t>
              </a:r>
              <a:endParaRPr lang="en-US" b="1" dirty="0"/>
            </a:p>
            <a:p>
              <a:r>
                <a:rPr lang="en-US" b="1" dirty="0" smtClean="0"/>
                <a:t>                        </a:t>
              </a:r>
              <a:endParaRPr lang="en-US" b="1" dirty="0"/>
            </a:p>
          </p:txBody>
        </p:sp>
        <p:sp>
          <p:nvSpPr>
            <p:cNvPr id="67599" name="Text Box 15"/>
            <p:cNvSpPr txBox="1">
              <a:spLocks noChangeArrowheads="1"/>
            </p:cNvSpPr>
            <p:nvPr/>
          </p:nvSpPr>
          <p:spPr bwMode="auto">
            <a:xfrm>
              <a:off x="1567" y="2436"/>
              <a:ext cx="18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t>2</a:t>
              </a:r>
            </a:p>
          </p:txBody>
        </p:sp>
        <p:sp>
          <p:nvSpPr>
            <p:cNvPr id="67600" name="Text Box 16"/>
            <p:cNvSpPr txBox="1">
              <a:spLocks noChangeArrowheads="1"/>
            </p:cNvSpPr>
            <p:nvPr/>
          </p:nvSpPr>
          <p:spPr bwMode="auto">
            <a:xfrm>
              <a:off x="930" y="1656"/>
              <a:ext cx="18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dirty="0"/>
                <a:t>2</a:t>
              </a:r>
            </a:p>
          </p:txBody>
        </p:sp>
        <p:sp>
          <p:nvSpPr>
            <p:cNvPr id="67601" name="Text Box 17"/>
            <p:cNvSpPr txBox="1">
              <a:spLocks noChangeArrowheads="1"/>
            </p:cNvSpPr>
            <p:nvPr/>
          </p:nvSpPr>
          <p:spPr bwMode="auto">
            <a:xfrm>
              <a:off x="1661" y="2648"/>
              <a:ext cx="18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t>2</a:t>
              </a:r>
            </a:p>
          </p:txBody>
        </p:sp>
      </p:grpSp>
    </p:spTree>
    <p:extLst>
      <p:ext uri="{BB962C8B-B14F-4D97-AF65-F5344CB8AC3E}">
        <p14:creationId xmlns:p14="http://schemas.microsoft.com/office/powerpoint/2010/main" xmlns="" val="3425792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Scatter plots</a:t>
            </a:r>
          </a:p>
        </p:txBody>
      </p:sp>
      <p:sp>
        <p:nvSpPr>
          <p:cNvPr id="9219" name="Rectangle 3"/>
          <p:cNvSpPr>
            <a:spLocks noGrp="1" noChangeArrowheads="1"/>
          </p:cNvSpPr>
          <p:nvPr>
            <p:ph type="body" idx="1"/>
          </p:nvPr>
        </p:nvSpPr>
        <p:spPr>
          <a:xfrm>
            <a:off x="455613" y="1598613"/>
            <a:ext cx="8226425" cy="4999037"/>
          </a:xfrm>
        </p:spPr>
        <p:txBody>
          <a:bodyPr/>
          <a:lstStyle/>
          <a:p>
            <a:pPr>
              <a:lnSpc>
                <a:spcPct val="90000"/>
              </a:lnSpc>
            </a:pPr>
            <a:r>
              <a:rPr lang="en-US"/>
              <a:t>Regression analysis requires interval and ratio-level data.</a:t>
            </a:r>
          </a:p>
          <a:p>
            <a:pPr>
              <a:lnSpc>
                <a:spcPct val="90000"/>
              </a:lnSpc>
            </a:pPr>
            <a:r>
              <a:rPr lang="en-US"/>
              <a:t>To see if your data fits the models of regression, it is wise to conduct a scatter plot analysis.</a:t>
            </a:r>
          </a:p>
          <a:p>
            <a:pPr>
              <a:lnSpc>
                <a:spcPct val="90000"/>
              </a:lnSpc>
            </a:pPr>
            <a:r>
              <a:rPr lang="en-US"/>
              <a:t>The reason?</a:t>
            </a:r>
          </a:p>
          <a:p>
            <a:pPr lvl="1">
              <a:lnSpc>
                <a:spcPct val="90000"/>
              </a:lnSpc>
            </a:pPr>
            <a:r>
              <a:rPr lang="en-US"/>
              <a:t>Regression analysis assumes a linear relationship. If you have a curvilinear relationship or no relationship, regression analysis is of little use.</a:t>
            </a:r>
          </a:p>
        </p:txBody>
      </p:sp>
    </p:spTree>
    <p:extLst>
      <p:ext uri="{BB962C8B-B14F-4D97-AF65-F5344CB8AC3E}">
        <p14:creationId xmlns:p14="http://schemas.microsoft.com/office/powerpoint/2010/main" xmlns="" val="2834975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sz="quarter"/>
          </p:nvPr>
        </p:nvSpPr>
        <p:spPr/>
        <p:txBody>
          <a:bodyPr/>
          <a:lstStyle/>
          <a:p>
            <a:r>
              <a:rPr lang="en-US"/>
              <a:t>Types of Lines</a:t>
            </a:r>
          </a:p>
        </p:txBody>
      </p:sp>
      <p:pic>
        <p:nvPicPr>
          <p:cNvPr id="16393" name="Picture 9" descr="norelationship"/>
          <p:cNvPicPr>
            <a:picLocks noGrp="1" noChangeAspect="1" noChangeArrowheads="1"/>
          </p:cNvPicPr>
          <p:nvPr>
            <p:ph sz="quarter" idx="1"/>
          </p:nvPr>
        </p:nvPicPr>
        <p:blipFill>
          <a:blip r:embed="rId3" cstate="print">
            <a:extLst>
              <a:ext uri="{28A0092B-C50C-407E-A947-70E740481C1C}">
                <a14:useLocalDpi xmlns:a14="http://schemas.microsoft.com/office/drawing/2010/main" xmlns="" val="0"/>
              </a:ext>
            </a:extLst>
          </a:blip>
          <a:srcRect/>
          <a:stretch>
            <a:fillRect/>
          </a:stretch>
        </p:blipFill>
        <p:spPr>
          <a:xfrm>
            <a:off x="1090613" y="1295400"/>
            <a:ext cx="2649537" cy="25368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94" name="Picture 10" descr="negative"/>
          <p:cNvPicPr>
            <a:picLocks noGrp="1" noChangeAspect="1" noChangeArrowheads="1"/>
          </p:cNvPicPr>
          <p:nvPr>
            <p:ph sz="quarter" idx="2"/>
          </p:nvPr>
        </p:nvPicPr>
        <p:blipFill>
          <a:blip r:embed="rId4" cstate="print">
            <a:extLst>
              <a:ext uri="{28A0092B-C50C-407E-A947-70E740481C1C}">
                <a14:useLocalDpi xmlns:a14="http://schemas.microsoft.com/office/drawing/2010/main" xmlns="" val="0"/>
              </a:ext>
            </a:extLst>
          </a:blip>
          <a:srcRect/>
          <a:stretch>
            <a:fillRect/>
          </a:stretch>
        </p:blipFill>
        <p:spPr>
          <a:xfrm>
            <a:off x="5630863" y="1320800"/>
            <a:ext cx="2649537" cy="24876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95" name="Picture 11" descr="curvilinear"/>
          <p:cNvPicPr>
            <a:picLocks noGrp="1" noChangeAspect="1" noChangeArrowheads="1"/>
          </p:cNvPicPr>
          <p:nvPr>
            <p:ph sz="quarter" idx="3"/>
          </p:nvPr>
        </p:nvPicPr>
        <p:blipFill>
          <a:blip r:embed="rId5" cstate="print">
            <a:extLst>
              <a:ext uri="{28A0092B-C50C-407E-A947-70E740481C1C}">
                <a14:useLocalDpi xmlns:a14="http://schemas.microsoft.com/office/drawing/2010/main" xmlns="" val="0"/>
              </a:ext>
            </a:extLst>
          </a:blip>
          <a:srcRect/>
          <a:stretch>
            <a:fillRect/>
          </a:stretch>
        </p:blipFill>
        <p:spPr>
          <a:xfrm>
            <a:off x="1117600" y="4013200"/>
            <a:ext cx="2595563" cy="2540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6396" name="Picture 12" descr="positive"/>
          <p:cNvPicPr>
            <a:picLocks noGrp="1" noChangeAspect="1" noChangeArrowheads="1"/>
          </p:cNvPicPr>
          <p:nvPr>
            <p:ph sz="quarter" idx="4"/>
          </p:nvPr>
        </p:nvPicPr>
        <p:blipFill>
          <a:blip r:embed="rId6" cstate="print">
            <a:extLst>
              <a:ext uri="{28A0092B-C50C-407E-A947-70E740481C1C}">
                <a14:useLocalDpi xmlns:a14="http://schemas.microsoft.com/office/drawing/2010/main" xmlns="" val="0"/>
              </a:ext>
            </a:extLst>
          </a:blip>
          <a:srcRect/>
          <a:stretch>
            <a:fillRect/>
          </a:stretch>
        </p:blipFill>
        <p:spPr>
          <a:xfrm>
            <a:off x="5630863" y="4013200"/>
            <a:ext cx="2651125" cy="25400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496160761"/>
      </p:ext>
    </p:extLst>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6" name="Rectangle 6"/>
          <p:cNvSpPr>
            <a:spLocks noGrp="1" noChangeArrowheads="1"/>
          </p:cNvSpPr>
          <p:nvPr>
            <p:ph type="title"/>
          </p:nvPr>
        </p:nvSpPr>
        <p:spPr/>
        <p:txBody>
          <a:bodyPr/>
          <a:lstStyle/>
          <a:p>
            <a:r>
              <a:rPr lang="en-US"/>
              <a:t>Scatter plot</a:t>
            </a:r>
          </a:p>
        </p:txBody>
      </p:sp>
      <p:pic>
        <p:nvPicPr>
          <p:cNvPr id="10245" name="Picture 5"/>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rcRect/>
          <a:stretch>
            <a:fillRect/>
          </a:stretch>
        </p:blipFill>
        <p:spPr>
          <a:xfrm>
            <a:off x="228600" y="2051050"/>
            <a:ext cx="4375150" cy="3744913"/>
          </a:xfrm>
          <a:noFill/>
          <a:ln/>
        </p:spPr>
      </p:pic>
      <p:sp>
        <p:nvSpPr>
          <p:cNvPr id="10248" name="Rectangle 8"/>
          <p:cNvSpPr>
            <a:spLocks noGrp="1" noChangeArrowheads="1"/>
          </p:cNvSpPr>
          <p:nvPr>
            <p:ph type="body" sz="half" idx="2"/>
          </p:nvPr>
        </p:nvSpPr>
        <p:spPr>
          <a:xfrm>
            <a:off x="4768850" y="1295400"/>
            <a:ext cx="4375150" cy="5257800"/>
          </a:xfrm>
        </p:spPr>
        <p:txBody>
          <a:bodyPr/>
          <a:lstStyle/>
          <a:p>
            <a:pPr marL="0" indent="0"/>
            <a:r>
              <a:rPr lang="en-US" sz="2800"/>
              <a:t>This is a linear relationship</a:t>
            </a:r>
          </a:p>
          <a:p>
            <a:pPr marL="0" indent="0"/>
            <a:r>
              <a:rPr lang="en-US" sz="2800"/>
              <a:t>It is a positive relationship.</a:t>
            </a:r>
          </a:p>
          <a:p>
            <a:pPr marL="0" indent="0"/>
            <a:r>
              <a:rPr lang="en-US" sz="2800"/>
              <a:t>As population with BA’s increases so does the personal income per capita.</a:t>
            </a:r>
          </a:p>
        </p:txBody>
      </p:sp>
    </p:spTree>
    <p:extLst>
      <p:ext uri="{BB962C8B-B14F-4D97-AF65-F5344CB8AC3E}">
        <p14:creationId xmlns:p14="http://schemas.microsoft.com/office/powerpoint/2010/main" xmlns="" val="682959644"/>
      </p:ext>
    </p:extLst>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Regression Line</a:t>
            </a:r>
          </a:p>
        </p:txBody>
      </p:sp>
      <p:pic>
        <p:nvPicPr>
          <p:cNvPr id="14340" name="Picture 4"/>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rcRect/>
          <a:stretch>
            <a:fillRect/>
          </a:stretch>
        </p:blipFill>
        <p:spPr>
          <a:xfrm>
            <a:off x="228600" y="2054225"/>
            <a:ext cx="4375150" cy="3738563"/>
          </a:xfrm>
          <a:noFill/>
          <a:ln/>
        </p:spPr>
      </p:pic>
      <p:sp>
        <p:nvSpPr>
          <p:cNvPr id="14342" name="Rectangle 6"/>
          <p:cNvSpPr>
            <a:spLocks noGrp="1" noChangeArrowheads="1"/>
          </p:cNvSpPr>
          <p:nvPr>
            <p:ph type="body" sz="half" idx="2"/>
          </p:nvPr>
        </p:nvSpPr>
        <p:spPr>
          <a:xfrm>
            <a:off x="4645025" y="1598613"/>
            <a:ext cx="4037013" cy="5259387"/>
          </a:xfrm>
        </p:spPr>
        <p:txBody>
          <a:bodyPr/>
          <a:lstStyle/>
          <a:p>
            <a:pPr marL="0" indent="0">
              <a:lnSpc>
                <a:spcPct val="90000"/>
              </a:lnSpc>
            </a:pPr>
            <a:r>
              <a:rPr lang="en-US" sz="2800"/>
              <a:t>Regression line is the best straight line description of the plotted points and use can use it to describe the association between the variables.</a:t>
            </a:r>
          </a:p>
          <a:p>
            <a:pPr marL="0" indent="0">
              <a:lnSpc>
                <a:spcPct val="90000"/>
              </a:lnSpc>
            </a:pPr>
            <a:r>
              <a:rPr lang="en-US" sz="2800"/>
              <a:t>If all the lines fall exactly on the line then the line is 0 and you have a perfect relationship.</a:t>
            </a:r>
          </a:p>
        </p:txBody>
      </p:sp>
    </p:spTree>
    <p:extLst>
      <p:ext uri="{BB962C8B-B14F-4D97-AF65-F5344CB8AC3E}">
        <p14:creationId xmlns:p14="http://schemas.microsoft.com/office/powerpoint/2010/main" xmlns="" val="3160848805"/>
      </p:ext>
    </p:extLst>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Things to remember </a:t>
            </a:r>
          </a:p>
        </p:txBody>
      </p:sp>
      <p:sp>
        <p:nvSpPr>
          <p:cNvPr id="25603" name="Rectangle 3"/>
          <p:cNvSpPr>
            <a:spLocks noGrp="1" noChangeArrowheads="1"/>
          </p:cNvSpPr>
          <p:nvPr>
            <p:ph type="body" idx="1"/>
          </p:nvPr>
        </p:nvSpPr>
        <p:spPr>
          <a:xfrm>
            <a:off x="250825" y="1196975"/>
            <a:ext cx="8642350" cy="5661025"/>
          </a:xfrm>
        </p:spPr>
        <p:txBody>
          <a:bodyPr/>
          <a:lstStyle/>
          <a:p>
            <a:pPr marL="609600" indent="-609600"/>
            <a:r>
              <a:rPr lang="en-US"/>
              <a:t>Regressions are still focuses on association, not causation.</a:t>
            </a:r>
          </a:p>
          <a:p>
            <a:pPr marL="609600" indent="-609600"/>
            <a:r>
              <a:rPr lang="en-US"/>
              <a:t>Association is a necessary prerequisite for inferring causation, but also:</a:t>
            </a:r>
          </a:p>
          <a:p>
            <a:pPr marL="990600" lvl="1" indent="-533400">
              <a:buFont typeface="Wingdings" pitchFamily="2" charset="2"/>
              <a:buAutoNum type="arabicPeriod"/>
            </a:pPr>
            <a:r>
              <a:rPr lang="en-US"/>
              <a:t>The independent variable must preceded the dependent variable in time.</a:t>
            </a:r>
          </a:p>
          <a:p>
            <a:pPr marL="990600" lvl="1" indent="-533400">
              <a:buFont typeface="Wingdings" pitchFamily="2" charset="2"/>
              <a:buAutoNum type="arabicPeriod"/>
            </a:pPr>
            <a:r>
              <a:rPr lang="en-US"/>
              <a:t>The two variables must be plausibly lined by a theory,</a:t>
            </a:r>
          </a:p>
          <a:p>
            <a:pPr marL="990600" lvl="1" indent="-533400">
              <a:buFont typeface="Wingdings" pitchFamily="2" charset="2"/>
              <a:buAutoNum type="arabicPeriod"/>
            </a:pPr>
            <a:r>
              <a:rPr lang="en-US"/>
              <a:t>Competing independent variables must be eliminated.</a:t>
            </a:r>
          </a:p>
          <a:p>
            <a:pPr marL="990600" lvl="1" indent="-533400">
              <a:buFont typeface="Wingdings" pitchFamily="2" charset="2"/>
              <a:buAutoNum type="arabicPeriod"/>
            </a:pPr>
            <a:endParaRPr lang="en-US"/>
          </a:p>
        </p:txBody>
      </p:sp>
    </p:spTree>
    <p:extLst>
      <p:ext uri="{BB962C8B-B14F-4D97-AF65-F5344CB8AC3E}">
        <p14:creationId xmlns:p14="http://schemas.microsoft.com/office/powerpoint/2010/main" xmlns="" val="34496789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Regression Table</a:t>
            </a:r>
          </a:p>
        </p:txBody>
      </p:sp>
      <p:sp>
        <p:nvSpPr>
          <p:cNvPr id="22532" name="Rectangle 4"/>
          <p:cNvSpPr>
            <a:spLocks noGrp="1" noChangeArrowheads="1"/>
          </p:cNvSpPr>
          <p:nvPr>
            <p:ph type="body" sz="half" idx="1"/>
          </p:nvPr>
        </p:nvSpPr>
        <p:spPr>
          <a:xfrm>
            <a:off x="228600" y="1295400"/>
            <a:ext cx="4375150" cy="5257800"/>
          </a:xfrm>
        </p:spPr>
        <p:txBody>
          <a:bodyPr/>
          <a:lstStyle/>
          <a:p>
            <a:pPr marL="0" indent="0"/>
            <a:r>
              <a:rPr lang="en-US" sz="2800"/>
              <a:t>The regression coefficient is not a good indicator for the strength of the relationship.</a:t>
            </a:r>
          </a:p>
          <a:p>
            <a:pPr marL="0" indent="0"/>
            <a:r>
              <a:rPr lang="en-US" sz="2800"/>
              <a:t>Two scatter plots with very different dispersions could produce the same regression line.</a:t>
            </a:r>
          </a:p>
        </p:txBody>
      </p:sp>
      <p:pic>
        <p:nvPicPr>
          <p:cNvPr id="22537" name="Picture 9"/>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5470525" y="1295400"/>
            <a:ext cx="2971800" cy="2538413"/>
          </a:xfrm>
          <a:noFill/>
          <a:ln/>
        </p:spPr>
      </p:pic>
      <p:pic>
        <p:nvPicPr>
          <p:cNvPr id="22538" name="Picture 10"/>
          <p:cNvPicPr>
            <a:picLocks noGrp="1" noChangeAspect="1" noChangeArrowheads="1"/>
          </p:cNvPicPr>
          <p:nvPr>
            <p:ph sz="quarter" idx="3"/>
          </p:nvPr>
        </p:nvPicPr>
        <p:blipFill>
          <a:blip r:embed="rId3" cstate="print">
            <a:extLst>
              <a:ext uri="{28A0092B-C50C-407E-A947-70E740481C1C}">
                <a14:useLocalDpi xmlns:a14="http://schemas.microsoft.com/office/drawing/2010/main" xmlns="" val="0"/>
              </a:ext>
            </a:extLst>
          </a:blip>
          <a:srcRect/>
          <a:stretch>
            <a:fillRect/>
          </a:stretch>
        </p:blipFill>
        <p:spPr>
          <a:xfrm>
            <a:off x="5468938" y="4013200"/>
            <a:ext cx="2973387" cy="2540000"/>
          </a:xfrm>
          <a:noFill/>
          <a:ln/>
        </p:spPr>
      </p:pic>
    </p:spTree>
    <p:extLst>
      <p:ext uri="{BB962C8B-B14F-4D97-AF65-F5344CB8AC3E}">
        <p14:creationId xmlns:p14="http://schemas.microsoft.com/office/powerpoint/2010/main" xmlns="" val="2309858256"/>
      </p:ext>
    </p:extLst>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Regression coefficient</a:t>
            </a:r>
          </a:p>
        </p:txBody>
      </p:sp>
      <p:sp>
        <p:nvSpPr>
          <p:cNvPr id="33795" name="Rectangle 3"/>
          <p:cNvSpPr>
            <a:spLocks noGrp="1" noChangeArrowheads="1"/>
          </p:cNvSpPr>
          <p:nvPr>
            <p:ph type="body" idx="1"/>
          </p:nvPr>
        </p:nvSpPr>
        <p:spPr/>
        <p:txBody>
          <a:bodyPr/>
          <a:lstStyle/>
          <a:p>
            <a:pPr>
              <a:lnSpc>
                <a:spcPct val="90000"/>
              </a:lnSpc>
            </a:pPr>
            <a:r>
              <a:rPr lang="en-US"/>
              <a:t>The regression coefficient is the slope of the regression line and tells you what the nature of the relationship between the variables is.</a:t>
            </a:r>
          </a:p>
          <a:p>
            <a:pPr>
              <a:lnSpc>
                <a:spcPct val="90000"/>
              </a:lnSpc>
            </a:pPr>
            <a:r>
              <a:rPr lang="en-US"/>
              <a:t>How much change in the independent variables is associated with how much change in the dependent variable.</a:t>
            </a:r>
          </a:p>
          <a:p>
            <a:pPr>
              <a:lnSpc>
                <a:spcPct val="90000"/>
              </a:lnSpc>
            </a:pPr>
            <a:r>
              <a:rPr lang="en-US"/>
              <a:t>The larger the regression coefficient the more change.</a:t>
            </a:r>
          </a:p>
        </p:txBody>
      </p:sp>
    </p:spTree>
    <p:extLst>
      <p:ext uri="{BB962C8B-B14F-4D97-AF65-F5344CB8AC3E}">
        <p14:creationId xmlns:p14="http://schemas.microsoft.com/office/powerpoint/2010/main" xmlns="" val="33141833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Pearson’s r</a:t>
            </a:r>
          </a:p>
        </p:txBody>
      </p:sp>
      <p:sp>
        <p:nvSpPr>
          <p:cNvPr id="26627" name="Rectangle 3"/>
          <p:cNvSpPr>
            <a:spLocks noGrp="1" noChangeArrowheads="1"/>
          </p:cNvSpPr>
          <p:nvPr>
            <p:ph type="body" idx="1"/>
          </p:nvPr>
        </p:nvSpPr>
        <p:spPr/>
        <p:txBody>
          <a:bodyPr/>
          <a:lstStyle/>
          <a:p>
            <a:r>
              <a:rPr lang="en-US"/>
              <a:t>To determine strength you look at how closely the dots are clustered around the line. The more tightly the cases are clustered, the stronger the relationship, while the more distant, the weaker.</a:t>
            </a:r>
          </a:p>
          <a:p>
            <a:r>
              <a:rPr lang="en-US"/>
              <a:t>Pearson’s r is given a range of -1 to + 1 with 0 being no linear relationship at all.</a:t>
            </a:r>
          </a:p>
          <a:p>
            <a:endParaRPr lang="en-US"/>
          </a:p>
        </p:txBody>
      </p:sp>
    </p:spTree>
    <p:extLst>
      <p:ext uri="{BB962C8B-B14F-4D97-AF65-F5344CB8AC3E}">
        <p14:creationId xmlns:p14="http://schemas.microsoft.com/office/powerpoint/2010/main" xmlns="" val="318638571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p:txBody>
          <a:bodyPr/>
          <a:lstStyle/>
          <a:p>
            <a:r>
              <a:rPr lang="en-US"/>
              <a:t>Reading the tables</a:t>
            </a:r>
          </a:p>
        </p:txBody>
      </p:sp>
      <p:sp>
        <p:nvSpPr>
          <p:cNvPr id="28677" name="Rectangle 5"/>
          <p:cNvSpPr>
            <a:spLocks noGrp="1" noChangeArrowheads="1"/>
          </p:cNvSpPr>
          <p:nvPr>
            <p:ph type="body" sz="half" idx="2"/>
          </p:nvPr>
        </p:nvSpPr>
        <p:spPr>
          <a:xfrm>
            <a:off x="455613" y="2781300"/>
            <a:ext cx="8437562" cy="4076700"/>
          </a:xfrm>
        </p:spPr>
        <p:txBody>
          <a:bodyPr/>
          <a:lstStyle/>
          <a:p>
            <a:pPr marL="0" indent="0"/>
            <a:r>
              <a:rPr lang="en-US" sz="2400"/>
              <a:t>When you run regression analysis on SPSS you get a 3 tables. Each tells you something about the relationship.</a:t>
            </a:r>
          </a:p>
          <a:p>
            <a:pPr marL="0" indent="0"/>
            <a:r>
              <a:rPr lang="en-US" sz="2400"/>
              <a:t>The first is the model summary.</a:t>
            </a:r>
          </a:p>
          <a:p>
            <a:pPr marL="0" indent="0"/>
            <a:r>
              <a:rPr lang="en-US" sz="2400"/>
              <a:t>The R is the Pearson Product Moment Correlation Coefficient.</a:t>
            </a:r>
          </a:p>
          <a:p>
            <a:pPr marL="0" indent="0"/>
            <a:r>
              <a:rPr lang="en-US" sz="2400"/>
              <a:t>In this case R is .736</a:t>
            </a:r>
          </a:p>
          <a:p>
            <a:pPr marL="0" indent="0"/>
            <a:r>
              <a:rPr lang="en-US" sz="2400"/>
              <a:t>R is the square root of R-Squared and is the correlation between the observed and predicted values of dependent variable. </a:t>
            </a:r>
          </a:p>
          <a:p>
            <a:pPr marL="0" indent="0"/>
            <a:endParaRPr lang="en-US" sz="2400"/>
          </a:p>
        </p:txBody>
      </p:sp>
      <p:pic>
        <p:nvPicPr>
          <p:cNvPr id="28681" name="Picture 9"/>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2771775" y="1341438"/>
            <a:ext cx="3602038" cy="1408112"/>
          </a:xfrm>
          <a:noFill/>
          <a:ln/>
        </p:spPr>
      </p:pic>
    </p:spTree>
    <p:extLst>
      <p:ext uri="{BB962C8B-B14F-4D97-AF65-F5344CB8AC3E}">
        <p14:creationId xmlns:p14="http://schemas.microsoft.com/office/powerpoint/2010/main" xmlns="" val="8983075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86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867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867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8677">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8677">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867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R-Square</a:t>
            </a:r>
          </a:p>
        </p:txBody>
      </p:sp>
      <p:sp>
        <p:nvSpPr>
          <p:cNvPr id="34820" name="Rectangle 4"/>
          <p:cNvSpPr>
            <a:spLocks noGrp="1" noChangeArrowheads="1"/>
          </p:cNvSpPr>
          <p:nvPr>
            <p:ph type="body" sz="half" idx="3"/>
          </p:nvPr>
        </p:nvSpPr>
        <p:spPr>
          <a:xfrm>
            <a:off x="455613" y="2852738"/>
            <a:ext cx="8226425" cy="3671887"/>
          </a:xfrm>
        </p:spPr>
        <p:txBody>
          <a:bodyPr/>
          <a:lstStyle/>
          <a:p>
            <a:pPr marL="0" indent="0">
              <a:lnSpc>
                <a:spcPct val="90000"/>
              </a:lnSpc>
            </a:pPr>
            <a:r>
              <a:rPr lang="en-US" sz="2400"/>
              <a:t>R-Square is the proportion of variance in the dependent variable (</a:t>
            </a:r>
            <a:r>
              <a:rPr lang="en-US" sz="2400" b="0"/>
              <a:t>income per capita</a:t>
            </a:r>
            <a:r>
              <a:rPr lang="en-US" sz="2400"/>
              <a:t>) which can be predicted from the independent variable (</a:t>
            </a:r>
            <a:r>
              <a:rPr lang="en-US" sz="2400" b="0"/>
              <a:t>level of education</a:t>
            </a:r>
            <a:r>
              <a:rPr lang="en-US" sz="2400"/>
              <a:t>).  </a:t>
            </a:r>
          </a:p>
          <a:p>
            <a:pPr marL="0" indent="0">
              <a:lnSpc>
                <a:spcPct val="90000"/>
              </a:lnSpc>
            </a:pPr>
            <a:r>
              <a:rPr lang="en-US" sz="2400"/>
              <a:t>This value indicates that 54.2% of the variance in income can be predicted from the variable </a:t>
            </a:r>
            <a:r>
              <a:rPr lang="en-US" sz="2400" b="0"/>
              <a:t>education</a:t>
            </a:r>
            <a:r>
              <a:rPr lang="en-US" sz="2400"/>
              <a:t>.  Note that this is an overall measure of the strength of association, and does not reflect the extent to which any particular independent variable is associated with the dependent variable.  </a:t>
            </a:r>
          </a:p>
          <a:p>
            <a:pPr marL="0" indent="0">
              <a:lnSpc>
                <a:spcPct val="90000"/>
              </a:lnSpc>
            </a:pPr>
            <a:r>
              <a:rPr lang="en-US" sz="2400"/>
              <a:t>R-Square is also called the coefficient of determination. </a:t>
            </a:r>
          </a:p>
        </p:txBody>
      </p:sp>
      <p:pic>
        <p:nvPicPr>
          <p:cNvPr id="34821" name="Picture 5"/>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a:xfrm>
            <a:off x="3059113" y="1268413"/>
            <a:ext cx="3602037" cy="1408112"/>
          </a:xfrm>
          <a:noFill/>
          <a:ln/>
        </p:spPr>
      </p:pic>
    </p:spTree>
    <p:extLst>
      <p:ext uri="{BB962C8B-B14F-4D97-AF65-F5344CB8AC3E}">
        <p14:creationId xmlns:p14="http://schemas.microsoft.com/office/powerpoint/2010/main" xmlns="" val="40630573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48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20">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20">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48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68313" y="0"/>
            <a:ext cx="8226425" cy="1143000"/>
          </a:xfrm>
        </p:spPr>
        <p:txBody>
          <a:bodyPr/>
          <a:lstStyle/>
          <a:p>
            <a:r>
              <a:rPr lang="en-US"/>
              <a:t>Adjusted R-square</a:t>
            </a:r>
          </a:p>
        </p:txBody>
      </p:sp>
      <p:sp>
        <p:nvSpPr>
          <p:cNvPr id="35844" name="Rectangle 4"/>
          <p:cNvSpPr>
            <a:spLocks noGrp="1" noChangeArrowheads="1"/>
          </p:cNvSpPr>
          <p:nvPr>
            <p:ph type="body" sz="half" idx="2"/>
          </p:nvPr>
        </p:nvSpPr>
        <p:spPr>
          <a:xfrm>
            <a:off x="0" y="2420938"/>
            <a:ext cx="8893175" cy="4437062"/>
          </a:xfrm>
        </p:spPr>
        <p:txBody>
          <a:bodyPr/>
          <a:lstStyle/>
          <a:p>
            <a:pPr marL="0" indent="0">
              <a:lnSpc>
                <a:spcPct val="80000"/>
              </a:lnSpc>
            </a:pPr>
            <a:r>
              <a:rPr lang="en-US" sz="2000"/>
              <a:t>As predictors are added to the model, each predictor will explain some of the variance in the dependent variable simply due to chance.  </a:t>
            </a:r>
          </a:p>
          <a:p>
            <a:pPr marL="0" indent="0">
              <a:lnSpc>
                <a:spcPct val="80000"/>
              </a:lnSpc>
            </a:pPr>
            <a:r>
              <a:rPr lang="en-US" sz="2000"/>
              <a:t>One could continue to add predictors to the model which would continue to improve the ability of the predictors to explain the dependent variable, although some of this increase in R-square would be simply due to chance variation in that particular sample.  </a:t>
            </a:r>
          </a:p>
          <a:p>
            <a:pPr marL="0" indent="0">
              <a:lnSpc>
                <a:spcPct val="80000"/>
              </a:lnSpc>
            </a:pPr>
            <a:r>
              <a:rPr lang="en-US" sz="2000"/>
              <a:t>The adjusted R-square attempts to yield a more honest value to estimate the R-squared for the population.   The value of R-square was .542, while the value of Adjusted R-square was .532. There isn’t much difference because we are dealing with only one variable.  </a:t>
            </a:r>
          </a:p>
          <a:p>
            <a:pPr marL="0" indent="0">
              <a:lnSpc>
                <a:spcPct val="80000"/>
              </a:lnSpc>
            </a:pPr>
            <a:r>
              <a:rPr lang="en-US" sz="2000"/>
              <a:t>When the number of observations is small and the number of predictors is large, there will be a much greater difference between R-square and adjusted R-square.</a:t>
            </a:r>
          </a:p>
          <a:p>
            <a:pPr marL="0" indent="0">
              <a:lnSpc>
                <a:spcPct val="80000"/>
              </a:lnSpc>
            </a:pPr>
            <a:r>
              <a:rPr lang="en-US" sz="2000"/>
              <a:t>By contrast, when the number of observations is very large compared to the number of predictors, the value of R-square and adjusted R-square will be much closer. </a:t>
            </a:r>
          </a:p>
        </p:txBody>
      </p:sp>
      <p:pic>
        <p:nvPicPr>
          <p:cNvPr id="35846" name="Picture 6"/>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2771775" y="1052513"/>
            <a:ext cx="3602038" cy="1408112"/>
          </a:xfrm>
          <a:noFill/>
          <a:ln/>
        </p:spPr>
      </p:pic>
    </p:spTree>
    <p:extLst>
      <p:ext uri="{BB962C8B-B14F-4D97-AF65-F5344CB8AC3E}">
        <p14:creationId xmlns:p14="http://schemas.microsoft.com/office/powerpoint/2010/main" xmlns="" val="36425957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58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5844">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584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5844">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5844">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584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Determining the Regression Line/Model</a:t>
            </a:r>
          </a:p>
        </p:txBody>
      </p:sp>
      <p:sp>
        <p:nvSpPr>
          <p:cNvPr id="13315" name="Rectangle 4"/>
          <p:cNvSpPr>
            <a:spLocks noChangeArrowheads="1"/>
          </p:cNvSpPr>
          <p:nvPr/>
        </p:nvSpPr>
        <p:spPr bwMode="auto">
          <a:xfrm>
            <a:off x="838200" y="1868488"/>
            <a:ext cx="8077200" cy="4532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lstStyle/>
          <a:p>
            <a:pPr marL="320675" indent="-320675" defTabSz="852488">
              <a:spcBef>
                <a:spcPct val="20000"/>
              </a:spcBef>
              <a:buClr>
                <a:schemeClr val="folHlink"/>
              </a:buClr>
              <a:buSzPct val="60000"/>
              <a:buFont typeface="Wingdings" pitchFamily="2" charset="2"/>
              <a:buChar char="n"/>
            </a:pPr>
            <a:r>
              <a:rPr lang="en-US" sz="2900"/>
              <a:t>Use Excel (or any other popular statistical software)</a:t>
            </a:r>
          </a:p>
          <a:p>
            <a:pPr marL="693738" lvl="1" indent="-268288" defTabSz="852488">
              <a:spcBef>
                <a:spcPct val="20000"/>
              </a:spcBef>
              <a:buClr>
                <a:schemeClr val="folHlink"/>
              </a:buClr>
              <a:buSzPct val="60000"/>
              <a:buFont typeface="Wingdings" pitchFamily="2" charset="2"/>
              <a:buChar char="Ø"/>
            </a:pPr>
            <a:r>
              <a:rPr lang="en-US" sz="2500"/>
              <a:t>Select Tools, Data Analysis, Regression</a:t>
            </a:r>
          </a:p>
          <a:p>
            <a:pPr marL="693738" lvl="1" indent="-268288" defTabSz="852488">
              <a:spcBef>
                <a:spcPct val="20000"/>
              </a:spcBef>
              <a:buClr>
                <a:schemeClr val="folHlink"/>
              </a:buClr>
              <a:buSzPct val="60000"/>
              <a:buFont typeface="Wingdings" pitchFamily="2" charset="2"/>
              <a:buChar char="Ø"/>
            </a:pPr>
            <a:r>
              <a:rPr lang="en-US" sz="2500"/>
              <a:t>Provide the X range</a:t>
            </a:r>
          </a:p>
          <a:p>
            <a:pPr marL="693738" lvl="1" indent="-268288" defTabSz="852488">
              <a:spcBef>
                <a:spcPct val="20000"/>
              </a:spcBef>
              <a:buClr>
                <a:schemeClr val="folHlink"/>
              </a:buClr>
              <a:buSzPct val="60000"/>
              <a:buFont typeface="Wingdings" pitchFamily="2" charset="2"/>
              <a:buChar char="Ø"/>
            </a:pPr>
            <a:r>
              <a:rPr lang="en-US" sz="2500"/>
              <a:t>Provide the Y range</a:t>
            </a:r>
          </a:p>
          <a:p>
            <a:pPr marL="693738" lvl="1" indent="-268288" defTabSz="852488">
              <a:spcBef>
                <a:spcPct val="20000"/>
              </a:spcBef>
              <a:buClr>
                <a:schemeClr val="folHlink"/>
              </a:buClr>
              <a:buSzPct val="60000"/>
              <a:buFont typeface="Wingdings" pitchFamily="2" charset="2"/>
              <a:buChar char="Ø"/>
            </a:pPr>
            <a:r>
              <a:rPr lang="en-US" sz="2500"/>
              <a:t>Output the analysis to a new sheet</a:t>
            </a:r>
          </a:p>
          <a:p>
            <a:pPr marL="693738" lvl="1" indent="-268288" defTabSz="852488">
              <a:spcBef>
                <a:spcPct val="20000"/>
              </a:spcBef>
              <a:buClr>
                <a:schemeClr val="folHlink"/>
              </a:buClr>
              <a:buSzPct val="60000"/>
              <a:buFont typeface="Wingdings" pitchFamily="2" charset="2"/>
              <a:buNone/>
            </a:pPr>
            <a:endParaRPr lang="en-US" sz="2500"/>
          </a:p>
          <a:p>
            <a:pPr marL="320675" indent="-320675" defTabSz="852488">
              <a:spcBef>
                <a:spcPct val="20000"/>
              </a:spcBef>
              <a:buClr>
                <a:schemeClr val="folHlink"/>
              </a:buClr>
              <a:buSzPct val="60000"/>
              <a:buFont typeface="Wingdings" pitchFamily="2" charset="2"/>
              <a:buChar char="n"/>
            </a:pPr>
            <a:r>
              <a:rPr lang="en-US" sz="2900"/>
              <a:t>Manual Calculations</a:t>
            </a:r>
            <a:endParaRPr lang="en-US" sz="2500"/>
          </a:p>
        </p:txBody>
      </p:sp>
      <p:graphicFrame>
        <p:nvGraphicFramePr>
          <p:cNvPr id="13316" name="Object 5"/>
          <p:cNvGraphicFramePr>
            <a:graphicFrameLocks noChangeAspect="1"/>
          </p:cNvGraphicFramePr>
          <p:nvPr/>
        </p:nvGraphicFramePr>
        <p:xfrm>
          <a:off x="7466013" y="2362200"/>
          <a:ext cx="1220787" cy="2971800"/>
        </p:xfrm>
        <a:graphic>
          <a:graphicData uri="http://schemas.openxmlformats.org/presentationml/2006/ole">
            <p:oleObj spid="_x0000_s2056" name="Worksheet" r:id="rId3" imgW="1811160" imgH="4410000" progId="Excel.Sheet.8">
              <p:embed/>
            </p:oleObj>
          </a:graphicData>
        </a:graphic>
      </p:graphicFrame>
    </p:spTree>
    <p:extLst>
      <p:ext uri="{BB962C8B-B14F-4D97-AF65-F5344CB8AC3E}">
        <p14:creationId xmlns:p14="http://schemas.microsoft.com/office/powerpoint/2010/main" xmlns="" val="34166733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Determining the Regression Line/Model using Excel</a:t>
            </a:r>
          </a:p>
        </p:txBody>
      </p:sp>
      <p:graphicFrame>
        <p:nvGraphicFramePr>
          <p:cNvPr id="14339" name="Object 4"/>
          <p:cNvGraphicFramePr>
            <a:graphicFrameLocks noChangeAspect="1"/>
          </p:cNvGraphicFramePr>
          <p:nvPr/>
        </p:nvGraphicFramePr>
        <p:xfrm>
          <a:off x="1900238" y="2105025"/>
          <a:ext cx="5343525" cy="3305175"/>
        </p:xfrm>
        <a:graphic>
          <a:graphicData uri="http://schemas.openxmlformats.org/presentationml/2006/ole">
            <p:oleObj spid="_x0000_s3080" name="Worksheet" r:id="rId4" imgW="6311160" imgH="3903840" progId="Excel.Sheet.8">
              <p:embed/>
            </p:oleObj>
          </a:graphicData>
        </a:graphic>
      </p:graphicFrame>
    </p:spTree>
    <p:extLst>
      <p:ext uri="{BB962C8B-B14F-4D97-AF65-F5344CB8AC3E}">
        <p14:creationId xmlns:p14="http://schemas.microsoft.com/office/powerpoint/2010/main" xmlns="" val="30119690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150938" y="2286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5342" tIns="42672" rIns="85342" bIns="42672" anchor="b"/>
          <a:lstStyle/>
          <a:p>
            <a:pPr algn="ctr" defTabSz="852488"/>
            <a:r>
              <a:rPr lang="en-US" sz="4100">
                <a:solidFill>
                  <a:schemeClr val="tx2"/>
                </a:solidFill>
              </a:rPr>
              <a:t>Determining the Regression Line/Model Manual Calculations</a:t>
            </a:r>
          </a:p>
        </p:txBody>
      </p:sp>
      <p:sp>
        <p:nvSpPr>
          <p:cNvPr id="15363" name="Rectangle 4"/>
          <p:cNvSpPr>
            <a:spLocks noChangeArrowheads="1"/>
          </p:cNvSpPr>
          <p:nvPr/>
        </p:nvSpPr>
        <p:spPr bwMode="auto">
          <a:xfrm>
            <a:off x="6022975" y="2286000"/>
            <a:ext cx="25876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solidFill>
                  <a:schemeClr val="tx2"/>
                </a:solidFill>
                <a:latin typeface="Arial" charset="0"/>
              </a:rPr>
              <a:t>SST </a:t>
            </a:r>
            <a:r>
              <a:rPr lang="en-US" b="1" i="1">
                <a:latin typeface="Arial" charset="0"/>
              </a:rPr>
              <a:t>=</a:t>
            </a:r>
            <a:r>
              <a:rPr lang="en-US" b="1" i="1">
                <a:solidFill>
                  <a:schemeClr val="tx2"/>
                </a:solidFill>
                <a:latin typeface="Arial" charset="0"/>
              </a:rPr>
              <a:t> </a:t>
            </a:r>
            <a:r>
              <a:rPr lang="en-US" b="1">
                <a:latin typeface="Symbol" pitchFamily="18" charset="2"/>
              </a:rPr>
              <a:t></a:t>
            </a:r>
            <a:r>
              <a:rPr lang="en-US" b="1">
                <a:latin typeface="Arial" charset="0"/>
              </a:rPr>
              <a:t>(</a:t>
            </a:r>
            <a:r>
              <a:rPr lang="en-US" b="1" i="1">
                <a:solidFill>
                  <a:schemeClr val="accent1"/>
                </a:solidFill>
                <a:latin typeface="Arial" charset="0"/>
              </a:rPr>
              <a:t>Y</a:t>
            </a:r>
            <a:r>
              <a:rPr lang="en-US" b="1" i="1" baseline="-25000">
                <a:solidFill>
                  <a:schemeClr val="accent1"/>
                </a:solidFill>
                <a:latin typeface="Arial" charset="0"/>
              </a:rPr>
              <a:t>i</a:t>
            </a:r>
            <a:r>
              <a:rPr lang="en-US" b="1" i="1" baseline="-25000">
                <a:solidFill>
                  <a:schemeClr val="tx2"/>
                </a:solidFill>
                <a:latin typeface="Arial" charset="0"/>
              </a:rPr>
              <a:t> </a:t>
            </a:r>
            <a:r>
              <a:rPr lang="en-US" b="1" i="1">
                <a:latin typeface="Arial" charset="0"/>
              </a:rPr>
              <a:t>-</a:t>
            </a:r>
            <a:r>
              <a:rPr lang="en-US" b="1" i="1">
                <a:solidFill>
                  <a:schemeClr val="tx2"/>
                </a:solidFill>
                <a:latin typeface="Arial" charset="0"/>
              </a:rPr>
              <a:t> </a:t>
            </a:r>
            <a:r>
              <a:rPr lang="en-US" b="1" i="1">
                <a:solidFill>
                  <a:srgbClr val="00FF00"/>
                </a:solidFill>
                <a:latin typeface="Arial" charset="0"/>
              </a:rPr>
              <a:t>Y</a:t>
            </a:r>
            <a:r>
              <a:rPr lang="en-US" b="1" i="1">
                <a:latin typeface="Arial" charset="0"/>
              </a:rPr>
              <a:t>)</a:t>
            </a:r>
            <a:r>
              <a:rPr lang="en-US" b="1" i="1" baseline="30000">
                <a:latin typeface="Arial" charset="0"/>
              </a:rPr>
              <a:t>2</a:t>
            </a:r>
          </a:p>
        </p:txBody>
      </p:sp>
      <p:sp>
        <p:nvSpPr>
          <p:cNvPr id="15364" name="Rectangle 5"/>
          <p:cNvSpPr>
            <a:spLocks noChangeArrowheads="1"/>
          </p:cNvSpPr>
          <p:nvPr/>
        </p:nvSpPr>
        <p:spPr bwMode="auto">
          <a:xfrm>
            <a:off x="457200" y="2286000"/>
            <a:ext cx="25114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solidFill>
                  <a:srgbClr val="FF9900"/>
                </a:solidFill>
                <a:latin typeface="Arial" charset="0"/>
              </a:rPr>
              <a:t>SSE </a:t>
            </a:r>
            <a:r>
              <a:rPr lang="en-US" b="1" i="1">
                <a:latin typeface="Arial" charset="0"/>
              </a:rPr>
              <a:t>=</a:t>
            </a:r>
            <a:r>
              <a:rPr lang="en-US" b="1">
                <a:latin typeface="Symbol" pitchFamily="18" charset="2"/>
              </a:rPr>
              <a:t></a:t>
            </a:r>
            <a:r>
              <a:rPr lang="en-US" b="1">
                <a:latin typeface="Arial" charset="0"/>
              </a:rPr>
              <a:t>(</a:t>
            </a:r>
            <a:r>
              <a:rPr lang="en-US" b="1" i="1">
                <a:solidFill>
                  <a:schemeClr val="accent1"/>
                </a:solidFill>
                <a:latin typeface="Arial" charset="0"/>
              </a:rPr>
              <a:t>Y</a:t>
            </a:r>
            <a:r>
              <a:rPr lang="en-US" b="1" i="1" baseline="-25000">
                <a:solidFill>
                  <a:schemeClr val="accent1"/>
                </a:solidFill>
                <a:latin typeface="Arial" charset="0"/>
              </a:rPr>
              <a:t>i</a:t>
            </a:r>
            <a:r>
              <a:rPr lang="en-US" b="1" i="1" baseline="-25000">
                <a:solidFill>
                  <a:schemeClr val="tx2"/>
                </a:solidFill>
                <a:latin typeface="Arial" charset="0"/>
              </a:rPr>
              <a:t> </a:t>
            </a:r>
            <a:r>
              <a:rPr lang="en-US" b="1" i="1">
                <a:latin typeface="Arial" charset="0"/>
              </a:rPr>
              <a:t>-</a:t>
            </a:r>
            <a:r>
              <a:rPr lang="en-US" b="1" i="1">
                <a:solidFill>
                  <a:schemeClr val="tx2"/>
                </a:solidFill>
                <a:latin typeface="Arial" charset="0"/>
              </a:rPr>
              <a:t> </a:t>
            </a:r>
            <a:r>
              <a:rPr lang="en-US" b="1" i="1">
                <a:solidFill>
                  <a:schemeClr val="hlink"/>
                </a:solidFill>
                <a:latin typeface="Arial" charset="0"/>
              </a:rPr>
              <a:t>Y</a:t>
            </a:r>
            <a:r>
              <a:rPr lang="en-US" b="1" i="1" baseline="-25000">
                <a:solidFill>
                  <a:schemeClr val="hlink"/>
                </a:solidFill>
                <a:latin typeface="Arial" charset="0"/>
              </a:rPr>
              <a:t>i </a:t>
            </a:r>
            <a:r>
              <a:rPr lang="en-US" b="1" i="1">
                <a:latin typeface="Arial" charset="0"/>
              </a:rPr>
              <a:t>)</a:t>
            </a:r>
            <a:r>
              <a:rPr lang="en-US" b="1" i="1" baseline="30000">
                <a:latin typeface="Arial" charset="0"/>
              </a:rPr>
              <a:t>2</a:t>
            </a:r>
            <a:r>
              <a:rPr lang="en-US" b="1" i="1">
                <a:latin typeface="Arial" charset="0"/>
              </a:rPr>
              <a:t> </a:t>
            </a:r>
          </a:p>
        </p:txBody>
      </p:sp>
      <p:sp>
        <p:nvSpPr>
          <p:cNvPr id="15365" name="Rectangle 6"/>
          <p:cNvSpPr>
            <a:spLocks noChangeArrowheads="1"/>
          </p:cNvSpPr>
          <p:nvPr/>
        </p:nvSpPr>
        <p:spPr bwMode="auto">
          <a:xfrm>
            <a:off x="3352800" y="2286000"/>
            <a:ext cx="2438400" cy="1001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solidFill>
                  <a:schemeClr val="folHlink"/>
                </a:solidFill>
                <a:latin typeface="Arial" charset="0"/>
              </a:rPr>
              <a:t>SSR</a:t>
            </a:r>
            <a:r>
              <a:rPr lang="en-US" b="1" i="1">
                <a:latin typeface="Arial" charset="0"/>
              </a:rPr>
              <a:t> = </a:t>
            </a:r>
            <a:r>
              <a:rPr lang="en-US" b="1">
                <a:latin typeface="Symbol" pitchFamily="18" charset="2"/>
              </a:rPr>
              <a:t></a:t>
            </a:r>
            <a:r>
              <a:rPr lang="en-US" b="1">
                <a:latin typeface="Arial" charset="0"/>
              </a:rPr>
              <a:t>(</a:t>
            </a:r>
            <a:r>
              <a:rPr lang="en-US" b="1" i="1">
                <a:solidFill>
                  <a:schemeClr val="hlink"/>
                </a:solidFill>
                <a:latin typeface="Arial" charset="0"/>
              </a:rPr>
              <a:t>Y</a:t>
            </a:r>
            <a:r>
              <a:rPr lang="en-US" b="1" i="1" baseline="-25000">
                <a:solidFill>
                  <a:schemeClr val="hlink"/>
                </a:solidFill>
                <a:latin typeface="Arial" charset="0"/>
              </a:rPr>
              <a:t>i </a:t>
            </a:r>
            <a:r>
              <a:rPr lang="en-US" b="1" i="1">
                <a:latin typeface="Arial" charset="0"/>
              </a:rPr>
              <a:t>-</a:t>
            </a:r>
            <a:r>
              <a:rPr lang="en-US" b="1" i="1">
                <a:solidFill>
                  <a:schemeClr val="tx2"/>
                </a:solidFill>
                <a:latin typeface="Arial" charset="0"/>
              </a:rPr>
              <a:t> </a:t>
            </a:r>
            <a:r>
              <a:rPr lang="en-US" b="1" i="1">
                <a:solidFill>
                  <a:srgbClr val="00FF00"/>
                </a:solidFill>
                <a:latin typeface="Arial" charset="0"/>
              </a:rPr>
              <a:t>Y</a:t>
            </a:r>
            <a:r>
              <a:rPr lang="en-US" b="1" i="1">
                <a:latin typeface="Arial" charset="0"/>
              </a:rPr>
              <a:t>)</a:t>
            </a:r>
            <a:r>
              <a:rPr lang="en-US" b="1" i="1" baseline="30000">
                <a:latin typeface="Arial" charset="0"/>
              </a:rPr>
              <a:t>2</a:t>
            </a:r>
            <a:r>
              <a:rPr lang="en-US" b="1" i="1">
                <a:latin typeface="Arial" charset="0"/>
              </a:rPr>
              <a:t> </a:t>
            </a:r>
          </a:p>
          <a:p>
            <a:pPr eaLnBrk="0" hangingPunct="0">
              <a:spcBef>
                <a:spcPct val="50000"/>
              </a:spcBef>
            </a:pPr>
            <a:r>
              <a:rPr lang="en-US" b="1" i="1">
                <a:latin typeface="Arial" charset="0"/>
              </a:rPr>
              <a:t> </a:t>
            </a:r>
          </a:p>
        </p:txBody>
      </p:sp>
      <p:sp>
        <p:nvSpPr>
          <p:cNvPr id="15366" name="Rectangle 8"/>
          <p:cNvSpPr>
            <a:spLocks noChangeArrowheads="1"/>
          </p:cNvSpPr>
          <p:nvPr/>
        </p:nvSpPr>
        <p:spPr bwMode="auto">
          <a:xfrm>
            <a:off x="7851775" y="1922463"/>
            <a:ext cx="606425" cy="515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solidFill>
                  <a:srgbClr val="66FF33"/>
                </a:solidFill>
                <a:latin typeface="Times New Roman" pitchFamily="18" charset="0"/>
              </a:rPr>
              <a:t>_</a:t>
            </a:r>
          </a:p>
        </p:txBody>
      </p:sp>
      <p:sp>
        <p:nvSpPr>
          <p:cNvPr id="15367" name="Rectangle 9"/>
          <p:cNvSpPr>
            <a:spLocks noChangeArrowheads="1"/>
          </p:cNvSpPr>
          <p:nvPr/>
        </p:nvSpPr>
        <p:spPr bwMode="auto">
          <a:xfrm>
            <a:off x="5184775" y="1922463"/>
            <a:ext cx="606425" cy="515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solidFill>
                  <a:srgbClr val="66FF33"/>
                </a:solidFill>
                <a:latin typeface="Times New Roman" pitchFamily="18" charset="0"/>
              </a:rPr>
              <a:t>_</a:t>
            </a:r>
          </a:p>
        </p:txBody>
      </p:sp>
      <p:sp>
        <p:nvSpPr>
          <p:cNvPr id="15368" name="Rectangle 10"/>
          <p:cNvSpPr>
            <a:spLocks noChangeArrowheads="1"/>
          </p:cNvSpPr>
          <p:nvPr/>
        </p:nvSpPr>
        <p:spPr bwMode="auto">
          <a:xfrm>
            <a:off x="457200" y="3279775"/>
            <a:ext cx="25114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latin typeface="Arial" charset="0"/>
              </a:rPr>
              <a:t>SSx =</a:t>
            </a:r>
            <a:r>
              <a:rPr lang="en-US" b="1">
                <a:latin typeface="Symbol" pitchFamily="18" charset="2"/>
              </a:rPr>
              <a:t></a:t>
            </a:r>
            <a:r>
              <a:rPr lang="en-US" b="1">
                <a:latin typeface="Arial" charset="0"/>
              </a:rPr>
              <a:t>(</a:t>
            </a:r>
            <a:r>
              <a:rPr lang="en-US" b="1" i="1">
                <a:latin typeface="Arial" charset="0"/>
              </a:rPr>
              <a:t>X</a:t>
            </a:r>
            <a:r>
              <a:rPr lang="en-US" b="1" i="1" baseline="-25000">
                <a:latin typeface="Arial" charset="0"/>
              </a:rPr>
              <a:t>i </a:t>
            </a:r>
            <a:r>
              <a:rPr lang="en-US" b="1" i="1">
                <a:latin typeface="Arial" charset="0"/>
              </a:rPr>
              <a:t>- X</a:t>
            </a:r>
            <a:r>
              <a:rPr lang="en-US" b="1" i="1" baseline="-25000">
                <a:latin typeface="Arial" charset="0"/>
              </a:rPr>
              <a:t> </a:t>
            </a:r>
            <a:r>
              <a:rPr lang="en-US" b="1" i="1">
                <a:latin typeface="Arial" charset="0"/>
              </a:rPr>
              <a:t>)</a:t>
            </a:r>
            <a:r>
              <a:rPr lang="en-US" b="1" i="1" baseline="30000">
                <a:latin typeface="Arial" charset="0"/>
              </a:rPr>
              <a:t>2</a:t>
            </a:r>
            <a:r>
              <a:rPr lang="en-US" b="1" i="1">
                <a:latin typeface="Arial" charset="0"/>
              </a:rPr>
              <a:t> </a:t>
            </a:r>
          </a:p>
        </p:txBody>
      </p:sp>
      <p:sp>
        <p:nvSpPr>
          <p:cNvPr id="15369" name="Rectangle 11"/>
          <p:cNvSpPr>
            <a:spLocks noChangeArrowheads="1"/>
          </p:cNvSpPr>
          <p:nvPr/>
        </p:nvSpPr>
        <p:spPr bwMode="auto">
          <a:xfrm>
            <a:off x="2209800" y="2895600"/>
            <a:ext cx="606425"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grpSp>
        <p:nvGrpSpPr>
          <p:cNvPr id="15370" name="Group 21"/>
          <p:cNvGrpSpPr>
            <a:grpSpLocks/>
          </p:cNvGrpSpPr>
          <p:nvPr/>
        </p:nvGrpSpPr>
        <p:grpSpPr bwMode="auto">
          <a:xfrm>
            <a:off x="457200" y="3352800"/>
            <a:ext cx="2511425" cy="835025"/>
            <a:chOff x="2066" y="1824"/>
            <a:chExt cx="1582" cy="526"/>
          </a:xfrm>
        </p:grpSpPr>
        <p:sp>
          <p:nvSpPr>
            <p:cNvPr id="15395" name="Rectangle 12"/>
            <p:cNvSpPr>
              <a:spLocks noChangeArrowheads="1"/>
            </p:cNvSpPr>
            <p:nvPr/>
          </p:nvSpPr>
          <p:spPr bwMode="auto">
            <a:xfrm>
              <a:off x="2066" y="2064"/>
              <a:ext cx="1582" cy="2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latin typeface="Arial" charset="0"/>
                </a:rPr>
                <a:t>SSy =</a:t>
              </a:r>
              <a:r>
                <a:rPr lang="en-US" b="1">
                  <a:latin typeface="Symbol" pitchFamily="18" charset="2"/>
                </a:rPr>
                <a:t></a:t>
              </a:r>
              <a:r>
                <a:rPr lang="en-US" b="1">
                  <a:latin typeface="Arial" charset="0"/>
                </a:rPr>
                <a:t>(</a:t>
              </a:r>
              <a:r>
                <a:rPr lang="en-US" b="1" i="1">
                  <a:latin typeface="Arial" charset="0"/>
                </a:rPr>
                <a:t>Y</a:t>
              </a:r>
              <a:r>
                <a:rPr lang="en-US" b="1" i="1" baseline="-25000">
                  <a:latin typeface="Arial" charset="0"/>
                </a:rPr>
                <a:t>i </a:t>
              </a:r>
              <a:r>
                <a:rPr lang="en-US" b="1" i="1">
                  <a:latin typeface="Arial" charset="0"/>
                </a:rPr>
                <a:t>- Y)</a:t>
              </a:r>
              <a:r>
                <a:rPr lang="en-US" b="1" i="1" baseline="30000">
                  <a:latin typeface="Arial" charset="0"/>
                </a:rPr>
                <a:t>2</a:t>
              </a:r>
              <a:r>
                <a:rPr lang="en-US" b="1" i="1">
                  <a:latin typeface="Arial" charset="0"/>
                </a:rPr>
                <a:t> </a:t>
              </a:r>
            </a:p>
          </p:txBody>
        </p:sp>
        <p:sp>
          <p:nvSpPr>
            <p:cNvPr id="15396" name="Rectangle 13"/>
            <p:cNvSpPr>
              <a:spLocks noChangeArrowheads="1"/>
            </p:cNvSpPr>
            <p:nvPr/>
          </p:nvSpPr>
          <p:spPr bwMode="auto">
            <a:xfrm>
              <a:off x="3120" y="1824"/>
              <a:ext cx="382" cy="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grpSp>
      <p:grpSp>
        <p:nvGrpSpPr>
          <p:cNvPr id="15371" name="Group 20"/>
          <p:cNvGrpSpPr>
            <a:grpSpLocks/>
          </p:cNvGrpSpPr>
          <p:nvPr/>
        </p:nvGrpSpPr>
        <p:grpSpPr bwMode="auto">
          <a:xfrm>
            <a:off x="457200" y="3754438"/>
            <a:ext cx="4114800" cy="817562"/>
            <a:chOff x="1104" y="2267"/>
            <a:chExt cx="2592" cy="515"/>
          </a:xfrm>
        </p:grpSpPr>
        <p:sp>
          <p:nvSpPr>
            <p:cNvPr id="15392" name="Rectangle 15"/>
            <p:cNvSpPr>
              <a:spLocks noChangeArrowheads="1"/>
            </p:cNvSpPr>
            <p:nvPr/>
          </p:nvSpPr>
          <p:spPr bwMode="auto">
            <a:xfrm>
              <a:off x="1104" y="2496"/>
              <a:ext cx="2592" cy="2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i="1">
                  <a:latin typeface="Arial" charset="0"/>
                </a:rPr>
                <a:t>SSxy =</a:t>
              </a:r>
              <a:r>
                <a:rPr lang="en-US" b="1">
                  <a:latin typeface="Symbol" pitchFamily="18" charset="2"/>
                </a:rPr>
                <a:t></a:t>
              </a:r>
              <a:r>
                <a:rPr lang="en-US" b="1">
                  <a:latin typeface="Arial" charset="0"/>
                </a:rPr>
                <a:t>(</a:t>
              </a:r>
              <a:r>
                <a:rPr lang="en-US" b="1" i="1">
                  <a:latin typeface="Arial" charset="0"/>
                </a:rPr>
                <a:t>X</a:t>
              </a:r>
              <a:r>
                <a:rPr lang="en-US" b="1" i="1" baseline="-25000">
                  <a:latin typeface="Arial" charset="0"/>
                </a:rPr>
                <a:t>i </a:t>
              </a:r>
              <a:r>
                <a:rPr lang="en-US" b="1" i="1">
                  <a:latin typeface="Arial" charset="0"/>
                </a:rPr>
                <a:t>- X</a:t>
              </a:r>
              <a:r>
                <a:rPr lang="en-US" b="1" i="1" baseline="-25000">
                  <a:latin typeface="Arial" charset="0"/>
                </a:rPr>
                <a:t> </a:t>
              </a:r>
              <a:r>
                <a:rPr lang="en-US" b="1" i="1">
                  <a:latin typeface="Arial" charset="0"/>
                </a:rPr>
                <a:t>)</a:t>
              </a:r>
              <a:r>
                <a:rPr lang="en-US" b="1">
                  <a:latin typeface="Arial" charset="0"/>
                </a:rPr>
                <a:t>(</a:t>
              </a:r>
              <a:r>
                <a:rPr lang="en-US" b="1" i="1">
                  <a:latin typeface="Arial" charset="0"/>
                </a:rPr>
                <a:t>X</a:t>
              </a:r>
              <a:r>
                <a:rPr lang="en-US" b="1" i="1" baseline="-25000">
                  <a:latin typeface="Arial" charset="0"/>
                </a:rPr>
                <a:t>i </a:t>
              </a:r>
              <a:r>
                <a:rPr lang="en-US" b="1" i="1">
                  <a:latin typeface="Arial" charset="0"/>
                </a:rPr>
                <a:t>- Y</a:t>
              </a:r>
              <a:r>
                <a:rPr lang="en-US" b="1" i="1" baseline="-25000">
                  <a:latin typeface="Arial" charset="0"/>
                </a:rPr>
                <a:t> </a:t>
              </a:r>
              <a:r>
                <a:rPr lang="en-US" b="1" i="1">
                  <a:latin typeface="Arial" charset="0"/>
                </a:rPr>
                <a:t>)</a:t>
              </a:r>
            </a:p>
          </p:txBody>
        </p:sp>
        <p:sp>
          <p:nvSpPr>
            <p:cNvPr id="15393" name="Rectangle 16"/>
            <p:cNvSpPr>
              <a:spLocks noChangeArrowheads="1"/>
            </p:cNvSpPr>
            <p:nvPr/>
          </p:nvSpPr>
          <p:spPr bwMode="auto">
            <a:xfrm>
              <a:off x="2306" y="2267"/>
              <a:ext cx="382" cy="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sp>
          <p:nvSpPr>
            <p:cNvPr id="15394" name="Rectangle 17"/>
            <p:cNvSpPr>
              <a:spLocks noChangeArrowheads="1"/>
            </p:cNvSpPr>
            <p:nvPr/>
          </p:nvSpPr>
          <p:spPr bwMode="auto">
            <a:xfrm>
              <a:off x="2930" y="2267"/>
              <a:ext cx="382" cy="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grpSp>
      <p:sp>
        <p:nvSpPr>
          <p:cNvPr id="15372" name="Rectangle 18"/>
          <p:cNvSpPr>
            <a:spLocks noChangeArrowheads="1"/>
          </p:cNvSpPr>
          <p:nvPr/>
        </p:nvSpPr>
        <p:spPr bwMode="auto">
          <a:xfrm>
            <a:off x="4714875" y="2060575"/>
            <a:ext cx="10763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solidFill>
                  <a:schemeClr val="hlink"/>
                </a:solidFill>
                <a:latin typeface="Symbol" pitchFamily="18" charset="2"/>
              </a:rPr>
              <a:t></a:t>
            </a:r>
          </a:p>
        </p:txBody>
      </p:sp>
      <p:sp>
        <p:nvSpPr>
          <p:cNvPr id="15373" name="Rectangle 19"/>
          <p:cNvSpPr>
            <a:spLocks noChangeArrowheads="1"/>
          </p:cNvSpPr>
          <p:nvPr/>
        </p:nvSpPr>
        <p:spPr bwMode="auto">
          <a:xfrm>
            <a:off x="2209800" y="2060575"/>
            <a:ext cx="10763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solidFill>
                  <a:schemeClr val="hlink"/>
                </a:solidFill>
                <a:latin typeface="Symbol" pitchFamily="18" charset="2"/>
              </a:rPr>
              <a:t></a:t>
            </a:r>
          </a:p>
        </p:txBody>
      </p:sp>
      <p:sp>
        <p:nvSpPr>
          <p:cNvPr id="15374" name="AutoShape 22"/>
          <p:cNvSpPr>
            <a:spLocks/>
          </p:cNvSpPr>
          <p:nvPr/>
        </p:nvSpPr>
        <p:spPr bwMode="auto">
          <a:xfrm>
            <a:off x="3886200" y="3276600"/>
            <a:ext cx="304800" cy="1295400"/>
          </a:xfrm>
          <a:prstGeom prst="rightBrace">
            <a:avLst>
              <a:gd name="adj1" fmla="val 35417"/>
              <a:gd name="adj2" fmla="val 50000"/>
            </a:avLst>
          </a:prstGeom>
          <a:noFill/>
          <a:ln w="25400">
            <a:solidFill>
              <a:srgbClr val="FFCC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sz="3200">
              <a:solidFill>
                <a:srgbClr val="FFCC00"/>
              </a:solidFill>
            </a:endParaRPr>
          </a:p>
        </p:txBody>
      </p:sp>
      <p:sp>
        <p:nvSpPr>
          <p:cNvPr id="15375" name="Text Box 23"/>
          <p:cNvSpPr txBox="1">
            <a:spLocks noChangeArrowheads="1"/>
          </p:cNvSpPr>
          <p:nvPr/>
        </p:nvSpPr>
        <p:spPr bwMode="auto">
          <a:xfrm>
            <a:off x="4479925" y="3233738"/>
            <a:ext cx="19351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b</a:t>
            </a:r>
            <a:r>
              <a:rPr lang="en-US" baseline="-25000"/>
              <a:t>1</a:t>
            </a:r>
            <a:r>
              <a:rPr lang="en-US"/>
              <a:t>=SSxy/SSx</a:t>
            </a:r>
          </a:p>
        </p:txBody>
      </p:sp>
      <p:sp>
        <p:nvSpPr>
          <p:cNvPr id="15376" name="Text Box 24"/>
          <p:cNvSpPr txBox="1">
            <a:spLocks noChangeArrowheads="1"/>
          </p:cNvSpPr>
          <p:nvPr/>
        </p:nvSpPr>
        <p:spPr bwMode="auto">
          <a:xfrm>
            <a:off x="4556125" y="3995738"/>
            <a:ext cx="18653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b</a:t>
            </a:r>
            <a:r>
              <a:rPr lang="en-US" baseline="-25000"/>
              <a:t>0</a:t>
            </a:r>
            <a:r>
              <a:rPr lang="en-US"/>
              <a:t> = Y – b</a:t>
            </a:r>
            <a:r>
              <a:rPr lang="en-US" baseline="-25000"/>
              <a:t>1</a:t>
            </a:r>
            <a:r>
              <a:rPr lang="en-US"/>
              <a:t>X</a:t>
            </a:r>
          </a:p>
        </p:txBody>
      </p:sp>
      <p:sp>
        <p:nvSpPr>
          <p:cNvPr id="15377" name="Rectangle 25"/>
          <p:cNvSpPr>
            <a:spLocks noChangeArrowheads="1"/>
          </p:cNvSpPr>
          <p:nvPr/>
        </p:nvSpPr>
        <p:spPr bwMode="auto">
          <a:xfrm>
            <a:off x="5260975" y="3657600"/>
            <a:ext cx="606425"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sp>
        <p:nvSpPr>
          <p:cNvPr id="15378" name="Rectangle 26"/>
          <p:cNvSpPr>
            <a:spLocks noChangeArrowheads="1"/>
          </p:cNvSpPr>
          <p:nvPr/>
        </p:nvSpPr>
        <p:spPr bwMode="auto">
          <a:xfrm>
            <a:off x="6099175" y="3657600"/>
            <a:ext cx="606425" cy="515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800" b="1">
                <a:latin typeface="Times New Roman" pitchFamily="18" charset="0"/>
              </a:rPr>
              <a:t>_</a:t>
            </a:r>
          </a:p>
        </p:txBody>
      </p:sp>
      <p:sp>
        <p:nvSpPr>
          <p:cNvPr id="15379" name="Text Box 27"/>
          <p:cNvSpPr txBox="1">
            <a:spLocks noChangeArrowheads="1"/>
          </p:cNvSpPr>
          <p:nvPr/>
        </p:nvSpPr>
        <p:spPr bwMode="auto">
          <a:xfrm>
            <a:off x="609600" y="4833938"/>
            <a:ext cx="2290763"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MSE = SSE / df</a:t>
            </a:r>
          </a:p>
          <a:p>
            <a:pPr eaLnBrk="1" hangingPunct="1"/>
            <a:r>
              <a:rPr lang="en-US"/>
              <a:t>MSR = SSR / df</a:t>
            </a:r>
          </a:p>
        </p:txBody>
      </p:sp>
      <p:sp>
        <p:nvSpPr>
          <p:cNvPr id="15380" name="Text Box 28"/>
          <p:cNvSpPr txBox="1">
            <a:spLocks noChangeArrowheads="1"/>
          </p:cNvSpPr>
          <p:nvPr/>
        </p:nvSpPr>
        <p:spPr bwMode="auto">
          <a:xfrm>
            <a:off x="4175125" y="4910138"/>
            <a:ext cx="205898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a:t>R</a:t>
            </a:r>
            <a:r>
              <a:rPr lang="en-US" baseline="30000"/>
              <a:t>2</a:t>
            </a:r>
            <a:r>
              <a:rPr lang="en-US"/>
              <a:t> = SSR/SST</a:t>
            </a:r>
          </a:p>
        </p:txBody>
      </p:sp>
      <p:grpSp>
        <p:nvGrpSpPr>
          <p:cNvPr id="15381" name="Group 55"/>
          <p:cNvGrpSpPr>
            <a:grpSpLocks/>
          </p:cNvGrpSpPr>
          <p:nvPr/>
        </p:nvGrpSpPr>
        <p:grpSpPr bwMode="auto">
          <a:xfrm>
            <a:off x="4284663" y="5486400"/>
            <a:ext cx="1201737" cy="642938"/>
            <a:chOff x="2665" y="3680"/>
            <a:chExt cx="757" cy="405"/>
          </a:xfrm>
        </p:grpSpPr>
        <p:sp>
          <p:nvSpPr>
            <p:cNvPr id="15384" name="Line 30"/>
            <p:cNvSpPr>
              <a:spLocks noChangeShapeType="1"/>
            </p:cNvSpPr>
            <p:nvPr/>
          </p:nvSpPr>
          <p:spPr bwMode="auto">
            <a:xfrm>
              <a:off x="3117" y="3882"/>
              <a:ext cx="294" cy="1"/>
            </a:xfrm>
            <a:prstGeom prst="line">
              <a:avLst/>
            </a:prstGeom>
            <a:noFill/>
            <a:ln w="1111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5385" name="Freeform 31"/>
            <p:cNvSpPr>
              <a:spLocks/>
            </p:cNvSpPr>
            <p:nvPr/>
          </p:nvSpPr>
          <p:spPr bwMode="auto">
            <a:xfrm>
              <a:off x="3019" y="3684"/>
              <a:ext cx="403" cy="365"/>
            </a:xfrm>
            <a:custGeom>
              <a:avLst/>
              <a:gdLst>
                <a:gd name="T0" fmla="*/ 0 w 1047"/>
                <a:gd name="T1" fmla="*/ 245 h 947"/>
                <a:gd name="T2" fmla="*/ 14 w 1047"/>
                <a:gd name="T3" fmla="*/ 227 h 947"/>
                <a:gd name="T4" fmla="*/ 50 w 1047"/>
                <a:gd name="T5" fmla="*/ 365 h 947"/>
                <a:gd name="T6" fmla="*/ 90 w 1047"/>
                <a:gd name="T7" fmla="*/ 0 h 947"/>
                <a:gd name="T8" fmla="*/ 403 w 1047"/>
                <a:gd name="T9" fmla="*/ 0 h 9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7" h="947">
                  <a:moveTo>
                    <a:pt x="0" y="636"/>
                  </a:moveTo>
                  <a:lnTo>
                    <a:pt x="37" y="588"/>
                  </a:lnTo>
                  <a:lnTo>
                    <a:pt x="130" y="947"/>
                  </a:lnTo>
                  <a:lnTo>
                    <a:pt x="233" y="0"/>
                  </a:lnTo>
                  <a:lnTo>
                    <a:pt x="1047" y="0"/>
                  </a:lnTo>
                </a:path>
              </a:pathLst>
            </a:custGeom>
            <a:noFill/>
            <a:ln w="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5386" name="Freeform 32"/>
            <p:cNvSpPr>
              <a:spLocks/>
            </p:cNvSpPr>
            <p:nvPr/>
          </p:nvSpPr>
          <p:spPr bwMode="auto">
            <a:xfrm>
              <a:off x="3017" y="3680"/>
              <a:ext cx="405" cy="369"/>
            </a:xfrm>
            <a:custGeom>
              <a:avLst/>
              <a:gdLst>
                <a:gd name="T0" fmla="*/ 0 w 1216"/>
                <a:gd name="T1" fmla="*/ 248 h 1106"/>
                <a:gd name="T2" fmla="*/ 20 w 1216"/>
                <a:gd name="T3" fmla="*/ 222 h 1106"/>
                <a:gd name="T4" fmla="*/ 52 w 1216"/>
                <a:gd name="T5" fmla="*/ 337 h 1106"/>
                <a:gd name="T6" fmla="*/ 89 w 1216"/>
                <a:gd name="T7" fmla="*/ 0 h 1106"/>
                <a:gd name="T8" fmla="*/ 405 w 1216"/>
                <a:gd name="T9" fmla="*/ 0 h 1106"/>
                <a:gd name="T10" fmla="*/ 405 w 1216"/>
                <a:gd name="T11" fmla="*/ 7 h 1106"/>
                <a:gd name="T12" fmla="*/ 95 w 1216"/>
                <a:gd name="T13" fmla="*/ 7 h 1106"/>
                <a:gd name="T14" fmla="*/ 56 w 1216"/>
                <a:gd name="T15" fmla="*/ 369 h 1106"/>
                <a:gd name="T16" fmla="*/ 49 w 1216"/>
                <a:gd name="T17" fmla="*/ 369 h 1106"/>
                <a:gd name="T18" fmla="*/ 12 w 1216"/>
                <a:gd name="T19" fmla="*/ 240 h 1106"/>
                <a:gd name="T20" fmla="*/ 4 w 1216"/>
                <a:gd name="T21" fmla="*/ 251 h 1106"/>
                <a:gd name="T22" fmla="*/ 0 w 1216"/>
                <a:gd name="T23" fmla="*/ 248 h 110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16" h="1106">
                  <a:moveTo>
                    <a:pt x="0" y="742"/>
                  </a:moveTo>
                  <a:lnTo>
                    <a:pt x="61" y="664"/>
                  </a:lnTo>
                  <a:lnTo>
                    <a:pt x="156" y="1010"/>
                  </a:lnTo>
                  <a:lnTo>
                    <a:pt x="266" y="0"/>
                  </a:lnTo>
                  <a:lnTo>
                    <a:pt x="1216" y="0"/>
                  </a:lnTo>
                  <a:lnTo>
                    <a:pt x="1216" y="22"/>
                  </a:lnTo>
                  <a:lnTo>
                    <a:pt x="284" y="22"/>
                  </a:lnTo>
                  <a:lnTo>
                    <a:pt x="167" y="1106"/>
                  </a:lnTo>
                  <a:lnTo>
                    <a:pt x="146" y="1106"/>
                  </a:lnTo>
                  <a:lnTo>
                    <a:pt x="37" y="719"/>
                  </a:lnTo>
                  <a:lnTo>
                    <a:pt x="11" y="751"/>
                  </a:lnTo>
                  <a:lnTo>
                    <a:pt x="0" y="74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387" name="Rectangle 45"/>
            <p:cNvSpPr>
              <a:spLocks noChangeArrowheads="1"/>
            </p:cNvSpPr>
            <p:nvPr/>
          </p:nvSpPr>
          <p:spPr bwMode="auto">
            <a:xfrm>
              <a:off x="2738" y="3880"/>
              <a:ext cx="103" cy="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100" i="1">
                  <a:solidFill>
                    <a:srgbClr val="000000"/>
                  </a:solidFill>
                  <a:latin typeface="Times New Roman" pitchFamily="18" charset="0"/>
                </a:rPr>
                <a:t>YX</a:t>
              </a:r>
              <a:endParaRPr lang="en-US"/>
            </a:p>
          </p:txBody>
        </p:sp>
        <p:sp>
          <p:nvSpPr>
            <p:cNvPr id="15388" name="Rectangle 47"/>
            <p:cNvSpPr>
              <a:spLocks noChangeArrowheads="1"/>
            </p:cNvSpPr>
            <p:nvPr/>
          </p:nvSpPr>
          <p:spPr bwMode="auto">
            <a:xfrm>
              <a:off x="3144" y="3694"/>
              <a:ext cx="245"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i="1">
                  <a:solidFill>
                    <a:srgbClr val="000000"/>
                  </a:solidFill>
                  <a:latin typeface="Times New Roman" pitchFamily="18" charset="0"/>
                </a:rPr>
                <a:t>SSE</a:t>
              </a:r>
              <a:endParaRPr lang="en-US"/>
            </a:p>
          </p:txBody>
        </p:sp>
        <p:sp>
          <p:nvSpPr>
            <p:cNvPr id="15389" name="Rectangle 48"/>
            <p:cNvSpPr>
              <a:spLocks noChangeArrowheads="1"/>
            </p:cNvSpPr>
            <p:nvPr/>
          </p:nvSpPr>
          <p:spPr bwMode="auto">
            <a:xfrm>
              <a:off x="2665" y="3788"/>
              <a:ext cx="76"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i="1">
                  <a:solidFill>
                    <a:srgbClr val="000000"/>
                  </a:solidFill>
                  <a:latin typeface="Times New Roman" pitchFamily="18" charset="0"/>
                </a:rPr>
                <a:t>S</a:t>
              </a:r>
              <a:endParaRPr lang="en-US"/>
            </a:p>
          </p:txBody>
        </p:sp>
        <p:sp>
          <p:nvSpPr>
            <p:cNvPr id="15390" name="Rectangle 49"/>
            <p:cNvSpPr>
              <a:spLocks noChangeArrowheads="1"/>
            </p:cNvSpPr>
            <p:nvPr/>
          </p:nvSpPr>
          <p:spPr bwMode="auto">
            <a:xfrm>
              <a:off x="3126" y="3903"/>
              <a:ext cx="241"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i="1">
                  <a:solidFill>
                    <a:srgbClr val="000000"/>
                  </a:solidFill>
                  <a:latin typeface="Times New Roman" pitchFamily="18" charset="0"/>
                </a:rPr>
                <a:t>n-2 </a:t>
              </a:r>
              <a:endParaRPr lang="en-US"/>
            </a:p>
          </p:txBody>
        </p:sp>
        <p:sp>
          <p:nvSpPr>
            <p:cNvPr id="15391" name="Rectangle 52"/>
            <p:cNvSpPr>
              <a:spLocks noChangeArrowheads="1"/>
            </p:cNvSpPr>
            <p:nvPr/>
          </p:nvSpPr>
          <p:spPr bwMode="auto">
            <a:xfrm>
              <a:off x="2899" y="3771"/>
              <a:ext cx="83" cy="1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900">
                  <a:solidFill>
                    <a:srgbClr val="000000"/>
                  </a:solidFill>
                  <a:latin typeface="Symbol" pitchFamily="18" charset="2"/>
                </a:rPr>
                <a:t>=</a:t>
              </a:r>
              <a:endParaRPr lang="en-US"/>
            </a:p>
          </p:txBody>
        </p:sp>
      </p:grpSp>
      <p:sp>
        <p:nvSpPr>
          <p:cNvPr id="15382" name="Rectangle 56"/>
          <p:cNvSpPr>
            <a:spLocks noChangeArrowheads="1"/>
          </p:cNvSpPr>
          <p:nvPr/>
        </p:nvSpPr>
        <p:spPr bwMode="auto">
          <a:xfrm>
            <a:off x="228600" y="4648200"/>
            <a:ext cx="8077200" cy="2057400"/>
          </a:xfrm>
          <a:prstGeom prst="rect">
            <a:avLst/>
          </a:prstGeom>
          <a:noFill/>
          <a:ln w="25400">
            <a:solidFill>
              <a:srgbClr val="FF99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83" name="Text Box 58"/>
          <p:cNvSpPr txBox="1">
            <a:spLocks noChangeArrowheads="1"/>
          </p:cNvSpPr>
          <p:nvPr/>
        </p:nvSpPr>
        <p:spPr bwMode="auto">
          <a:xfrm>
            <a:off x="4268788" y="6156325"/>
            <a:ext cx="1903412"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2000"/>
              <a:t>t-test = b</a:t>
            </a:r>
            <a:r>
              <a:rPr lang="en-US" sz="2000" baseline="-25000"/>
              <a:t>1 </a:t>
            </a:r>
            <a:r>
              <a:rPr lang="en-US" sz="2000"/>
              <a:t>/ S</a:t>
            </a:r>
            <a:r>
              <a:rPr lang="en-US" sz="2000" baseline="-25000"/>
              <a:t>b1</a:t>
            </a:r>
          </a:p>
        </p:txBody>
      </p:sp>
    </p:spTree>
    <p:extLst>
      <p:ext uri="{BB962C8B-B14F-4D97-AF65-F5344CB8AC3E}">
        <p14:creationId xmlns:p14="http://schemas.microsoft.com/office/powerpoint/2010/main" xmlns="" val="3657500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Measures of Model Goodness</a:t>
            </a:r>
          </a:p>
        </p:txBody>
      </p:sp>
      <p:sp>
        <p:nvSpPr>
          <p:cNvPr id="16387" name="Rectangle 3"/>
          <p:cNvSpPr>
            <a:spLocks noGrp="1" noChangeArrowheads="1"/>
          </p:cNvSpPr>
          <p:nvPr>
            <p:ph type="body" idx="1"/>
          </p:nvPr>
        </p:nvSpPr>
        <p:spPr/>
        <p:txBody>
          <a:bodyPr/>
          <a:lstStyle/>
          <a:p>
            <a:pPr marL="552450" indent="-552450" eaLnBrk="1" hangingPunct="1">
              <a:buFont typeface="Wingdings" pitchFamily="2" charset="2"/>
              <a:buAutoNum type="arabicPeriod"/>
            </a:pPr>
            <a:r>
              <a:rPr lang="en-US" smtClean="0"/>
              <a:t>R</a:t>
            </a:r>
            <a:r>
              <a:rPr lang="en-US" baseline="30000" smtClean="0"/>
              <a:t>2</a:t>
            </a:r>
            <a:r>
              <a:rPr lang="en-US" smtClean="0"/>
              <a:t> – Coefficient of Determination</a:t>
            </a:r>
          </a:p>
          <a:p>
            <a:pPr marL="552450" indent="-552450" eaLnBrk="1" hangingPunct="1">
              <a:buFont typeface="Wingdings" pitchFamily="2" charset="2"/>
              <a:buAutoNum type="arabicPeriod"/>
            </a:pPr>
            <a:r>
              <a:rPr lang="en-US" smtClean="0"/>
              <a:t>F-test &gt; F-crit or p-value less than alpha</a:t>
            </a:r>
          </a:p>
          <a:p>
            <a:pPr marL="552450" indent="-552450" eaLnBrk="1" hangingPunct="1">
              <a:buFont typeface="Wingdings" pitchFamily="2" charset="2"/>
              <a:buAutoNum type="arabicPeriod"/>
            </a:pPr>
            <a:r>
              <a:rPr lang="en-US" smtClean="0"/>
              <a:t>Standard Error</a:t>
            </a:r>
          </a:p>
          <a:p>
            <a:pPr marL="552450" indent="-552450" eaLnBrk="1" hangingPunct="1">
              <a:buFont typeface="Wingdings" pitchFamily="2" charset="2"/>
              <a:buAutoNum type="arabicPeriod"/>
            </a:pPr>
            <a:r>
              <a:rPr lang="en-US" smtClean="0"/>
              <a:t>t-test</a:t>
            </a:r>
          </a:p>
        </p:txBody>
      </p:sp>
    </p:spTree>
    <p:extLst>
      <p:ext uri="{BB962C8B-B14F-4D97-AF65-F5344CB8AC3E}">
        <p14:creationId xmlns:p14="http://schemas.microsoft.com/office/powerpoint/2010/main" xmlns="" val="12170848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04800" y="228600"/>
            <a:ext cx="7793038" cy="1143000"/>
          </a:xfrm>
        </p:spPr>
        <p:txBody>
          <a:bodyPr/>
          <a:lstStyle/>
          <a:p>
            <a:pPr eaLnBrk="1" hangingPunct="1"/>
            <a:r>
              <a:rPr lang="en-US" smtClean="0"/>
              <a:t>Hypothesis testing for </a:t>
            </a:r>
          </a:p>
        </p:txBody>
      </p:sp>
      <p:sp>
        <p:nvSpPr>
          <p:cNvPr id="17411" name="Rectangle 3"/>
          <p:cNvSpPr>
            <a:spLocks noGrp="1" noChangeArrowheads="1"/>
          </p:cNvSpPr>
          <p:nvPr>
            <p:ph type="body" idx="1"/>
          </p:nvPr>
        </p:nvSpPr>
        <p:spPr/>
        <p:txBody>
          <a:bodyPr/>
          <a:lstStyle/>
          <a:p>
            <a:pPr eaLnBrk="1" hangingPunct="1"/>
            <a:r>
              <a:rPr lang="en-US" smtClean="0"/>
              <a:t>Testing to see if the linear relationship between X and Y is significant at the population level.</a:t>
            </a:r>
          </a:p>
          <a:p>
            <a:pPr eaLnBrk="1" hangingPunct="1"/>
            <a:r>
              <a:rPr lang="en-US" smtClean="0"/>
              <a:t>t-test</a:t>
            </a:r>
          </a:p>
          <a:p>
            <a:pPr eaLnBrk="1" hangingPunct="1"/>
            <a:r>
              <a:rPr lang="en-US" smtClean="0"/>
              <a:t>Follow the 5-step process</a:t>
            </a:r>
          </a:p>
          <a:p>
            <a:pPr lvl="1" eaLnBrk="1" hangingPunct="1">
              <a:buFont typeface="Wingdings" pitchFamily="2" charset="2"/>
              <a:buChar char="Ø"/>
            </a:pPr>
            <a:r>
              <a:rPr lang="en-US" smtClean="0"/>
              <a:t>H</a:t>
            </a:r>
            <a:r>
              <a:rPr lang="en-US" baseline="-25000" smtClean="0"/>
              <a:t>0</a:t>
            </a:r>
            <a:r>
              <a:rPr lang="en-US" smtClean="0"/>
              <a:t>:</a:t>
            </a:r>
          </a:p>
          <a:p>
            <a:pPr lvl="1" eaLnBrk="1" hangingPunct="1">
              <a:buFont typeface="Wingdings" pitchFamily="2" charset="2"/>
              <a:buNone/>
            </a:pPr>
            <a:r>
              <a:rPr lang="en-US" smtClean="0"/>
              <a:t>	H</a:t>
            </a:r>
            <a:r>
              <a:rPr lang="en-US" baseline="-25000" smtClean="0"/>
              <a:t>A</a:t>
            </a:r>
            <a:r>
              <a:rPr lang="en-US" smtClean="0"/>
              <a:t>:</a:t>
            </a:r>
          </a:p>
          <a:p>
            <a:pPr lvl="1" eaLnBrk="1" hangingPunct="1">
              <a:buFont typeface="Wingdings" pitchFamily="2" charset="2"/>
              <a:buChar char="Ø"/>
            </a:pPr>
            <a:r>
              <a:rPr lang="en-US" smtClean="0"/>
              <a:t>t-crit, alpha or alpha/2, n-2 df</a:t>
            </a:r>
          </a:p>
        </p:txBody>
      </p:sp>
      <p:graphicFrame>
        <p:nvGraphicFramePr>
          <p:cNvPr id="17412" name="Object 4"/>
          <p:cNvGraphicFramePr>
            <a:graphicFrameLocks noChangeAspect="1"/>
          </p:cNvGraphicFramePr>
          <p:nvPr/>
        </p:nvGraphicFramePr>
        <p:xfrm>
          <a:off x="6764338" y="700088"/>
          <a:ext cx="550862" cy="671512"/>
        </p:xfrm>
        <a:graphic>
          <a:graphicData uri="http://schemas.openxmlformats.org/presentationml/2006/ole">
            <p:oleObj spid="_x0000_s4104" name="Equation" r:id="rId3" imgW="177569" imgH="215619" progId="">
              <p:embed/>
            </p:oleObj>
          </a:graphicData>
        </a:graphic>
      </p:graphicFrame>
    </p:spTree>
    <p:extLst>
      <p:ext uri="{BB962C8B-B14F-4D97-AF65-F5344CB8AC3E}">
        <p14:creationId xmlns:p14="http://schemas.microsoft.com/office/powerpoint/2010/main" xmlns="" val="38882622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en-US" smtClean="0"/>
              <a:t>Standard Error Terms in Linear Regression</a:t>
            </a:r>
          </a:p>
        </p:txBody>
      </p:sp>
      <p:sp>
        <p:nvSpPr>
          <p:cNvPr id="18435" name="Rectangle 3"/>
          <p:cNvSpPr>
            <a:spLocks noGrp="1" noChangeArrowheads="1"/>
          </p:cNvSpPr>
          <p:nvPr>
            <p:ph type="body" idx="1"/>
          </p:nvPr>
        </p:nvSpPr>
        <p:spPr>
          <a:xfrm>
            <a:off x="685800" y="1868488"/>
            <a:ext cx="5334000" cy="4532312"/>
          </a:xfrm>
        </p:spPr>
        <p:txBody>
          <a:bodyPr/>
          <a:lstStyle/>
          <a:p>
            <a:pPr eaLnBrk="1" hangingPunct="1"/>
            <a:r>
              <a:rPr lang="en-US" smtClean="0"/>
              <a:t>S</a:t>
            </a:r>
            <a:r>
              <a:rPr lang="en-US" baseline="-25000" smtClean="0"/>
              <a:t>e</a:t>
            </a:r>
            <a:r>
              <a:rPr lang="en-US" smtClean="0"/>
              <a:t> </a:t>
            </a:r>
            <a:r>
              <a:rPr lang="en-US" sz="1500" smtClean="0"/>
              <a:t>(standard error of the estimate)</a:t>
            </a:r>
          </a:p>
          <a:p>
            <a:pPr eaLnBrk="1" hangingPunct="1">
              <a:buFont typeface="Wingdings" pitchFamily="2" charset="2"/>
              <a:buNone/>
            </a:pPr>
            <a:r>
              <a:rPr lang="en-US" sz="1500" smtClean="0"/>
              <a:t>	  A measure of variation around the regression line</a:t>
            </a:r>
          </a:p>
          <a:p>
            <a:pPr lvl="1" eaLnBrk="1" hangingPunct="1">
              <a:buFont typeface="Wingdings" pitchFamily="2" charset="2"/>
              <a:buNone/>
            </a:pPr>
            <a:r>
              <a:rPr lang="en-US" sz="1400" smtClean="0"/>
              <a:t>If the S</a:t>
            </a:r>
            <a:r>
              <a:rPr lang="en-US" sz="1400" baseline="-25000" smtClean="0"/>
              <a:t>e</a:t>
            </a:r>
            <a:r>
              <a:rPr lang="en-US" sz="1400" smtClean="0"/>
              <a:t> is small…</a:t>
            </a:r>
          </a:p>
          <a:p>
            <a:pPr lvl="1" eaLnBrk="1" hangingPunct="1">
              <a:buFont typeface="Wingdings" pitchFamily="2" charset="2"/>
              <a:buNone/>
            </a:pPr>
            <a:r>
              <a:rPr lang="en-US" sz="1400" smtClean="0"/>
              <a:t>Standard deviation Of the Errors</a:t>
            </a:r>
          </a:p>
          <a:p>
            <a:pPr eaLnBrk="1" hangingPunct="1">
              <a:buFont typeface="Wingdings" pitchFamily="2" charset="2"/>
              <a:buNone/>
            </a:pPr>
            <a:r>
              <a:rPr lang="en-US" smtClean="0"/>
              <a:t>	</a:t>
            </a:r>
          </a:p>
          <a:p>
            <a:pPr eaLnBrk="1" hangingPunct="1"/>
            <a:r>
              <a:rPr lang="en-US" smtClean="0"/>
              <a:t>S</a:t>
            </a:r>
            <a:r>
              <a:rPr lang="en-US" baseline="-25000" smtClean="0"/>
              <a:t>b1</a:t>
            </a:r>
            <a:r>
              <a:rPr lang="en-US" smtClean="0"/>
              <a:t> </a:t>
            </a:r>
            <a:r>
              <a:rPr lang="en-US" sz="1400" smtClean="0"/>
              <a:t>(standard error of the the sampling distribution of b</a:t>
            </a:r>
            <a:r>
              <a:rPr lang="en-US" sz="1400" baseline="-25000" smtClean="0"/>
              <a:t>1</a:t>
            </a:r>
            <a:r>
              <a:rPr lang="en-US" sz="1400" smtClean="0"/>
              <a:t>)</a:t>
            </a:r>
          </a:p>
          <a:p>
            <a:pPr eaLnBrk="1" hangingPunct="1">
              <a:buFont typeface="Wingdings" pitchFamily="2" charset="2"/>
              <a:buNone/>
            </a:pPr>
            <a:r>
              <a:rPr lang="en-US" smtClean="0"/>
              <a:t>	</a:t>
            </a:r>
            <a:r>
              <a:rPr lang="en-US" sz="1400" smtClean="0"/>
              <a:t>Standard deviation of the slopes</a:t>
            </a:r>
          </a:p>
          <a:p>
            <a:pPr eaLnBrk="1" hangingPunct="1">
              <a:buFont typeface="Wingdings" pitchFamily="2" charset="2"/>
              <a:buNone/>
            </a:pPr>
            <a:r>
              <a:rPr lang="en-US" sz="1400" smtClean="0"/>
              <a:t>	A measure of the variation of the slopes from different samples                                                                          If the S</a:t>
            </a:r>
            <a:r>
              <a:rPr lang="en-US" sz="1400" baseline="-25000" smtClean="0"/>
              <a:t>b1</a:t>
            </a:r>
            <a:r>
              <a:rPr lang="en-US" sz="1400" smtClean="0"/>
              <a:t> is small…our b</a:t>
            </a:r>
            <a:r>
              <a:rPr lang="en-US" sz="1400" baseline="-25000" smtClean="0"/>
              <a:t>1</a:t>
            </a:r>
            <a:r>
              <a:rPr lang="en-US" sz="1400" smtClean="0"/>
              <a:t> estimate is probably very accurate</a:t>
            </a:r>
          </a:p>
          <a:p>
            <a:pPr eaLnBrk="1" hangingPunct="1">
              <a:buFont typeface="Wingdings" pitchFamily="2" charset="2"/>
              <a:buNone/>
            </a:pPr>
            <a:r>
              <a:rPr lang="en-US" sz="1400" smtClean="0"/>
              <a:t>	Estimates of …</a:t>
            </a:r>
          </a:p>
          <a:p>
            <a:pPr eaLnBrk="1" hangingPunct="1">
              <a:buFont typeface="Wingdings" pitchFamily="2" charset="2"/>
              <a:buNone/>
            </a:pPr>
            <a:endParaRPr lang="en-US" smtClean="0"/>
          </a:p>
        </p:txBody>
      </p:sp>
      <p:sp>
        <p:nvSpPr>
          <p:cNvPr id="18436" name="Line 6"/>
          <p:cNvSpPr>
            <a:spLocks noChangeShapeType="1"/>
          </p:cNvSpPr>
          <p:nvPr/>
        </p:nvSpPr>
        <p:spPr bwMode="auto">
          <a:xfrm>
            <a:off x="6019800" y="1600200"/>
            <a:ext cx="0" cy="2057400"/>
          </a:xfrm>
          <a:prstGeom prst="line">
            <a:avLst/>
          </a:prstGeom>
          <a:noFill/>
          <a:ln w="9525">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37" name="Line 7"/>
          <p:cNvSpPr>
            <a:spLocks noChangeShapeType="1"/>
          </p:cNvSpPr>
          <p:nvPr/>
        </p:nvSpPr>
        <p:spPr bwMode="auto">
          <a:xfrm>
            <a:off x="6019800" y="3657600"/>
            <a:ext cx="2438400" cy="0"/>
          </a:xfrm>
          <a:prstGeom prst="line">
            <a:avLst/>
          </a:prstGeom>
          <a:noFill/>
          <a:ln w="9525">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38" name="Line 8"/>
          <p:cNvSpPr>
            <a:spLocks noChangeShapeType="1"/>
          </p:cNvSpPr>
          <p:nvPr/>
        </p:nvSpPr>
        <p:spPr bwMode="auto">
          <a:xfrm flipV="1">
            <a:off x="6324600" y="1981200"/>
            <a:ext cx="1981200" cy="1219200"/>
          </a:xfrm>
          <a:prstGeom prst="line">
            <a:avLst/>
          </a:prstGeom>
          <a:noFill/>
          <a:ln w="19050">
            <a:solidFill>
              <a:schemeClr val="hlink"/>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39" name="Oval 9"/>
          <p:cNvSpPr>
            <a:spLocks noChangeArrowheads="1"/>
          </p:cNvSpPr>
          <p:nvPr/>
        </p:nvSpPr>
        <p:spPr bwMode="auto">
          <a:xfrm>
            <a:off x="6553200" y="25908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0" name="Oval 10"/>
          <p:cNvSpPr>
            <a:spLocks noChangeArrowheads="1"/>
          </p:cNvSpPr>
          <p:nvPr/>
        </p:nvSpPr>
        <p:spPr bwMode="auto">
          <a:xfrm>
            <a:off x="7162800" y="19812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1" name="Oval 11"/>
          <p:cNvSpPr>
            <a:spLocks noChangeArrowheads="1"/>
          </p:cNvSpPr>
          <p:nvPr/>
        </p:nvSpPr>
        <p:spPr bwMode="auto">
          <a:xfrm>
            <a:off x="6858000" y="28956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2" name="Oval 12"/>
          <p:cNvSpPr>
            <a:spLocks noChangeArrowheads="1"/>
          </p:cNvSpPr>
          <p:nvPr/>
        </p:nvSpPr>
        <p:spPr bwMode="auto">
          <a:xfrm>
            <a:off x="7239000" y="25908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3" name="Oval 13"/>
          <p:cNvSpPr>
            <a:spLocks noChangeArrowheads="1"/>
          </p:cNvSpPr>
          <p:nvPr/>
        </p:nvSpPr>
        <p:spPr bwMode="auto">
          <a:xfrm>
            <a:off x="6629400" y="32766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4" name="Oval 14"/>
          <p:cNvSpPr>
            <a:spLocks noChangeArrowheads="1"/>
          </p:cNvSpPr>
          <p:nvPr/>
        </p:nvSpPr>
        <p:spPr bwMode="auto">
          <a:xfrm>
            <a:off x="7467600" y="27432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5" name="Oval 15"/>
          <p:cNvSpPr>
            <a:spLocks noChangeArrowheads="1"/>
          </p:cNvSpPr>
          <p:nvPr/>
        </p:nvSpPr>
        <p:spPr bwMode="auto">
          <a:xfrm>
            <a:off x="8153400" y="18288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6" name="Oval 16"/>
          <p:cNvSpPr>
            <a:spLocks noChangeArrowheads="1"/>
          </p:cNvSpPr>
          <p:nvPr/>
        </p:nvSpPr>
        <p:spPr bwMode="auto">
          <a:xfrm>
            <a:off x="7848600" y="22860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7" name="Oval 17"/>
          <p:cNvSpPr>
            <a:spLocks noChangeArrowheads="1"/>
          </p:cNvSpPr>
          <p:nvPr/>
        </p:nvSpPr>
        <p:spPr bwMode="auto">
          <a:xfrm>
            <a:off x="8077200" y="25146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48" name="Line 18"/>
          <p:cNvSpPr>
            <a:spLocks noChangeShapeType="1"/>
          </p:cNvSpPr>
          <p:nvPr/>
        </p:nvSpPr>
        <p:spPr bwMode="auto">
          <a:xfrm>
            <a:off x="6019800" y="4572000"/>
            <a:ext cx="0" cy="2057400"/>
          </a:xfrm>
          <a:prstGeom prst="line">
            <a:avLst/>
          </a:prstGeom>
          <a:noFill/>
          <a:ln w="9525">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49" name="Line 19"/>
          <p:cNvSpPr>
            <a:spLocks noChangeShapeType="1"/>
          </p:cNvSpPr>
          <p:nvPr/>
        </p:nvSpPr>
        <p:spPr bwMode="auto">
          <a:xfrm>
            <a:off x="6019800" y="6629400"/>
            <a:ext cx="2438400" cy="0"/>
          </a:xfrm>
          <a:prstGeom prst="line">
            <a:avLst/>
          </a:prstGeom>
          <a:noFill/>
          <a:ln w="9525">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50" name="Line 20"/>
          <p:cNvSpPr>
            <a:spLocks noChangeShapeType="1"/>
          </p:cNvSpPr>
          <p:nvPr/>
        </p:nvSpPr>
        <p:spPr bwMode="auto">
          <a:xfrm flipV="1">
            <a:off x="6324600" y="4953000"/>
            <a:ext cx="1981200" cy="1219200"/>
          </a:xfrm>
          <a:prstGeom prst="line">
            <a:avLst/>
          </a:prstGeom>
          <a:noFill/>
          <a:ln w="19050">
            <a:solidFill>
              <a:schemeClr val="hlink"/>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51" name="Line 21"/>
          <p:cNvSpPr>
            <a:spLocks noChangeShapeType="1"/>
          </p:cNvSpPr>
          <p:nvPr/>
        </p:nvSpPr>
        <p:spPr bwMode="auto">
          <a:xfrm flipV="1">
            <a:off x="6324600" y="5486400"/>
            <a:ext cx="2133600" cy="685800"/>
          </a:xfrm>
          <a:prstGeom prst="line">
            <a:avLst/>
          </a:prstGeom>
          <a:noFill/>
          <a:ln w="19050">
            <a:solidFill>
              <a:schemeClr val="hlink"/>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52" name="Line 22"/>
          <p:cNvSpPr>
            <a:spLocks noChangeShapeType="1"/>
          </p:cNvSpPr>
          <p:nvPr/>
        </p:nvSpPr>
        <p:spPr bwMode="auto">
          <a:xfrm flipV="1">
            <a:off x="6324600" y="4495800"/>
            <a:ext cx="1524000" cy="1676400"/>
          </a:xfrm>
          <a:prstGeom prst="line">
            <a:avLst/>
          </a:prstGeom>
          <a:noFill/>
          <a:ln w="19050">
            <a:solidFill>
              <a:schemeClr val="hlink"/>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8453" name="Text Box 23"/>
          <p:cNvSpPr txBox="1">
            <a:spLocks noChangeArrowheads="1"/>
          </p:cNvSpPr>
          <p:nvPr/>
        </p:nvSpPr>
        <p:spPr bwMode="auto">
          <a:xfrm>
            <a:off x="7832725" y="4298950"/>
            <a:ext cx="3937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800"/>
              <a:t>b</a:t>
            </a:r>
            <a:r>
              <a:rPr lang="en-US" sz="1800" baseline="-25000"/>
              <a:t>1</a:t>
            </a:r>
          </a:p>
        </p:txBody>
      </p:sp>
      <p:sp>
        <p:nvSpPr>
          <p:cNvPr id="18454" name="Text Box 24"/>
          <p:cNvSpPr txBox="1">
            <a:spLocks noChangeArrowheads="1"/>
          </p:cNvSpPr>
          <p:nvPr/>
        </p:nvSpPr>
        <p:spPr bwMode="auto">
          <a:xfrm>
            <a:off x="8229600" y="4738688"/>
            <a:ext cx="3937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800"/>
              <a:t>b</a:t>
            </a:r>
            <a:r>
              <a:rPr lang="en-US" sz="1800" baseline="-25000"/>
              <a:t>1</a:t>
            </a:r>
          </a:p>
        </p:txBody>
      </p:sp>
      <p:sp>
        <p:nvSpPr>
          <p:cNvPr id="18455" name="Text Box 25"/>
          <p:cNvSpPr txBox="1">
            <a:spLocks noChangeArrowheads="1"/>
          </p:cNvSpPr>
          <p:nvPr/>
        </p:nvSpPr>
        <p:spPr bwMode="auto">
          <a:xfrm>
            <a:off x="8445500" y="5272088"/>
            <a:ext cx="3937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800"/>
              <a:t>b</a:t>
            </a:r>
            <a:r>
              <a:rPr lang="en-US" sz="1800" baseline="-25000"/>
              <a:t>1</a:t>
            </a:r>
          </a:p>
        </p:txBody>
      </p:sp>
    </p:spTree>
    <p:extLst>
      <p:ext uri="{BB962C8B-B14F-4D97-AF65-F5344CB8AC3E}">
        <p14:creationId xmlns:p14="http://schemas.microsoft.com/office/powerpoint/2010/main" xmlns="" val="28277979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3365500" y="228600"/>
            <a:ext cx="3384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Standard Error of Regression</a:t>
            </a:r>
          </a:p>
        </p:txBody>
      </p:sp>
      <p:sp>
        <p:nvSpPr>
          <p:cNvPr id="68612" name="Text Box 4"/>
          <p:cNvSpPr txBox="1">
            <a:spLocks noChangeArrowheads="1"/>
          </p:cNvSpPr>
          <p:nvPr/>
        </p:nvSpPr>
        <p:spPr bwMode="auto">
          <a:xfrm>
            <a:off x="1066800" y="1522413"/>
            <a:ext cx="7899400" cy="3116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Standard Error of a regression is a measure of its variability.  It can be used in a similar manner to standard deviation, allowing for prediction intervals.</a:t>
            </a:r>
          </a:p>
          <a:p>
            <a:pPr>
              <a:spcBef>
                <a:spcPct val="50000"/>
              </a:spcBef>
            </a:pPr>
            <a:endParaRPr lang="en-US" b="1"/>
          </a:p>
          <a:p>
            <a:pPr>
              <a:spcBef>
                <a:spcPct val="50000"/>
              </a:spcBef>
            </a:pPr>
            <a:r>
              <a:rPr lang="en-US" b="1"/>
              <a:t>y </a:t>
            </a:r>
            <a:r>
              <a:rPr lang="en-US" b="1">
                <a:cs typeface="Arial" charset="0"/>
              </a:rPr>
              <a:t>± 2 standard errors will provide approximately 95% accuracy, and 3 standard errors will provide a 99% confidence interval.</a:t>
            </a:r>
          </a:p>
          <a:p>
            <a:pPr>
              <a:spcBef>
                <a:spcPct val="50000"/>
              </a:spcBef>
            </a:pPr>
            <a:endParaRPr lang="en-US" b="1">
              <a:cs typeface="Arial" charset="0"/>
            </a:endParaRPr>
          </a:p>
          <a:p>
            <a:pPr>
              <a:spcBef>
                <a:spcPct val="50000"/>
              </a:spcBef>
            </a:pPr>
            <a:r>
              <a:rPr lang="en-US" b="1">
                <a:cs typeface="Arial" charset="0"/>
              </a:rPr>
              <a:t>Standard Error is calculated by taking the square root of the average prediction error.</a:t>
            </a:r>
          </a:p>
        </p:txBody>
      </p:sp>
      <p:sp>
        <p:nvSpPr>
          <p:cNvPr id="68620" name="Text Box 12"/>
          <p:cNvSpPr txBox="1">
            <a:spLocks noChangeArrowheads="1"/>
          </p:cNvSpPr>
          <p:nvPr/>
        </p:nvSpPr>
        <p:spPr bwMode="auto">
          <a:xfrm>
            <a:off x="3146425" y="5027613"/>
            <a:ext cx="199390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Standard Error =</a:t>
            </a:r>
          </a:p>
        </p:txBody>
      </p:sp>
      <p:sp>
        <p:nvSpPr>
          <p:cNvPr id="68621" name="Text Box 13"/>
          <p:cNvSpPr txBox="1">
            <a:spLocks noChangeArrowheads="1"/>
          </p:cNvSpPr>
          <p:nvPr/>
        </p:nvSpPr>
        <p:spPr bwMode="auto">
          <a:xfrm>
            <a:off x="5318125" y="4913313"/>
            <a:ext cx="7048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 SSE</a:t>
            </a:r>
          </a:p>
          <a:p>
            <a:r>
              <a:rPr lang="en-US" b="1"/>
              <a:t>  n-k</a:t>
            </a:r>
          </a:p>
        </p:txBody>
      </p:sp>
      <p:sp>
        <p:nvSpPr>
          <p:cNvPr id="68622" name="Text Box 14"/>
          <p:cNvSpPr txBox="1">
            <a:spLocks noChangeArrowheads="1"/>
          </p:cNvSpPr>
          <p:nvPr/>
        </p:nvSpPr>
        <p:spPr bwMode="auto">
          <a:xfrm>
            <a:off x="1152525" y="5751513"/>
            <a:ext cx="6470650" cy="91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t>Where n is the number of observations in the sample and </a:t>
            </a:r>
          </a:p>
          <a:p>
            <a:r>
              <a:rPr lang="en-US" b="1"/>
              <a:t>k is the total number of variables in the model</a:t>
            </a:r>
          </a:p>
          <a:p>
            <a:endParaRPr lang="en-US" b="1"/>
          </a:p>
        </p:txBody>
      </p:sp>
      <p:sp>
        <p:nvSpPr>
          <p:cNvPr id="68623" name="Line 15"/>
          <p:cNvSpPr>
            <a:spLocks noChangeShapeType="1"/>
          </p:cNvSpPr>
          <p:nvPr/>
        </p:nvSpPr>
        <p:spPr bwMode="auto">
          <a:xfrm>
            <a:off x="5410200" y="5245100"/>
            <a:ext cx="4699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68626" name="Group 18"/>
          <p:cNvGrpSpPr>
            <a:grpSpLocks/>
          </p:cNvGrpSpPr>
          <p:nvPr/>
        </p:nvGrpSpPr>
        <p:grpSpPr bwMode="auto">
          <a:xfrm>
            <a:off x="4989513" y="4886325"/>
            <a:ext cx="917575" cy="701675"/>
            <a:chOff x="3134" y="3087"/>
            <a:chExt cx="578" cy="442"/>
          </a:xfrm>
        </p:grpSpPr>
        <p:sp>
          <p:nvSpPr>
            <p:cNvPr id="68624" name="Text Box 16"/>
            <p:cNvSpPr txBox="1">
              <a:spLocks noChangeArrowheads="1"/>
            </p:cNvSpPr>
            <p:nvPr/>
          </p:nvSpPr>
          <p:spPr bwMode="auto">
            <a:xfrm>
              <a:off x="3134" y="3087"/>
              <a:ext cx="195" cy="4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4000" b="1">
                  <a:cs typeface="Arial" charset="0"/>
                </a:rPr>
                <a:t>√</a:t>
              </a:r>
            </a:p>
          </p:txBody>
        </p:sp>
        <p:sp>
          <p:nvSpPr>
            <p:cNvPr id="68625" name="Line 17"/>
            <p:cNvSpPr>
              <a:spLocks noChangeShapeType="1"/>
            </p:cNvSpPr>
            <p:nvPr/>
          </p:nvSpPr>
          <p:spPr bwMode="auto">
            <a:xfrm>
              <a:off x="3352" y="3128"/>
              <a:ext cx="36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extLst>
      <p:ext uri="{BB962C8B-B14F-4D97-AF65-F5344CB8AC3E}">
        <p14:creationId xmlns:p14="http://schemas.microsoft.com/office/powerpoint/2010/main" xmlns="" val="5587888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Text Box 3"/>
          <p:cNvSpPr txBox="1">
            <a:spLocks noChangeArrowheads="1"/>
          </p:cNvSpPr>
          <p:nvPr/>
        </p:nvSpPr>
        <p:spPr bwMode="auto">
          <a:xfrm>
            <a:off x="1066800" y="1522413"/>
            <a:ext cx="7632700" cy="2292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The output of a simple regression is the coefficient </a:t>
            </a:r>
            <a:r>
              <a:rPr lang="el-GR" b="1">
                <a:cs typeface="Arial" charset="0"/>
              </a:rPr>
              <a:t>β</a:t>
            </a:r>
            <a:r>
              <a:rPr lang="en-US" b="1">
                <a:cs typeface="Arial" charset="0"/>
              </a:rPr>
              <a:t> and the constant A.  The equation is then:</a:t>
            </a:r>
          </a:p>
          <a:p>
            <a:pPr>
              <a:spcBef>
                <a:spcPct val="50000"/>
              </a:spcBef>
            </a:pPr>
            <a:endParaRPr lang="en-US" b="1">
              <a:cs typeface="Arial" charset="0"/>
            </a:endParaRPr>
          </a:p>
          <a:p>
            <a:pPr>
              <a:spcBef>
                <a:spcPct val="50000"/>
              </a:spcBef>
            </a:pPr>
            <a:r>
              <a:rPr lang="en-US" b="1">
                <a:cs typeface="Arial" charset="0"/>
              </a:rPr>
              <a:t>	y = A + </a:t>
            </a:r>
            <a:r>
              <a:rPr lang="el-GR" b="1">
                <a:cs typeface="Arial" charset="0"/>
              </a:rPr>
              <a:t>β</a:t>
            </a:r>
            <a:r>
              <a:rPr lang="en-US" b="1">
                <a:cs typeface="Arial" charset="0"/>
              </a:rPr>
              <a:t> * x + </a:t>
            </a:r>
            <a:r>
              <a:rPr lang="el-GR" b="1">
                <a:cs typeface="Arial" charset="0"/>
              </a:rPr>
              <a:t>ε</a:t>
            </a:r>
            <a:endParaRPr lang="en-US" b="1">
              <a:cs typeface="Arial" charset="0"/>
            </a:endParaRPr>
          </a:p>
          <a:p>
            <a:pPr>
              <a:spcBef>
                <a:spcPct val="50000"/>
              </a:spcBef>
            </a:pPr>
            <a:endParaRPr lang="en-US" b="1">
              <a:cs typeface="Arial" charset="0"/>
            </a:endParaRPr>
          </a:p>
          <a:p>
            <a:pPr>
              <a:spcBef>
                <a:spcPct val="50000"/>
              </a:spcBef>
            </a:pPr>
            <a:r>
              <a:rPr lang="en-US" b="1">
                <a:cs typeface="Arial" charset="0"/>
              </a:rPr>
              <a:t>where </a:t>
            </a:r>
            <a:r>
              <a:rPr lang="el-GR" b="1">
                <a:cs typeface="Arial" charset="0"/>
              </a:rPr>
              <a:t>ε</a:t>
            </a:r>
            <a:r>
              <a:rPr lang="en-US" b="1">
                <a:cs typeface="Arial" charset="0"/>
              </a:rPr>
              <a:t> is the residual error.</a:t>
            </a:r>
            <a:endParaRPr lang="el-GR" b="1">
              <a:cs typeface="Arial" charset="0"/>
            </a:endParaRPr>
          </a:p>
        </p:txBody>
      </p:sp>
      <p:sp>
        <p:nvSpPr>
          <p:cNvPr id="73772" name="Text Box 44"/>
          <p:cNvSpPr txBox="1">
            <a:spLocks noChangeArrowheads="1"/>
          </p:cNvSpPr>
          <p:nvPr/>
        </p:nvSpPr>
        <p:spPr bwMode="auto">
          <a:xfrm>
            <a:off x="1050925" y="4265613"/>
            <a:ext cx="7677150" cy="14652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l-GR" b="1">
                <a:cs typeface="Arial" charset="0"/>
              </a:rPr>
              <a:t>β</a:t>
            </a:r>
            <a:r>
              <a:rPr lang="en-US" b="1">
                <a:cs typeface="Arial" charset="0"/>
              </a:rPr>
              <a:t> is the per unit change in the dependent variable for each unit change in the independent variable.  Mathematically:</a:t>
            </a:r>
          </a:p>
          <a:p>
            <a:endParaRPr lang="en-US" b="1">
              <a:cs typeface="Arial" charset="0"/>
            </a:endParaRPr>
          </a:p>
          <a:p>
            <a:endParaRPr lang="en-US" b="1">
              <a:cs typeface="Arial" charset="0"/>
            </a:endParaRPr>
          </a:p>
          <a:p>
            <a:r>
              <a:rPr lang="en-US" b="1">
                <a:cs typeface="Arial" charset="0"/>
              </a:rPr>
              <a:t>	</a:t>
            </a:r>
            <a:r>
              <a:rPr lang="el-GR" b="1">
                <a:cs typeface="Arial" charset="0"/>
              </a:rPr>
              <a:t>β</a:t>
            </a:r>
            <a:r>
              <a:rPr lang="en-US" b="1">
                <a:cs typeface="Arial" charset="0"/>
              </a:rPr>
              <a:t> =</a:t>
            </a:r>
            <a:endParaRPr lang="el-GR" b="1">
              <a:cs typeface="Arial" charset="0"/>
            </a:endParaRPr>
          </a:p>
        </p:txBody>
      </p:sp>
      <p:sp>
        <p:nvSpPr>
          <p:cNvPr id="73773" name="Text Box 45"/>
          <p:cNvSpPr txBox="1">
            <a:spLocks noChangeArrowheads="1"/>
          </p:cNvSpPr>
          <p:nvPr/>
        </p:nvSpPr>
        <p:spPr bwMode="auto">
          <a:xfrm>
            <a:off x="2473325" y="5205413"/>
            <a:ext cx="5143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b="1">
                <a:cs typeface="Arial" charset="0"/>
              </a:rPr>
              <a:t>∆ y</a:t>
            </a:r>
          </a:p>
          <a:p>
            <a:r>
              <a:rPr lang="en-US" b="1">
                <a:cs typeface="Arial" charset="0"/>
              </a:rPr>
              <a:t>∆ x</a:t>
            </a:r>
          </a:p>
        </p:txBody>
      </p:sp>
      <p:sp>
        <p:nvSpPr>
          <p:cNvPr id="73774" name="Line 46"/>
          <p:cNvSpPr>
            <a:spLocks noChangeShapeType="1"/>
          </p:cNvSpPr>
          <p:nvPr/>
        </p:nvSpPr>
        <p:spPr bwMode="auto">
          <a:xfrm>
            <a:off x="2565400" y="5562600"/>
            <a:ext cx="33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3147007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2"/>
          <p:cNvSpPr txBox="1">
            <a:spLocks noChangeArrowheads="1"/>
          </p:cNvSpPr>
          <p:nvPr/>
        </p:nvSpPr>
        <p:spPr bwMode="auto">
          <a:xfrm>
            <a:off x="3505200" y="228600"/>
            <a:ext cx="3105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b="1">
                <a:solidFill>
                  <a:schemeClr val="bg1"/>
                </a:solidFill>
              </a:rPr>
              <a:t>Multiple Linear Regression</a:t>
            </a:r>
          </a:p>
        </p:txBody>
      </p:sp>
      <p:sp>
        <p:nvSpPr>
          <p:cNvPr id="72707" name="Text Box 3"/>
          <p:cNvSpPr txBox="1">
            <a:spLocks noChangeArrowheads="1"/>
          </p:cNvSpPr>
          <p:nvPr/>
        </p:nvSpPr>
        <p:spPr bwMode="auto">
          <a:xfrm>
            <a:off x="1066800" y="1522413"/>
            <a:ext cx="7899400" cy="311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1"/>
              <a:t>More than one independent variable can be used to explain variance in the dependent variable, as long as they are not linearly related.                </a:t>
            </a:r>
          </a:p>
          <a:p>
            <a:pPr>
              <a:spcBef>
                <a:spcPct val="50000"/>
              </a:spcBef>
            </a:pPr>
            <a:endParaRPr lang="en-US" b="1"/>
          </a:p>
          <a:p>
            <a:pPr>
              <a:spcBef>
                <a:spcPct val="50000"/>
              </a:spcBef>
            </a:pPr>
            <a:r>
              <a:rPr lang="en-US" b="1"/>
              <a:t>A multiple regression takes the form:</a:t>
            </a:r>
          </a:p>
          <a:p>
            <a:pPr>
              <a:spcBef>
                <a:spcPct val="50000"/>
              </a:spcBef>
            </a:pPr>
            <a:endParaRPr lang="en-US" b="1"/>
          </a:p>
          <a:p>
            <a:pPr>
              <a:spcBef>
                <a:spcPct val="50000"/>
              </a:spcBef>
            </a:pPr>
            <a:r>
              <a:rPr lang="en-US" b="1"/>
              <a:t>	y = A + </a:t>
            </a:r>
            <a:r>
              <a:rPr lang="el-GR" b="1">
                <a:cs typeface="Arial" charset="0"/>
              </a:rPr>
              <a:t>β</a:t>
            </a:r>
            <a:r>
              <a:rPr lang="en-US" b="1">
                <a:cs typeface="Arial" charset="0"/>
              </a:rPr>
              <a:t>   X   + </a:t>
            </a:r>
            <a:r>
              <a:rPr lang="el-GR" b="1">
                <a:cs typeface="Arial" charset="0"/>
              </a:rPr>
              <a:t>β</a:t>
            </a:r>
            <a:r>
              <a:rPr lang="en-US" b="1">
                <a:cs typeface="Arial" charset="0"/>
              </a:rPr>
              <a:t>   X   + … + </a:t>
            </a:r>
            <a:r>
              <a:rPr lang="el-GR" b="1">
                <a:cs typeface="Arial" charset="0"/>
              </a:rPr>
              <a:t>β</a:t>
            </a:r>
            <a:r>
              <a:rPr lang="en-US" b="1">
                <a:cs typeface="Arial" charset="0"/>
              </a:rPr>
              <a:t> k  Xk </a:t>
            </a:r>
            <a:r>
              <a:rPr lang="en-US"/>
              <a:t>  </a:t>
            </a:r>
            <a:r>
              <a:rPr lang="en-US" b="1"/>
              <a:t>+ </a:t>
            </a:r>
            <a:r>
              <a:rPr lang="el-GR" b="1"/>
              <a:t>ε</a:t>
            </a:r>
            <a:endParaRPr lang="en-US" b="1">
              <a:cs typeface="Arial" charset="0"/>
            </a:endParaRPr>
          </a:p>
          <a:p>
            <a:pPr>
              <a:spcBef>
                <a:spcPct val="50000"/>
              </a:spcBef>
            </a:pPr>
            <a:endParaRPr lang="en-US" b="1">
              <a:cs typeface="Arial" charset="0"/>
            </a:endParaRPr>
          </a:p>
          <a:p>
            <a:pPr>
              <a:spcBef>
                <a:spcPct val="50000"/>
              </a:spcBef>
            </a:pPr>
            <a:r>
              <a:rPr lang="en-US" b="1">
                <a:cs typeface="Arial" charset="0"/>
              </a:rPr>
              <a:t>where k is the number of variables, or parameters.</a:t>
            </a:r>
            <a:endParaRPr lang="el-GR" b="1">
              <a:cs typeface="Arial" charset="0"/>
            </a:endParaRPr>
          </a:p>
        </p:txBody>
      </p:sp>
      <p:sp>
        <p:nvSpPr>
          <p:cNvPr id="72840" name="Text Box 136"/>
          <p:cNvSpPr txBox="1">
            <a:spLocks noChangeArrowheads="1"/>
          </p:cNvSpPr>
          <p:nvPr/>
        </p:nvSpPr>
        <p:spPr bwMode="auto">
          <a:xfrm>
            <a:off x="2968625" y="3579813"/>
            <a:ext cx="25955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t>1     1         2     2                      </a:t>
            </a:r>
          </a:p>
        </p:txBody>
      </p:sp>
    </p:spTree>
    <p:extLst>
      <p:ext uri="{BB962C8B-B14F-4D97-AF65-F5344CB8AC3E}">
        <p14:creationId xmlns:p14="http://schemas.microsoft.com/office/powerpoint/2010/main" xmlns="" val="1865733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Linear Regression Example</a:t>
            </a:r>
          </a:p>
        </p:txBody>
      </p:sp>
      <p:sp>
        <p:nvSpPr>
          <p:cNvPr id="19459" name="Rectangle 3"/>
          <p:cNvSpPr>
            <a:spLocks noGrp="1" noChangeArrowheads="1"/>
          </p:cNvSpPr>
          <p:nvPr>
            <p:ph type="body" idx="1"/>
          </p:nvPr>
        </p:nvSpPr>
        <p:spPr/>
        <p:txBody>
          <a:bodyPr/>
          <a:lstStyle/>
          <a:p>
            <a:pPr eaLnBrk="1" hangingPunct="1"/>
            <a:r>
              <a:rPr lang="en-US" smtClean="0"/>
              <a:t>Petfood, Estimate Sales based on Shelf Space</a:t>
            </a:r>
          </a:p>
          <a:p>
            <a:pPr eaLnBrk="1" hangingPunct="1"/>
            <a:r>
              <a:rPr lang="en-US" smtClean="0"/>
              <a:t>Two sets of samples, 12 observations each</a:t>
            </a:r>
          </a:p>
          <a:p>
            <a:pPr eaLnBrk="1" hangingPunct="1"/>
            <a:r>
              <a:rPr lang="en-US" smtClean="0"/>
              <a:t>Perform a Regression Analysis on both sets of data</a:t>
            </a:r>
          </a:p>
        </p:txBody>
      </p:sp>
      <p:graphicFrame>
        <p:nvGraphicFramePr>
          <p:cNvPr id="19460" name="Object 4"/>
          <p:cNvGraphicFramePr>
            <a:graphicFrameLocks noChangeAspect="1"/>
          </p:cNvGraphicFramePr>
          <p:nvPr/>
        </p:nvGraphicFramePr>
        <p:xfrm>
          <a:off x="2200275" y="4057650"/>
          <a:ext cx="1228725" cy="2114550"/>
        </p:xfrm>
        <a:graphic>
          <a:graphicData uri="http://schemas.openxmlformats.org/presentationml/2006/ole">
            <p:oleObj spid="_x0000_s5134" name="Worksheet" r:id="rId3" imgW="1451160" imgH="2497680" progId="Excel.Sheet.8">
              <p:embed/>
            </p:oleObj>
          </a:graphicData>
        </a:graphic>
      </p:graphicFrame>
      <p:graphicFrame>
        <p:nvGraphicFramePr>
          <p:cNvPr id="19461" name="Object 5"/>
          <p:cNvGraphicFramePr>
            <a:graphicFrameLocks noChangeAspect="1"/>
          </p:cNvGraphicFramePr>
          <p:nvPr/>
        </p:nvGraphicFramePr>
        <p:xfrm>
          <a:off x="5172075" y="4057650"/>
          <a:ext cx="1228725" cy="2114550"/>
        </p:xfrm>
        <a:graphic>
          <a:graphicData uri="http://schemas.openxmlformats.org/presentationml/2006/ole">
            <p:oleObj spid="_x0000_s5135" name="Worksheet" r:id="rId4" imgW="1451160" imgH="2497680" progId="Excel.Sheet.8">
              <p:embed/>
            </p:oleObj>
          </a:graphicData>
        </a:graphic>
      </p:graphicFrame>
      <p:sp>
        <p:nvSpPr>
          <p:cNvPr id="19462" name="Text Box 6"/>
          <p:cNvSpPr txBox="1">
            <a:spLocks noChangeArrowheads="1"/>
          </p:cNvSpPr>
          <p:nvPr/>
        </p:nvSpPr>
        <p:spPr bwMode="auto">
          <a:xfrm>
            <a:off x="2325688" y="6172200"/>
            <a:ext cx="95091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600"/>
              <a:t>Sample1</a:t>
            </a:r>
          </a:p>
        </p:txBody>
      </p:sp>
      <p:sp>
        <p:nvSpPr>
          <p:cNvPr id="19463" name="Text Box 7"/>
          <p:cNvSpPr txBox="1">
            <a:spLocks noChangeArrowheads="1"/>
          </p:cNvSpPr>
          <p:nvPr/>
        </p:nvSpPr>
        <p:spPr bwMode="auto">
          <a:xfrm>
            <a:off x="5257800" y="6172200"/>
            <a:ext cx="95091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itchFamily="34" charset="0"/>
              </a:defRPr>
            </a:lvl1pPr>
            <a:lvl2pPr marL="742950" indent="-285750" eaLnBrk="0" hangingPunct="0">
              <a:defRPr sz="2400">
                <a:solidFill>
                  <a:schemeClr val="tx1"/>
                </a:solidFill>
                <a:latin typeface="Tahoma" pitchFamily="34" charset="0"/>
              </a:defRPr>
            </a:lvl2pPr>
            <a:lvl3pPr marL="1143000" indent="-228600" eaLnBrk="0" hangingPunct="0">
              <a:defRPr sz="2400">
                <a:solidFill>
                  <a:schemeClr val="tx1"/>
                </a:solidFill>
                <a:latin typeface="Tahoma" pitchFamily="34" charset="0"/>
              </a:defRPr>
            </a:lvl3pPr>
            <a:lvl4pPr marL="1600200" indent="-228600" eaLnBrk="0" hangingPunct="0">
              <a:defRPr sz="2400">
                <a:solidFill>
                  <a:schemeClr val="tx1"/>
                </a:solidFill>
                <a:latin typeface="Tahoma" pitchFamily="34" charset="0"/>
              </a:defRPr>
            </a:lvl4pPr>
            <a:lvl5pPr marL="2057400" indent="-228600" eaLnBrk="0" hangingPunct="0">
              <a:defRPr sz="2400">
                <a:solidFill>
                  <a:schemeClr val="tx1"/>
                </a:solidFill>
                <a:latin typeface="Tahoma" pitchFamily="34" charset="0"/>
              </a:defRPr>
            </a:lvl5pPr>
            <a:lvl6pPr marL="2514600" indent="-228600" eaLnBrk="0" fontAlgn="base" hangingPunct="0">
              <a:spcBef>
                <a:spcPct val="0"/>
              </a:spcBef>
              <a:spcAft>
                <a:spcPct val="0"/>
              </a:spcAft>
              <a:defRPr sz="2400">
                <a:solidFill>
                  <a:schemeClr val="tx1"/>
                </a:solidFill>
                <a:latin typeface="Tahoma" pitchFamily="34" charset="0"/>
              </a:defRPr>
            </a:lvl6pPr>
            <a:lvl7pPr marL="2971800" indent="-228600" eaLnBrk="0" fontAlgn="base" hangingPunct="0">
              <a:spcBef>
                <a:spcPct val="0"/>
              </a:spcBef>
              <a:spcAft>
                <a:spcPct val="0"/>
              </a:spcAft>
              <a:defRPr sz="2400">
                <a:solidFill>
                  <a:schemeClr val="tx1"/>
                </a:solidFill>
                <a:latin typeface="Tahoma" pitchFamily="34" charset="0"/>
              </a:defRPr>
            </a:lvl7pPr>
            <a:lvl8pPr marL="3429000" indent="-228600" eaLnBrk="0" fontAlgn="base" hangingPunct="0">
              <a:spcBef>
                <a:spcPct val="0"/>
              </a:spcBef>
              <a:spcAft>
                <a:spcPct val="0"/>
              </a:spcAft>
              <a:defRPr sz="2400">
                <a:solidFill>
                  <a:schemeClr val="tx1"/>
                </a:solidFill>
                <a:latin typeface="Tahoma" pitchFamily="34" charset="0"/>
              </a:defRPr>
            </a:lvl8pPr>
            <a:lvl9pPr marL="3886200" indent="-228600" eaLnBrk="0" fontAlgn="base" hangingPunct="0">
              <a:spcBef>
                <a:spcPct val="0"/>
              </a:spcBef>
              <a:spcAft>
                <a:spcPct val="0"/>
              </a:spcAft>
              <a:defRPr sz="2400">
                <a:solidFill>
                  <a:schemeClr val="tx1"/>
                </a:solidFill>
                <a:latin typeface="Tahoma" pitchFamily="34" charset="0"/>
              </a:defRPr>
            </a:lvl9pPr>
          </a:lstStyle>
          <a:p>
            <a:pPr eaLnBrk="1" hangingPunct="1"/>
            <a:r>
              <a:rPr lang="en-US" sz="1600"/>
              <a:t>Sample2</a:t>
            </a:r>
          </a:p>
        </p:txBody>
      </p:sp>
    </p:spTree>
    <p:extLst>
      <p:ext uri="{BB962C8B-B14F-4D97-AF65-F5344CB8AC3E}">
        <p14:creationId xmlns:p14="http://schemas.microsoft.com/office/powerpoint/2010/main" xmlns="" val="1420586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8" name="Rectangle 4"/>
          <p:cNvSpPr>
            <a:spLocks noGrp="1" noChangeArrowheads="1"/>
          </p:cNvSpPr>
          <p:nvPr>
            <p:ph type="title"/>
          </p:nvPr>
        </p:nvSpPr>
        <p:spPr>
          <a:xfrm>
            <a:off x="468313" y="0"/>
            <a:ext cx="8226425" cy="1143000"/>
          </a:xfrm>
        </p:spPr>
        <p:txBody>
          <a:bodyPr/>
          <a:lstStyle/>
          <a:p>
            <a:r>
              <a:rPr lang="en-US"/>
              <a:t>ANOVA</a:t>
            </a:r>
          </a:p>
        </p:txBody>
      </p:sp>
      <p:sp>
        <p:nvSpPr>
          <p:cNvPr id="36870" name="Rectangle 6"/>
          <p:cNvSpPr>
            <a:spLocks noGrp="1" noChangeArrowheads="1"/>
          </p:cNvSpPr>
          <p:nvPr>
            <p:ph type="body" sz="half" idx="2"/>
          </p:nvPr>
        </p:nvSpPr>
        <p:spPr>
          <a:xfrm>
            <a:off x="455613" y="2924175"/>
            <a:ext cx="8226425" cy="3600450"/>
          </a:xfrm>
        </p:spPr>
        <p:txBody>
          <a:bodyPr/>
          <a:lstStyle/>
          <a:p>
            <a:pPr marL="0" indent="0">
              <a:lnSpc>
                <a:spcPct val="90000"/>
              </a:lnSpc>
            </a:pPr>
            <a:r>
              <a:rPr lang="en-US" sz="2000"/>
              <a:t>The p-value associated with this F value is very small (0.0000).  </a:t>
            </a:r>
          </a:p>
          <a:p>
            <a:pPr marL="0" indent="0">
              <a:lnSpc>
                <a:spcPct val="90000"/>
              </a:lnSpc>
            </a:pPr>
            <a:r>
              <a:rPr lang="en-US" sz="2000"/>
              <a:t>These values are used to answer the question "Do the independent variables reliably predict the dependent variable?".  </a:t>
            </a:r>
          </a:p>
          <a:p>
            <a:pPr marL="0" indent="0">
              <a:lnSpc>
                <a:spcPct val="90000"/>
              </a:lnSpc>
            </a:pPr>
            <a:r>
              <a:rPr lang="en-US" sz="2000"/>
              <a:t>The p-value is compared to your alpha level (typically 0.05) and, if smaller, you can conclude "Yes, the independent variables reliably predict the dependent variable".  </a:t>
            </a:r>
          </a:p>
          <a:p>
            <a:pPr marL="0" indent="0">
              <a:lnSpc>
                <a:spcPct val="90000"/>
              </a:lnSpc>
            </a:pPr>
            <a:r>
              <a:rPr lang="en-US" sz="2000"/>
              <a:t>If the p-value were greater than 0.05, you would say that the group of independent variables does not show a statistically significant relationship with the dependent variable, or that the group of independent variables does not reliably predict the dependent variable. </a:t>
            </a:r>
          </a:p>
        </p:txBody>
      </p:sp>
      <p:pic>
        <p:nvPicPr>
          <p:cNvPr id="36873" name="Picture 9"/>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2051050" y="1052513"/>
            <a:ext cx="5083175" cy="1828800"/>
          </a:xfrm>
          <a:noFill/>
          <a:ln/>
        </p:spPr>
      </p:pic>
    </p:spTree>
    <p:extLst>
      <p:ext uri="{BB962C8B-B14F-4D97-AF65-F5344CB8AC3E}">
        <p14:creationId xmlns:p14="http://schemas.microsoft.com/office/powerpoint/2010/main" xmlns="" val="22055343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68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6870">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6870">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6870">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687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0"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en-US"/>
              <a:t>Coefficients</a:t>
            </a:r>
          </a:p>
        </p:txBody>
      </p:sp>
      <p:sp>
        <p:nvSpPr>
          <p:cNvPr id="38918" name="Rectangle 6"/>
          <p:cNvSpPr>
            <a:spLocks noGrp="1" noChangeArrowheads="1"/>
          </p:cNvSpPr>
          <p:nvPr>
            <p:ph type="body" sz="half" idx="2"/>
          </p:nvPr>
        </p:nvSpPr>
        <p:spPr>
          <a:xfrm>
            <a:off x="455613" y="3922713"/>
            <a:ext cx="8226425" cy="2601912"/>
          </a:xfrm>
        </p:spPr>
        <p:txBody>
          <a:bodyPr/>
          <a:lstStyle/>
          <a:p>
            <a:pPr marL="0" indent="0">
              <a:lnSpc>
                <a:spcPct val="80000"/>
              </a:lnSpc>
            </a:pPr>
            <a:r>
              <a:rPr lang="en-US" sz="2400" b="0"/>
              <a:t>B</a:t>
            </a:r>
            <a:r>
              <a:rPr lang="en-US" sz="2400"/>
              <a:t> - These are the values for the regression equation for predicting the dependent variable from the independent variable.  </a:t>
            </a:r>
          </a:p>
          <a:p>
            <a:pPr marL="0" indent="0">
              <a:lnSpc>
                <a:spcPct val="80000"/>
              </a:lnSpc>
            </a:pPr>
            <a:r>
              <a:rPr lang="en-US" sz="2400"/>
              <a:t>These are called unstandardized coefficients because they are measured in their natural units.  As such, the coefficients cannot be compared with one another to determine which one is more influential in the model, because they can be measured on different scales. </a:t>
            </a:r>
          </a:p>
        </p:txBody>
      </p:sp>
      <p:pic>
        <p:nvPicPr>
          <p:cNvPr id="38921" name="Picture 9"/>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1612900" y="1368425"/>
            <a:ext cx="6143625" cy="2393950"/>
          </a:xfrm>
          <a:noFill/>
          <a:ln/>
        </p:spPr>
      </p:pic>
    </p:spTree>
    <p:extLst>
      <p:ext uri="{BB962C8B-B14F-4D97-AF65-F5344CB8AC3E}">
        <p14:creationId xmlns:p14="http://schemas.microsoft.com/office/powerpoint/2010/main" xmlns="" val="28145475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89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891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89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Coefficients</a:t>
            </a:r>
          </a:p>
        </p:txBody>
      </p:sp>
      <p:sp>
        <p:nvSpPr>
          <p:cNvPr id="40963" name="Rectangle 3"/>
          <p:cNvSpPr>
            <a:spLocks noGrp="1" noChangeArrowheads="1"/>
          </p:cNvSpPr>
          <p:nvPr>
            <p:ph type="body" sz="half" idx="2"/>
          </p:nvPr>
        </p:nvSpPr>
        <p:spPr>
          <a:xfrm>
            <a:off x="455613" y="3922713"/>
            <a:ext cx="8226425" cy="2601912"/>
          </a:xfrm>
        </p:spPr>
        <p:txBody>
          <a:bodyPr/>
          <a:lstStyle/>
          <a:p>
            <a:pPr marL="0" indent="0"/>
            <a:r>
              <a:rPr lang="en-US" sz="2800" b="0"/>
              <a:t>This chart looks at two variables and shows how the different bases affect the B value. That is why you need to look at the standardized Beta to see the differences.</a:t>
            </a:r>
            <a:endParaRPr lang="en-US" sz="2800"/>
          </a:p>
        </p:txBody>
      </p:sp>
      <p:pic>
        <p:nvPicPr>
          <p:cNvPr id="40964" name="Picture 4"/>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1857375" y="1295400"/>
            <a:ext cx="5656263" cy="2538413"/>
          </a:xfrm>
          <a:noFill/>
          <a:ln/>
        </p:spPr>
      </p:pic>
    </p:spTree>
    <p:extLst>
      <p:ext uri="{BB962C8B-B14F-4D97-AF65-F5344CB8AC3E}">
        <p14:creationId xmlns:p14="http://schemas.microsoft.com/office/powerpoint/2010/main" xmlns="" val="35131498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9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Coefficients</a:t>
            </a:r>
          </a:p>
        </p:txBody>
      </p:sp>
      <p:sp>
        <p:nvSpPr>
          <p:cNvPr id="41987" name="Rectangle 3"/>
          <p:cNvSpPr>
            <a:spLocks noGrp="1" noChangeArrowheads="1"/>
          </p:cNvSpPr>
          <p:nvPr>
            <p:ph type="body" sz="half" idx="2"/>
          </p:nvPr>
        </p:nvSpPr>
        <p:spPr>
          <a:xfrm>
            <a:off x="455613" y="3789363"/>
            <a:ext cx="8226425" cy="3068637"/>
          </a:xfrm>
        </p:spPr>
        <p:txBody>
          <a:bodyPr/>
          <a:lstStyle/>
          <a:p>
            <a:pPr marL="0" indent="0">
              <a:lnSpc>
                <a:spcPct val="90000"/>
              </a:lnSpc>
            </a:pPr>
            <a:r>
              <a:rPr lang="en-US" sz="2000" b="0"/>
              <a:t>Beta</a:t>
            </a:r>
            <a:r>
              <a:rPr lang="en-US" sz="2000"/>
              <a:t> - The are the standardized coefficients.  </a:t>
            </a:r>
          </a:p>
          <a:p>
            <a:pPr marL="0" indent="0">
              <a:lnSpc>
                <a:spcPct val="90000"/>
              </a:lnSpc>
            </a:pPr>
            <a:r>
              <a:rPr lang="en-US" sz="2000"/>
              <a:t>These are the coefficients that you would obtain if you standardized all of the variables in the regression, including the dependent and all of the independent variables, and ran the regression.  </a:t>
            </a:r>
          </a:p>
          <a:p>
            <a:pPr marL="0" indent="0">
              <a:lnSpc>
                <a:spcPct val="90000"/>
              </a:lnSpc>
            </a:pPr>
            <a:r>
              <a:rPr lang="en-US" sz="2000"/>
              <a:t>By standardizing the variables before running the regression, you have put all of the variables on the same scale, and you can compare the magnitude of the coefficients to see which one has more of an effect.  </a:t>
            </a:r>
          </a:p>
          <a:p>
            <a:pPr marL="0" indent="0">
              <a:lnSpc>
                <a:spcPct val="90000"/>
              </a:lnSpc>
            </a:pPr>
            <a:r>
              <a:rPr lang="en-US" sz="2000"/>
              <a:t>You will also notice that the larger betas are associated with the larger t-values. </a:t>
            </a:r>
          </a:p>
        </p:txBody>
      </p:sp>
      <p:pic>
        <p:nvPicPr>
          <p:cNvPr id="41990" name="Picture 6"/>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1612900" y="1368425"/>
            <a:ext cx="6143625" cy="2393950"/>
          </a:xfrm>
          <a:noFill/>
          <a:ln/>
        </p:spPr>
      </p:pic>
    </p:spTree>
    <p:extLst>
      <p:ext uri="{BB962C8B-B14F-4D97-AF65-F5344CB8AC3E}">
        <p14:creationId xmlns:p14="http://schemas.microsoft.com/office/powerpoint/2010/main" xmlns="" val="10529714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19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98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98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987">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98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How to translate a typical table</a:t>
            </a:r>
          </a:p>
        </p:txBody>
      </p:sp>
      <p:sp>
        <p:nvSpPr>
          <p:cNvPr id="43024" name="Rectangle 16"/>
          <p:cNvSpPr>
            <a:spLocks noChangeArrowheads="1"/>
          </p:cNvSpPr>
          <p:nvPr/>
        </p:nvSpPr>
        <p:spPr bwMode="auto">
          <a:xfrm>
            <a:off x="539750" y="1814513"/>
            <a:ext cx="8135938" cy="6715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eaLnBrk="1" hangingPunct="1"/>
            <a:r>
              <a:rPr lang="en-US" b="1">
                <a:solidFill>
                  <a:schemeClr val="tx2"/>
                </a:solidFill>
                <a:latin typeface="Arial" charset="0"/>
                <a:cs typeface="Times New Roman" pitchFamily="18" charset="0"/>
              </a:rPr>
              <a:t>Regression Analysis Level of Education by Income per capita</a:t>
            </a:r>
            <a:endParaRPr lang="en-US">
              <a:solidFill>
                <a:schemeClr val="tx2"/>
              </a:solidFill>
              <a:latin typeface="Arial" charset="0"/>
            </a:endParaRPr>
          </a:p>
          <a:p>
            <a:pPr algn="ctr"/>
            <a:endParaRPr lang="en-US" sz="2000">
              <a:solidFill>
                <a:schemeClr val="tx2"/>
              </a:solidFill>
              <a:latin typeface="Arial" charset="0"/>
            </a:endParaRPr>
          </a:p>
        </p:txBody>
      </p:sp>
      <p:sp>
        <p:nvSpPr>
          <p:cNvPr id="43111" name="Rectangle 103"/>
          <p:cNvSpPr>
            <a:spLocks noChangeArrowheads="1"/>
          </p:cNvSpPr>
          <p:nvPr/>
        </p:nvSpPr>
        <p:spPr bwMode="auto">
          <a:xfrm>
            <a:off x="0" y="451167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eaLnBrk="1" hangingPunct="1"/>
            <a:endParaRPr lang="en-CA">
              <a:latin typeface="Arial" charset="0"/>
            </a:endParaRPr>
          </a:p>
        </p:txBody>
      </p:sp>
      <p:pic>
        <p:nvPicPr>
          <p:cNvPr id="43423" name="Picture 415"/>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787400" y="2844800"/>
            <a:ext cx="7883525" cy="2465388"/>
          </a:xfrm>
          <a:solidFill>
            <a:schemeClr val="tx2"/>
          </a:solidFill>
          <a:ln/>
        </p:spPr>
      </p:pic>
    </p:spTree>
    <p:extLst>
      <p:ext uri="{BB962C8B-B14F-4D97-AF65-F5344CB8AC3E}">
        <p14:creationId xmlns:p14="http://schemas.microsoft.com/office/powerpoint/2010/main" xmlns="" val="9298656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Part of the Regression Equation</a:t>
            </a:r>
          </a:p>
        </p:txBody>
      </p:sp>
      <p:sp>
        <p:nvSpPr>
          <p:cNvPr id="21507" name="Rectangle 3"/>
          <p:cNvSpPr>
            <a:spLocks noGrp="1" noChangeArrowheads="1"/>
          </p:cNvSpPr>
          <p:nvPr>
            <p:ph type="body" idx="1"/>
          </p:nvPr>
        </p:nvSpPr>
        <p:spPr>
          <a:xfrm>
            <a:off x="455613" y="1598613"/>
            <a:ext cx="8226425" cy="4854575"/>
          </a:xfrm>
        </p:spPr>
        <p:txBody>
          <a:bodyPr/>
          <a:lstStyle/>
          <a:p>
            <a:pPr>
              <a:lnSpc>
                <a:spcPct val="90000"/>
              </a:lnSpc>
            </a:pPr>
            <a:r>
              <a:rPr lang="en-US" i="1"/>
              <a:t>b</a:t>
            </a:r>
            <a:r>
              <a:rPr lang="en-US"/>
              <a:t> represents the slope of the line</a:t>
            </a:r>
          </a:p>
          <a:p>
            <a:pPr lvl="1">
              <a:lnSpc>
                <a:spcPct val="90000"/>
              </a:lnSpc>
            </a:pPr>
            <a:r>
              <a:rPr lang="en-US"/>
              <a:t>It is calculated by dividing the change in the dependent variable by the change in the independent variable.</a:t>
            </a:r>
          </a:p>
          <a:p>
            <a:pPr lvl="1">
              <a:lnSpc>
                <a:spcPct val="90000"/>
              </a:lnSpc>
            </a:pPr>
            <a:r>
              <a:rPr lang="en-US"/>
              <a:t>The difference between the actual value of Y and the calculated amount is called the residual.</a:t>
            </a:r>
          </a:p>
          <a:p>
            <a:pPr lvl="1">
              <a:lnSpc>
                <a:spcPct val="90000"/>
              </a:lnSpc>
            </a:pPr>
            <a:r>
              <a:rPr lang="en-US"/>
              <a:t>The represents how much error there is in the prediction of the regression equation for the y value of any individual case as a function of X.</a:t>
            </a:r>
          </a:p>
        </p:txBody>
      </p:sp>
    </p:spTree>
    <p:extLst>
      <p:ext uri="{BB962C8B-B14F-4D97-AF65-F5344CB8AC3E}">
        <p14:creationId xmlns:p14="http://schemas.microsoft.com/office/powerpoint/2010/main" xmlns="" val="6906419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Comparing two variables</a:t>
            </a:r>
          </a:p>
        </p:txBody>
      </p:sp>
      <p:sp>
        <p:nvSpPr>
          <p:cNvPr id="8195" name="Rectangle 3"/>
          <p:cNvSpPr>
            <a:spLocks noGrp="1" noChangeArrowheads="1"/>
          </p:cNvSpPr>
          <p:nvPr>
            <p:ph type="body" idx="1"/>
          </p:nvPr>
        </p:nvSpPr>
        <p:spPr>
          <a:xfrm>
            <a:off x="455613" y="1341438"/>
            <a:ext cx="8226425" cy="5256212"/>
          </a:xfrm>
        </p:spPr>
        <p:txBody>
          <a:bodyPr/>
          <a:lstStyle/>
          <a:p>
            <a:pPr>
              <a:lnSpc>
                <a:spcPct val="80000"/>
              </a:lnSpc>
            </a:pPr>
            <a:r>
              <a:rPr lang="en-US" sz="2800"/>
              <a:t>Regression analysis is useful for comparing two variables to see whether controlling for other independent variable affects your model.</a:t>
            </a:r>
          </a:p>
          <a:p>
            <a:pPr>
              <a:lnSpc>
                <a:spcPct val="80000"/>
              </a:lnSpc>
            </a:pPr>
            <a:r>
              <a:rPr lang="en-US" sz="2800"/>
              <a:t>For the first independent variable, education, the argument is that a more educated populace will have higher-paying jobs, producing a higher level of per capita income in the state. </a:t>
            </a:r>
          </a:p>
          <a:p>
            <a:pPr>
              <a:lnSpc>
                <a:spcPct val="80000"/>
              </a:lnSpc>
            </a:pPr>
            <a:r>
              <a:rPr lang="en-US" sz="2800"/>
              <a:t>The second independent variable is included because we expect to find better-paying jobs, and therefore more opportunity for state residents to obtain them, in urban rather than rural areas.</a:t>
            </a:r>
            <a:br>
              <a:rPr lang="en-US" sz="2800"/>
            </a:br>
            <a:r>
              <a:rPr lang="en-US" sz="2800"/>
              <a:t/>
            </a:r>
            <a:br>
              <a:rPr lang="en-US" sz="2800"/>
            </a:br>
            <a:endParaRPr lang="en-US" sz="2800"/>
          </a:p>
        </p:txBody>
      </p:sp>
    </p:spTree>
    <p:extLst>
      <p:ext uri="{BB962C8B-B14F-4D97-AF65-F5344CB8AC3E}">
        <p14:creationId xmlns:p14="http://schemas.microsoft.com/office/powerpoint/2010/main" xmlns="" val="251342946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11" name="Rectangle 11"/>
          <p:cNvSpPr>
            <a:spLocks noGrp="1" noChangeArrowheads="1"/>
          </p:cNvSpPr>
          <p:nvPr>
            <p:ph type="title" sz="quarter"/>
          </p:nvPr>
        </p:nvSpPr>
        <p:spPr>
          <a:xfrm>
            <a:off x="0" y="0"/>
            <a:ext cx="3294063" cy="762000"/>
          </a:xfrm>
        </p:spPr>
        <p:txBody>
          <a:bodyPr/>
          <a:lstStyle/>
          <a:p>
            <a:pPr algn="l"/>
            <a:r>
              <a:rPr lang="en-US"/>
              <a:t>Single</a:t>
            </a:r>
          </a:p>
        </p:txBody>
      </p:sp>
      <p:pic>
        <p:nvPicPr>
          <p:cNvPr id="51204" name="Picture 4"/>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a:xfrm>
            <a:off x="5148263" y="1557338"/>
            <a:ext cx="3602037" cy="1408112"/>
          </a:xfrm>
          <a:noFill/>
          <a:ln/>
        </p:spPr>
      </p:pic>
      <p:pic>
        <p:nvPicPr>
          <p:cNvPr id="51207" name="Picture 7"/>
          <p:cNvPicPr>
            <a:picLocks noGrp="1" noChangeAspect="1" noChangeArrowheads="1"/>
          </p:cNvPicPr>
          <p:nvPr>
            <p:ph sz="quarter" idx="2"/>
          </p:nvPr>
        </p:nvPicPr>
        <p:blipFill>
          <a:blip r:embed="rId3" cstate="print">
            <a:extLst>
              <a:ext uri="{28A0092B-C50C-407E-A947-70E740481C1C}">
                <a14:useLocalDpi xmlns:a14="http://schemas.microsoft.com/office/drawing/2010/main" xmlns="" val="0"/>
              </a:ext>
            </a:extLst>
          </a:blip>
          <a:srcRect/>
          <a:stretch>
            <a:fillRect/>
          </a:stretch>
        </p:blipFill>
        <p:spPr>
          <a:xfrm>
            <a:off x="5106988" y="3141663"/>
            <a:ext cx="4037012" cy="1436687"/>
          </a:xfrm>
          <a:noFill/>
          <a:ln/>
        </p:spPr>
      </p:pic>
      <p:pic>
        <p:nvPicPr>
          <p:cNvPr id="51210" name="Picture 10"/>
          <p:cNvPicPr>
            <a:picLocks noGrp="1" noChangeAspect="1" noChangeArrowheads="1"/>
          </p:cNvPicPr>
          <p:nvPr>
            <p:ph sz="quarter" idx="3"/>
          </p:nvPr>
        </p:nvPicPr>
        <p:blipFill>
          <a:blip r:embed="rId4" cstate="print">
            <a:extLst>
              <a:ext uri="{28A0092B-C50C-407E-A947-70E740481C1C}">
                <a14:useLocalDpi xmlns:a14="http://schemas.microsoft.com/office/drawing/2010/main" xmlns="" val="0"/>
              </a:ext>
            </a:extLst>
          </a:blip>
          <a:srcRect/>
          <a:stretch>
            <a:fillRect/>
          </a:stretch>
        </p:blipFill>
        <p:spPr>
          <a:xfrm>
            <a:off x="4859338" y="4652963"/>
            <a:ext cx="4284662" cy="1673225"/>
          </a:xfrm>
          <a:noFill/>
          <a:ln/>
        </p:spPr>
      </p:pic>
      <p:pic>
        <p:nvPicPr>
          <p:cNvPr id="51213" name="Picture 13"/>
          <p:cNvPicPr>
            <a:picLocks noGrp="1" noChangeAspect="1" noChangeArrowheads="1"/>
          </p:cNvPicPr>
          <p:nvPr>
            <p:ph sz="quarter" idx="4"/>
          </p:nvPr>
        </p:nvPicPr>
        <p:blipFill>
          <a:blip r:embed="rId5" cstate="print">
            <a:extLst>
              <a:ext uri="{28A0092B-C50C-407E-A947-70E740481C1C}">
                <a14:useLocalDpi xmlns:a14="http://schemas.microsoft.com/office/drawing/2010/main" xmlns="" val="0"/>
              </a:ext>
            </a:extLst>
          </a:blip>
          <a:srcRect/>
          <a:stretch>
            <a:fillRect/>
          </a:stretch>
        </p:blipFill>
        <p:spPr>
          <a:xfrm>
            <a:off x="755650" y="1557338"/>
            <a:ext cx="3602038" cy="1408112"/>
          </a:xfrm>
          <a:noFill/>
          <a:ln/>
        </p:spPr>
      </p:pic>
      <p:pic>
        <p:nvPicPr>
          <p:cNvPr id="51215" name="Picture 1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11188" y="3141663"/>
            <a:ext cx="381635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16" name="Picture 1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50825" y="4724400"/>
            <a:ext cx="4500563" cy="162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1217" name="Text Box 17"/>
          <p:cNvSpPr txBox="1">
            <a:spLocks noChangeArrowheads="1"/>
          </p:cNvSpPr>
          <p:nvPr/>
        </p:nvSpPr>
        <p:spPr bwMode="auto">
          <a:xfrm>
            <a:off x="4787900" y="0"/>
            <a:ext cx="4105275" cy="1431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4400">
                <a:solidFill>
                  <a:schemeClr val="tx2"/>
                </a:solidFill>
                <a:effectLst>
                  <a:outerShdw blurRad="38100" dist="38100" dir="2700000" algn="tl">
                    <a:srgbClr val="000000"/>
                  </a:outerShdw>
                </a:effectLst>
                <a:latin typeface="Arial" charset="0"/>
              </a:rPr>
              <a:t>Multiple Regression</a:t>
            </a:r>
          </a:p>
        </p:txBody>
      </p:sp>
    </p:spTree>
    <p:extLst>
      <p:ext uri="{BB962C8B-B14F-4D97-AF65-F5344CB8AC3E}">
        <p14:creationId xmlns:p14="http://schemas.microsoft.com/office/powerpoint/2010/main" xmlns="" val="24294880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12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120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51215"/>
                                        </p:tgtEl>
                                        <p:attrNameLst>
                                          <p:attrName>style.visibility</p:attrName>
                                        </p:attrNameLst>
                                      </p:cBhvr>
                                      <p:to>
                                        <p:strVal val="visible"/>
                                      </p:to>
                                    </p:set>
                                    <p:anim calcmode="lin" valueType="num">
                                      <p:cBhvr additive="base">
                                        <p:cTn id="15" dur="500" fill="hold"/>
                                        <p:tgtEl>
                                          <p:spTgt spid="51215"/>
                                        </p:tgtEl>
                                        <p:attrNameLst>
                                          <p:attrName>ppt_x</p:attrName>
                                        </p:attrNameLst>
                                      </p:cBhvr>
                                      <p:tavLst>
                                        <p:tav tm="0">
                                          <p:val>
                                            <p:strVal val="0-#ppt_w/2"/>
                                          </p:val>
                                        </p:tav>
                                        <p:tav tm="100000">
                                          <p:val>
                                            <p:strVal val="#ppt_x"/>
                                          </p:val>
                                        </p:tav>
                                      </p:tavLst>
                                    </p:anim>
                                    <p:anim calcmode="lin" valueType="num">
                                      <p:cBhvr additive="base">
                                        <p:cTn id="16" dur="500" fill="hold"/>
                                        <p:tgtEl>
                                          <p:spTgt spid="51215"/>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499"/>
                                          </p:stCondLst>
                                        </p:cTn>
                                        <p:tgtEl>
                                          <p:spTgt spid="5120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1216"/>
                                        </p:tgtEl>
                                        <p:attrNameLst>
                                          <p:attrName>style.visibility</p:attrName>
                                        </p:attrNameLst>
                                      </p:cBhvr>
                                      <p:to>
                                        <p:strVal val="visible"/>
                                      </p:to>
                                    </p:set>
                                    <p:anim calcmode="lin" valueType="num">
                                      <p:cBhvr additive="base">
                                        <p:cTn id="25" dur="500" fill="hold"/>
                                        <p:tgtEl>
                                          <p:spTgt spid="51216"/>
                                        </p:tgtEl>
                                        <p:attrNameLst>
                                          <p:attrName>ppt_x</p:attrName>
                                        </p:attrNameLst>
                                      </p:cBhvr>
                                      <p:tavLst>
                                        <p:tav tm="0">
                                          <p:val>
                                            <p:strVal val="0-#ppt_w/2"/>
                                          </p:val>
                                        </p:tav>
                                        <p:tav tm="100000">
                                          <p:val>
                                            <p:strVal val="#ppt_x"/>
                                          </p:val>
                                        </p:tav>
                                      </p:tavLst>
                                    </p:anim>
                                    <p:anim calcmode="lin" valueType="num">
                                      <p:cBhvr additive="base">
                                        <p:cTn id="26" dur="500" fill="hold"/>
                                        <p:tgtEl>
                                          <p:spTgt spid="5121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512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8" name="Rectangle 4"/>
          <p:cNvSpPr>
            <a:spLocks noGrp="1" noChangeArrowheads="1"/>
          </p:cNvSpPr>
          <p:nvPr>
            <p:ph type="title"/>
          </p:nvPr>
        </p:nvSpPr>
        <p:spPr/>
        <p:txBody>
          <a:bodyPr/>
          <a:lstStyle/>
          <a:p>
            <a:r>
              <a:rPr lang="en-US"/>
              <a:t>Single Regression</a:t>
            </a:r>
          </a:p>
        </p:txBody>
      </p:sp>
      <p:pic>
        <p:nvPicPr>
          <p:cNvPr id="57353" name="Picture 9"/>
          <p:cNvPicPr>
            <a:picLocks noGrp="1" noChangeAspect="1" noChangeArrowheads="1"/>
          </p:cNvPicPr>
          <p:nvPr>
            <p:ph sz="quarter" idx="1"/>
          </p:nvPr>
        </p:nvPicPr>
        <p:blipFill>
          <a:blip r:embed="rId2" cstate="print">
            <a:extLst>
              <a:ext uri="{28A0092B-C50C-407E-A947-70E740481C1C}">
                <a14:useLocalDpi xmlns:a14="http://schemas.microsoft.com/office/drawing/2010/main" xmlns="" val="0"/>
              </a:ext>
            </a:extLst>
          </a:blip>
          <a:srcRect/>
          <a:stretch>
            <a:fillRect/>
          </a:stretch>
        </p:blipFill>
        <p:spPr>
          <a:xfrm>
            <a:off x="2270125" y="1414463"/>
            <a:ext cx="4375150" cy="1366837"/>
          </a:xfrm>
          <a:solidFill>
            <a:schemeClr val="tx2"/>
          </a:solidFill>
          <a:ln/>
        </p:spPr>
      </p:pic>
      <p:sp>
        <p:nvSpPr>
          <p:cNvPr id="57354" name="Rectangle 10"/>
          <p:cNvSpPr>
            <a:spLocks noChangeArrowheads="1"/>
          </p:cNvSpPr>
          <p:nvPr/>
        </p:nvSpPr>
        <p:spPr bwMode="auto">
          <a:xfrm>
            <a:off x="539750" y="2997200"/>
            <a:ext cx="8226425"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nchorCtr="1"/>
          <a:lstStyle/>
          <a:p>
            <a:pPr algn="r" eaLnBrk="1" hangingPunct="1"/>
            <a:r>
              <a:rPr lang="en-US" sz="4000">
                <a:solidFill>
                  <a:schemeClr val="tx2"/>
                </a:solidFill>
                <a:latin typeface="Impact" pitchFamily="34" charset="0"/>
              </a:rPr>
              <a:t>Multiple Regression</a:t>
            </a:r>
          </a:p>
        </p:txBody>
      </p:sp>
      <p:pic>
        <p:nvPicPr>
          <p:cNvPr id="57477" name="Picture 133"/>
          <p:cNvPicPr>
            <a:picLocks noGrp="1" noChangeAspect="1" noChangeArrowheads="1"/>
          </p:cNvPicPr>
          <p:nvPr>
            <p:ph sz="half" idx="3"/>
          </p:nvPr>
        </p:nvPicPr>
        <p:blipFill>
          <a:blip r:embed="rId3" cstate="print">
            <a:extLst>
              <a:ext uri="{28A0092B-C50C-407E-A947-70E740481C1C}">
                <a14:useLocalDpi xmlns:a14="http://schemas.microsoft.com/office/drawing/2010/main" xmlns="" val="0"/>
              </a:ext>
            </a:extLst>
          </a:blip>
          <a:srcRect/>
          <a:stretch>
            <a:fillRect/>
          </a:stretch>
        </p:blipFill>
        <p:spPr>
          <a:xfrm>
            <a:off x="2270125" y="4530725"/>
            <a:ext cx="4375150" cy="1843088"/>
          </a:xfrm>
          <a:solidFill>
            <a:schemeClr val="tx2"/>
          </a:solidFill>
          <a:ln/>
        </p:spPr>
      </p:pic>
    </p:spTree>
    <p:extLst>
      <p:ext uri="{BB962C8B-B14F-4D97-AF65-F5344CB8AC3E}">
        <p14:creationId xmlns:p14="http://schemas.microsoft.com/office/powerpoint/2010/main" xmlns="" val="34514567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additive="base">
                                        <p:cTn id="7" dur="500" fill="hold"/>
                                        <p:tgtEl>
                                          <p:spTgt spid="57348"/>
                                        </p:tgtEl>
                                        <p:attrNameLst>
                                          <p:attrName>ppt_x</p:attrName>
                                        </p:attrNameLst>
                                      </p:cBhvr>
                                      <p:tavLst>
                                        <p:tav tm="0">
                                          <p:val>
                                            <p:strVal val="0-#ppt_w/2"/>
                                          </p:val>
                                        </p:tav>
                                        <p:tav tm="100000">
                                          <p:val>
                                            <p:strVal val="#ppt_x"/>
                                          </p:val>
                                        </p:tav>
                                      </p:tavLst>
                                    </p:anim>
                                    <p:anim calcmode="lin" valueType="num">
                                      <p:cBhvr additive="base">
                                        <p:cTn id="8" dur="500" fill="hold"/>
                                        <p:tgtEl>
                                          <p:spTgt spid="5734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5735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7354"/>
                                        </p:tgtEl>
                                        <p:attrNameLst>
                                          <p:attrName>style.visibility</p:attrName>
                                        </p:attrNameLst>
                                      </p:cBhvr>
                                      <p:to>
                                        <p:strVal val="visible"/>
                                      </p:to>
                                    </p:set>
                                    <p:anim calcmode="lin" valueType="num">
                                      <p:cBhvr additive="base">
                                        <p:cTn id="17" dur="500" fill="hold"/>
                                        <p:tgtEl>
                                          <p:spTgt spid="57354"/>
                                        </p:tgtEl>
                                        <p:attrNameLst>
                                          <p:attrName>ppt_x</p:attrName>
                                        </p:attrNameLst>
                                      </p:cBhvr>
                                      <p:tavLst>
                                        <p:tav tm="0">
                                          <p:val>
                                            <p:strVal val="0-#ppt_w/2"/>
                                          </p:val>
                                        </p:tav>
                                        <p:tav tm="100000">
                                          <p:val>
                                            <p:strVal val="#ppt_x"/>
                                          </p:val>
                                        </p:tav>
                                      </p:tavLst>
                                    </p:anim>
                                    <p:anim calcmode="lin" valueType="num">
                                      <p:cBhvr additive="base">
                                        <p:cTn id="18" dur="500" fill="hold"/>
                                        <p:tgtEl>
                                          <p:spTgt spid="5735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74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autoUpdateAnimBg="0"/>
      <p:bldP spid="57354"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1689</Words>
  <Application>Microsoft Office PowerPoint</Application>
  <PresentationFormat>On-screen Show (4:3)</PresentationFormat>
  <Paragraphs>291</Paragraphs>
  <Slides>44</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44</vt:i4>
      </vt:variant>
    </vt:vector>
  </HeadingPairs>
  <TitlesOfParts>
    <vt:vector size="47" baseType="lpstr">
      <vt:lpstr>Office Theme</vt:lpstr>
      <vt:lpstr>Equation</vt:lpstr>
      <vt:lpstr>Worksheet</vt:lpstr>
      <vt:lpstr>    Lecture 15 Basics of Regression Analysis </vt:lpstr>
      <vt:lpstr>What we will be covering</vt:lpstr>
      <vt:lpstr>Regression Introduction</vt:lpstr>
      <vt:lpstr>Linear Regression</vt:lpstr>
      <vt:lpstr>Slide 5</vt:lpstr>
      <vt:lpstr>Slide 6</vt:lpstr>
      <vt:lpstr>Slide 7</vt:lpstr>
      <vt:lpstr>Slide 8</vt:lpstr>
      <vt:lpstr>Slide 9</vt:lpstr>
      <vt:lpstr>Slide 10</vt:lpstr>
      <vt:lpstr>Slide 11</vt:lpstr>
      <vt:lpstr>Slide 12</vt:lpstr>
      <vt:lpstr>Slide 13</vt:lpstr>
      <vt:lpstr>Slide 14</vt:lpstr>
      <vt:lpstr>Scatter plots</vt:lpstr>
      <vt:lpstr>Types of Lines</vt:lpstr>
      <vt:lpstr>Scatter plot</vt:lpstr>
      <vt:lpstr>Regression Line</vt:lpstr>
      <vt:lpstr>Things to remember </vt:lpstr>
      <vt:lpstr>Regression Table</vt:lpstr>
      <vt:lpstr>Regression coefficient</vt:lpstr>
      <vt:lpstr>Pearson’s r</vt:lpstr>
      <vt:lpstr>Reading the tables</vt:lpstr>
      <vt:lpstr>R-Square</vt:lpstr>
      <vt:lpstr>Adjusted R-square</vt:lpstr>
      <vt:lpstr>Slide 26</vt:lpstr>
      <vt:lpstr>Slide 27</vt:lpstr>
      <vt:lpstr>Slide 28</vt:lpstr>
      <vt:lpstr>Measures of Model Goodness</vt:lpstr>
      <vt:lpstr>Hypothesis testing for </vt:lpstr>
      <vt:lpstr>Standard Error Terms in Linear Regression</vt:lpstr>
      <vt:lpstr>Slide 32</vt:lpstr>
      <vt:lpstr>Slide 33</vt:lpstr>
      <vt:lpstr>Slide 34</vt:lpstr>
      <vt:lpstr>Linear Regression Example</vt:lpstr>
      <vt:lpstr>ANOVA</vt:lpstr>
      <vt:lpstr>Coefficients</vt:lpstr>
      <vt:lpstr>Coefficients</vt:lpstr>
      <vt:lpstr>Coefficients</vt:lpstr>
      <vt:lpstr>How to translate a typical table</vt:lpstr>
      <vt:lpstr>Part of the Regression Equation</vt:lpstr>
      <vt:lpstr>Comparing two variables</vt:lpstr>
      <vt:lpstr>Single</vt:lpstr>
      <vt:lpstr>Single Regression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15 Basics of Regression Analysis </dc:title>
  <dc:creator>MyUserName</dc:creator>
  <cp:lastModifiedBy>NTS</cp:lastModifiedBy>
  <cp:revision>14</cp:revision>
  <dcterms:created xsi:type="dcterms:W3CDTF">2012-12-18T09:43:39Z</dcterms:created>
  <dcterms:modified xsi:type="dcterms:W3CDTF">2012-12-18T12:05:15Z</dcterms:modified>
</cp:coreProperties>
</file>