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58" r:id="rId17"/>
    <p:sldId id="259" r:id="rId18"/>
    <p:sldId id="260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9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00271-608D-4B6C-BEC4-31B9B99DD643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1255C-78AA-41D6-9739-05717E9129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E3C7E2-A712-48E7-938A-ED0BA74B3410}" type="slidenum">
              <a:rPr lang="en-US"/>
              <a:pPr/>
              <a:t>3</a:t>
            </a:fld>
            <a:endParaRPr 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8263" y="914400"/>
            <a:ext cx="4181475" cy="3135313"/>
          </a:xfrm>
          <a:solidFill>
            <a:srgbClr val="FFFFFF"/>
          </a:solidFill>
          <a:ln/>
        </p:spPr>
      </p:sp>
      <p:sp>
        <p:nvSpPr>
          <p:cNvPr id="27238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  <a:ln/>
        </p:spPr>
        <p:txBody>
          <a:bodyPr wrap="none" anchor="ctr"/>
          <a:lstStyle/>
          <a:p>
            <a:pPr defTabSz="449263"/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179F-2A37-4587-AE21-840B9DCE9796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29EF-3CF0-466E-A12D-E815BC7A9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179F-2A37-4587-AE21-840B9DCE9796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29EF-3CF0-466E-A12D-E815BC7A9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179F-2A37-4587-AE21-840B9DCE9796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29EF-3CF0-466E-A12D-E815BC7A9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179F-2A37-4587-AE21-840B9DCE9796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29EF-3CF0-466E-A12D-E815BC7A9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179F-2A37-4587-AE21-840B9DCE9796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29EF-3CF0-466E-A12D-E815BC7A9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179F-2A37-4587-AE21-840B9DCE9796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29EF-3CF0-466E-A12D-E815BC7A9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179F-2A37-4587-AE21-840B9DCE9796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29EF-3CF0-466E-A12D-E815BC7A9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179F-2A37-4587-AE21-840B9DCE9796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29EF-3CF0-466E-A12D-E815BC7A9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179F-2A37-4587-AE21-840B9DCE9796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29EF-3CF0-466E-A12D-E815BC7A9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179F-2A37-4587-AE21-840B9DCE9796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29EF-3CF0-466E-A12D-E815BC7A9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F179F-2A37-4587-AE21-840B9DCE9796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B29EF-3CF0-466E-A12D-E815BC7A9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263" y="309563"/>
            <a:ext cx="82073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8475" y="1681163"/>
            <a:ext cx="4008438" cy="38052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59313" y="1681163"/>
            <a:ext cx="4010025" cy="3805237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2001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Bio 4118 Applied Biostatistics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L4.</a:t>
            </a:r>
            <a:fld id="{F867FF2D-F2B3-4E03-810A-7CD7B78EB86C}" type="slidenum">
              <a:rPr lang="en-US"/>
              <a:pPr>
                <a:defRPr/>
              </a:pPr>
              <a:t>‹#›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2CB303-17CB-40EB-B042-C355B28CC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6083E-9F42-4226-A814-0F69BC667C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15D89-E9D7-491C-B429-26FC63AFE2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5FC0F-0AD9-49BD-91B2-632C9AC47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F179F-2A37-4587-AE21-840B9DCE9796}" type="datetimeFigureOut">
              <a:rPr lang="en-US" smtClean="0"/>
              <a:pPr/>
              <a:t>12/17/2012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CB29EF-3CF0-466E-A12D-E815BC7A91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8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9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14</a:t>
            </a:r>
            <a:br>
              <a:rPr lang="en-US" dirty="0" smtClean="0"/>
            </a:br>
            <a:r>
              <a:rPr lang="en-US" dirty="0" smtClean="0"/>
              <a:t>Goodness of Fit and Chi Square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</a:p>
          <a:p>
            <a:r>
              <a:rPr lang="en-US" dirty="0" smtClean="0"/>
              <a:t>Aziza </a:t>
            </a:r>
            <a:r>
              <a:rPr lang="en-US" dirty="0" err="1" smtClean="0"/>
              <a:t>Munir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analyze the data fit</a:t>
            </a:r>
          </a:p>
          <a:p>
            <a:r>
              <a:rPr lang="en-US" dirty="0" smtClean="0"/>
              <a:t>Why it is important to check for goodness of fit</a:t>
            </a:r>
          </a:p>
          <a:p>
            <a:r>
              <a:rPr lang="en-US" dirty="0" smtClean="0"/>
              <a:t>Chi Square</a:t>
            </a:r>
          </a:p>
          <a:p>
            <a:r>
              <a:rPr lang="en-US" dirty="0" smtClean="0"/>
              <a:t>What does it shows</a:t>
            </a:r>
          </a:p>
          <a:p>
            <a:r>
              <a:rPr lang="en-US" dirty="0" smtClean="0"/>
              <a:t>What is the relationship between chi square and goodness of fit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01625"/>
            <a:ext cx="7858125" cy="1146175"/>
          </a:xfrm>
          <a:solidFill>
            <a:srgbClr val="FFFF99"/>
          </a:solidFill>
          <a:ln/>
        </p:spPr>
        <p:txBody>
          <a:bodyPr lIns="0" tIns="0" rIns="0" bIns="0" anchor="ctr"/>
          <a:lstStyle/>
          <a:p>
            <a:pPr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sz="4000">
                <a:solidFill>
                  <a:srgbClr val="006600"/>
                </a:solidFill>
              </a:rPr>
              <a:t>Chi-Square Tests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827213"/>
            <a:ext cx="7858125" cy="4338637"/>
          </a:xfrm>
          <a:noFill/>
          <a:ln/>
        </p:spPr>
        <p:txBody>
          <a:bodyPr lIns="0" tIns="0" rIns="0" bIns="0"/>
          <a:lstStyle/>
          <a:p>
            <a:pPr marL="431800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GB"/>
          </a:p>
          <a:p>
            <a:pPr marL="431800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3600"/>
              <a:t>Two statistical techniques are presented, to analyze nominal data.</a:t>
            </a:r>
          </a:p>
          <a:p>
            <a:pPr marL="863600" lvl="1" indent="-287338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3600" b="1">
                <a:latin typeface="Times New Roman" pitchFamily="18" charset="0"/>
              </a:rPr>
              <a:t>χ</a:t>
            </a:r>
            <a:r>
              <a:rPr lang="en-US" sz="3600" b="1" baseline="30000">
                <a:latin typeface="Times New Roman" pitchFamily="18" charset="0"/>
              </a:rPr>
              <a:t>2</a:t>
            </a:r>
            <a:r>
              <a:rPr lang="en-US" sz="3600"/>
              <a:t> Goodness of Fit Test</a:t>
            </a:r>
          </a:p>
          <a:p>
            <a:pPr marL="863600" lvl="1" indent="-287338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3600" b="1">
                <a:latin typeface="Times New Roman" pitchFamily="18" charset="0"/>
              </a:rPr>
              <a:t>χ</a:t>
            </a:r>
            <a:r>
              <a:rPr lang="en-US" sz="3600" b="1" baseline="30000">
                <a:latin typeface="Times New Roman" pitchFamily="18" charset="0"/>
              </a:rPr>
              <a:t>2</a:t>
            </a:r>
            <a:r>
              <a:rPr lang="en-US" sz="3600"/>
              <a:t> Test for Independence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7772400" cy="1143000"/>
          </a:xfrm>
          <a:solidFill>
            <a:srgbClr val="FFFF99"/>
          </a:solidFill>
        </p:spPr>
        <p:txBody>
          <a:bodyPr/>
          <a:lstStyle/>
          <a:p>
            <a:r>
              <a:rPr lang="en-US" sz="4000">
                <a:solidFill>
                  <a:srgbClr val="006600"/>
                </a:solidFill>
              </a:rPr>
              <a:t>Overview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839200" cy="4695825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200" b="1"/>
              <a:t>Chi Square Test:</a:t>
            </a:r>
          </a:p>
          <a:p>
            <a:pPr>
              <a:buFont typeface="Wingdings" pitchFamily="2" charset="2"/>
              <a:buNone/>
            </a:pPr>
            <a:r>
              <a:rPr lang="en-US" sz="3200"/>
              <a:t>	Used when researcher has questions about the proportion or relative frequency for a distribution.</a:t>
            </a:r>
          </a:p>
          <a:p>
            <a:pPr>
              <a:buFont typeface="Wingdings" pitchFamily="2" charset="2"/>
              <a:buNone/>
            </a:pPr>
            <a:r>
              <a:rPr lang="en-US" sz="3200"/>
              <a:t>		E.g., Soft Drink Preference, Number of women compared to men who are lawyers, To what extent are different racial or ethnic groups represented on campus.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01625"/>
            <a:ext cx="8785225" cy="1143000"/>
          </a:xfrm>
          <a:solidFill>
            <a:srgbClr val="FFFF99"/>
          </a:solidFill>
        </p:spPr>
        <p:txBody>
          <a:bodyPr/>
          <a:lstStyle/>
          <a:p>
            <a:r>
              <a:rPr lang="en-US" sz="4000">
                <a:solidFill>
                  <a:srgbClr val="006600"/>
                </a:solidFill>
              </a:rPr>
              <a:t>Overview</a:t>
            </a:r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8839200" cy="4114800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200">
                <a:solidFill>
                  <a:srgbClr val="C33A2D"/>
                </a:solidFill>
              </a:rPr>
              <a:t>Chi Square Test:</a:t>
            </a:r>
          </a:p>
          <a:p>
            <a:pPr>
              <a:buFont typeface="Wingdings" pitchFamily="2" charset="2"/>
              <a:buNone/>
            </a:pPr>
            <a:r>
              <a:rPr lang="en-US"/>
              <a:t>	</a:t>
            </a:r>
            <a:r>
              <a:rPr lang="en-US" sz="3200"/>
              <a:t>Uses sample data to test hypotheses about the shape or proportions of a sample distribution.  Test determines how well the obtained sample fits the population proportions specified by the null hypothesis.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01625"/>
            <a:ext cx="7856537" cy="1143000"/>
          </a:xfrm>
          <a:solidFill>
            <a:srgbClr val="FFFF66"/>
          </a:solidFill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006600"/>
                </a:solidFill>
              </a:rPr>
              <a:t>Goodness of Fit Test: </a:t>
            </a:r>
            <a:r>
              <a:rPr lang="en-US">
                <a:solidFill>
                  <a:srgbClr val="000099"/>
                </a:solidFill>
              </a:rPr>
              <a:t>Null Hypothesis</a:t>
            </a:r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827213"/>
            <a:ext cx="7856537" cy="2970212"/>
          </a:xfrm>
          <a:solidFill>
            <a:schemeClr val="bg1"/>
          </a:solidFill>
        </p:spPr>
        <p:txBody>
          <a:bodyPr/>
          <a:lstStyle/>
          <a:p>
            <a:r>
              <a:rPr lang="en-US" sz="3200" dirty="0"/>
              <a:t>Two different kinds of set-ups</a:t>
            </a:r>
          </a:p>
          <a:p>
            <a:pPr lvl="1"/>
            <a:r>
              <a:rPr lang="en-US" sz="3200" dirty="0"/>
              <a:t>“</a:t>
            </a:r>
            <a:r>
              <a:rPr lang="en-US" sz="3200" b="1" dirty="0"/>
              <a:t>No preference</a:t>
            </a:r>
            <a:r>
              <a:rPr lang="en-US" sz="3200" dirty="0"/>
              <a:t>”</a:t>
            </a:r>
          </a:p>
          <a:p>
            <a:pPr lvl="1"/>
            <a:r>
              <a:rPr lang="en-US" sz="3200" dirty="0"/>
              <a:t>“</a:t>
            </a:r>
            <a:r>
              <a:rPr lang="en-US" sz="3200" b="1" dirty="0"/>
              <a:t>No difference from the specified trend</a:t>
            </a:r>
            <a:r>
              <a:rPr lang="en-US" sz="3200" dirty="0"/>
              <a:t>”</a:t>
            </a:r>
          </a:p>
          <a:p>
            <a:pPr lvl="2"/>
            <a:endParaRPr lang="en-US" sz="3200" dirty="0"/>
          </a:p>
          <a:p>
            <a:pPr lvl="1">
              <a:buFont typeface="Wingdings" pitchFamily="2" charset="2"/>
              <a:buNone/>
            </a:pPr>
            <a:endParaRPr lang="en-US" sz="3200" dirty="0"/>
          </a:p>
          <a:p>
            <a:pPr lvl="1"/>
            <a:endParaRPr lang="en-US" sz="3200" dirty="0"/>
          </a:p>
          <a:p>
            <a:pPr lvl="1"/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8066087" cy="1143000"/>
          </a:xfrm>
          <a:solidFill>
            <a:srgbClr val="FFFF66"/>
          </a:solidFill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000099"/>
                </a:solidFill>
              </a:rPr>
              <a:t>Null Hypothesis: </a:t>
            </a:r>
            <a:r>
              <a:rPr lang="en-US" sz="3900"/>
              <a:t>“</a:t>
            </a:r>
            <a:r>
              <a:rPr lang="en-US" sz="3900" b="1"/>
              <a:t>No preference</a:t>
            </a:r>
            <a:r>
              <a:rPr lang="en-US" sz="3900"/>
              <a:t>”</a:t>
            </a:r>
            <a:br>
              <a:rPr lang="en-US" sz="3900"/>
            </a:br>
            <a:endParaRPr lang="en-US" sz="3900"/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828800"/>
            <a:ext cx="8091487" cy="4114800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200"/>
              <a:t>		     	     Brand</a:t>
            </a:r>
          </a:p>
          <a:p>
            <a:pPr>
              <a:buFont typeface="Wingdings" pitchFamily="2" charset="2"/>
              <a:buNone/>
            </a:pPr>
            <a:r>
              <a:rPr lang="en-US" sz="3200"/>
              <a:t>			  X	 Y	 Z</a:t>
            </a:r>
          </a:p>
          <a:p>
            <a:pPr>
              <a:buFont typeface="Wingdings" pitchFamily="2" charset="2"/>
              <a:buNone/>
            </a:pPr>
            <a:endParaRPr lang="en-US" sz="3200"/>
          </a:p>
          <a:p>
            <a:pPr>
              <a:buFont typeface="Wingdings" pitchFamily="2" charset="2"/>
              <a:buNone/>
            </a:pPr>
            <a:r>
              <a:rPr lang="en-US" sz="3200"/>
              <a:t>   Ho:	1/3	1/3	1/3</a:t>
            </a:r>
          </a:p>
          <a:p>
            <a:pPr>
              <a:buFont typeface="Wingdings" pitchFamily="2" charset="2"/>
              <a:buNone/>
            </a:pPr>
            <a:r>
              <a:rPr lang="en-US" sz="3200"/>
              <a:t>   H1: There is a brand preference </a:t>
            </a:r>
          </a:p>
          <a:p>
            <a:pPr>
              <a:buFont typeface="Wingdings" pitchFamily="2" charset="2"/>
              <a:buNone/>
            </a:pPr>
            <a:endParaRPr 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01625"/>
            <a:ext cx="8137525" cy="1758950"/>
          </a:xfrm>
          <a:solidFill>
            <a:srgbClr val="FFFF66"/>
          </a:solidFill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000099"/>
                </a:solidFill>
              </a:rPr>
              <a:t>Null Hypothesis: </a:t>
            </a:r>
            <a:r>
              <a:rPr lang="en-US" sz="3900"/>
              <a:t>“</a:t>
            </a:r>
            <a:r>
              <a:rPr lang="en-US" sz="3900" b="1"/>
              <a:t>No difference from the specified trend</a:t>
            </a:r>
            <a:r>
              <a:rPr lang="en-US" sz="3900"/>
              <a:t>”</a:t>
            </a:r>
            <a:br>
              <a:rPr lang="en-US" sz="3900"/>
            </a:br>
            <a:endParaRPr lang="en-US" sz="3900"/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492375"/>
            <a:ext cx="8164512" cy="3451225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200"/>
              <a:t>         	     Legislation</a:t>
            </a:r>
          </a:p>
          <a:p>
            <a:pPr>
              <a:buFont typeface="Wingdings" pitchFamily="2" charset="2"/>
              <a:buNone/>
            </a:pPr>
            <a:r>
              <a:rPr lang="en-US" sz="3200"/>
              <a:t>			  Favor      Oppose</a:t>
            </a:r>
          </a:p>
          <a:p>
            <a:pPr>
              <a:buFont typeface="Wingdings" pitchFamily="2" charset="2"/>
              <a:buNone/>
            </a:pPr>
            <a:endParaRPr lang="en-US" sz="3200"/>
          </a:p>
          <a:p>
            <a:pPr>
              <a:buFont typeface="Wingdings" pitchFamily="2" charset="2"/>
              <a:buNone/>
            </a:pPr>
            <a:r>
              <a:rPr lang="en-US" sz="3200"/>
              <a:t>    Ho: 	  60%	      40%</a:t>
            </a:r>
          </a:p>
          <a:p>
            <a:pPr>
              <a:buFont typeface="Wingdings" pitchFamily="2" charset="2"/>
              <a:buNone/>
            </a:pPr>
            <a:r>
              <a:rPr lang="en-US" sz="3200"/>
              <a:t>    H1:      Ho not true</a:t>
            </a:r>
          </a:p>
          <a:p>
            <a:pPr>
              <a:buFont typeface="Wingdings" pitchFamily="2" charset="2"/>
              <a:buNone/>
            </a:pPr>
            <a:endParaRPr lang="en-US" sz="3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5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301625"/>
            <a:ext cx="7848600" cy="1143000"/>
          </a:xfrm>
          <a:solidFill>
            <a:srgbClr val="FFFF66"/>
          </a:solidFill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006600"/>
                </a:solidFill>
              </a:rPr>
              <a:t>Example of “No Preference” Hypothesis Test</a:t>
            </a:r>
          </a:p>
        </p:txBody>
      </p:sp>
      <p:sp>
        <p:nvSpPr>
          <p:cNvPr id="305156" name="Text Box 4"/>
          <p:cNvSpPr txBox="1">
            <a:spLocks noChangeArrowheads="1"/>
          </p:cNvSpPr>
          <p:nvPr/>
        </p:nvSpPr>
        <p:spPr bwMode="auto">
          <a:xfrm>
            <a:off x="409575" y="1628775"/>
            <a:ext cx="7907338" cy="5435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/>
              <a:t>Ho:	1/3	1/3	1/3</a:t>
            </a:r>
          </a:p>
          <a:p>
            <a:pPr algn="l"/>
            <a:r>
              <a:rPr lang="en-US"/>
              <a:t>H1: There is a brand preference </a:t>
            </a:r>
          </a:p>
          <a:p>
            <a:pPr algn="l"/>
            <a:endParaRPr lang="en-US" sz="2400">
              <a:latin typeface="Times New Roman" pitchFamily="18" charset="0"/>
            </a:endParaRPr>
          </a:p>
          <a:p>
            <a:pPr algn="l"/>
            <a:r>
              <a:rPr lang="en-US" sz="2400">
                <a:latin typeface="Times New Roman" pitchFamily="18" charset="0"/>
              </a:rPr>
              <a:t>Category    A	      B	     C</a:t>
            </a:r>
          </a:p>
          <a:p>
            <a:pPr algn="l"/>
            <a:r>
              <a:rPr lang="en-US" sz="3200" b="1" i="1">
                <a:latin typeface="Times New Roman" pitchFamily="18" charset="0"/>
              </a:rPr>
              <a:t>f</a:t>
            </a:r>
            <a:r>
              <a:rPr lang="en-US" sz="3200" b="1">
                <a:latin typeface="Times New Roman" pitchFamily="18" charset="0"/>
              </a:rPr>
              <a:t>o         15	    19	    6		n=40</a:t>
            </a:r>
            <a:r>
              <a:rPr lang="en-US" sz="2400" b="1">
                <a:latin typeface="Times New Roman" pitchFamily="18" charset="0"/>
              </a:rPr>
              <a:t>			</a:t>
            </a:r>
          </a:p>
          <a:p>
            <a:pPr algn="l">
              <a:spcBef>
                <a:spcPct val="50000"/>
              </a:spcBef>
            </a:pPr>
            <a:r>
              <a:rPr lang="en-US" b="1"/>
              <a:t>Frequency Observed (</a:t>
            </a:r>
            <a:r>
              <a:rPr lang="en-US" b="1" i="1"/>
              <a:t>f</a:t>
            </a:r>
            <a:r>
              <a:rPr lang="en-US" b="1"/>
              <a:t>o) is the count the number of people in each category and Σ </a:t>
            </a:r>
            <a:r>
              <a:rPr lang="en-US" b="1" i="1"/>
              <a:t>f</a:t>
            </a:r>
            <a:r>
              <a:rPr lang="en-US" b="1"/>
              <a:t>o = n</a:t>
            </a:r>
          </a:p>
          <a:p>
            <a:pPr algn="l">
              <a:spcBef>
                <a:spcPct val="50000"/>
              </a:spcBef>
            </a:pPr>
            <a:endParaRPr lang="en-US" sz="2400" b="1">
              <a:solidFill>
                <a:schemeClr val="bg2"/>
              </a:solidFill>
              <a:latin typeface="Times New Roman" pitchFamily="18" charset="0"/>
            </a:endParaRPr>
          </a:p>
          <a:p>
            <a:pPr algn="l">
              <a:spcBef>
                <a:spcPct val="50000"/>
              </a:spcBef>
            </a:pPr>
            <a:endParaRPr lang="en-US" sz="2400" b="1">
              <a:solidFill>
                <a:schemeClr val="bg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Bidin Yatim, PhD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443038" y="188913"/>
            <a:ext cx="7239000" cy="1439862"/>
          </a:xfrm>
          <a:solidFill>
            <a:srgbClr val="FFFF66"/>
          </a:solidFill>
        </p:spPr>
        <p:txBody>
          <a:bodyPr/>
          <a:lstStyle/>
          <a:p>
            <a:r>
              <a:rPr lang="en-US">
                <a:solidFill>
                  <a:srgbClr val="006600"/>
                </a:solidFill>
              </a:rPr>
              <a:t>Example of “No Preference” Hypothesis Test</a:t>
            </a:r>
          </a:p>
        </p:txBody>
      </p:sp>
      <p:sp>
        <p:nvSpPr>
          <p:cNvPr id="30618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1844675"/>
            <a:ext cx="7239000" cy="4537075"/>
          </a:xfrm>
          <a:noFill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Ho:	1/3	1/3	1/3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H1: There is a brand preference </a:t>
            </a:r>
          </a:p>
          <a:p>
            <a:pPr>
              <a:lnSpc>
                <a:spcPct val="80000"/>
              </a:lnSpc>
            </a:pPr>
            <a:endParaRPr lang="en-US" sz="2100" b="1" dirty="0"/>
          </a:p>
          <a:p>
            <a:pPr>
              <a:lnSpc>
                <a:spcPct val="80000"/>
              </a:lnSpc>
            </a:pPr>
            <a:r>
              <a:rPr lang="en-US" sz="2100" b="1" dirty="0"/>
              <a:t>If Ho is correct, how should a random sample of 40 be distributed?</a:t>
            </a:r>
          </a:p>
          <a:p>
            <a:pPr>
              <a:lnSpc>
                <a:spcPct val="80000"/>
              </a:lnSpc>
            </a:pPr>
            <a:endParaRPr lang="en-US" sz="2100" b="1" dirty="0"/>
          </a:p>
          <a:p>
            <a:pPr>
              <a:lnSpc>
                <a:spcPct val="80000"/>
              </a:lnSpc>
            </a:pPr>
            <a:r>
              <a:rPr lang="en-US" sz="2100" b="1" dirty="0"/>
              <a:t>Frequency Expected (</a:t>
            </a:r>
            <a:r>
              <a:rPr lang="en-US" sz="2100" b="1" i="1" dirty="0" err="1"/>
              <a:t>f</a:t>
            </a:r>
            <a:r>
              <a:rPr lang="en-US" sz="2100" b="1" dirty="0" err="1"/>
              <a:t>e</a:t>
            </a:r>
            <a:r>
              <a:rPr lang="en-US" sz="2100" b="1" dirty="0"/>
              <a:t>) = </a:t>
            </a:r>
            <a:r>
              <a:rPr lang="en-US" sz="2100" b="1" dirty="0" err="1"/>
              <a:t>pxN</a:t>
            </a:r>
            <a:r>
              <a:rPr lang="en-US" sz="2100" b="1" dirty="0"/>
              <a:t>, where:</a:t>
            </a:r>
          </a:p>
          <a:p>
            <a:pPr>
              <a:lnSpc>
                <a:spcPct val="80000"/>
              </a:lnSpc>
            </a:pPr>
            <a:r>
              <a:rPr lang="en-US" sz="2100" b="1" dirty="0"/>
              <a:t>p = proportion given by null hypothesis               </a:t>
            </a:r>
          </a:p>
          <a:p>
            <a:pPr>
              <a:lnSpc>
                <a:spcPct val="80000"/>
              </a:lnSpc>
            </a:pPr>
            <a:r>
              <a:rPr lang="en-US" sz="2100" b="1" dirty="0"/>
              <a:t>N = sample size</a:t>
            </a:r>
          </a:p>
          <a:p>
            <a:pPr>
              <a:lnSpc>
                <a:spcPct val="80000"/>
              </a:lnSpc>
            </a:pPr>
            <a:endParaRPr lang="en-US" sz="2100" b="1" dirty="0"/>
          </a:p>
          <a:p>
            <a:pPr>
              <a:lnSpc>
                <a:spcPct val="80000"/>
              </a:lnSpc>
            </a:pPr>
            <a:r>
              <a:rPr lang="en-US" sz="2100" b="1" dirty="0"/>
              <a:t>Category       A        B        C</a:t>
            </a:r>
          </a:p>
          <a:p>
            <a:pPr>
              <a:lnSpc>
                <a:spcPct val="80000"/>
              </a:lnSpc>
            </a:pPr>
            <a:r>
              <a:rPr lang="en-US" sz="2100" b="1" dirty="0"/>
              <a:t>  </a:t>
            </a:r>
            <a:r>
              <a:rPr lang="en-US" sz="2100" b="1" i="1" dirty="0" err="1"/>
              <a:t>f</a:t>
            </a:r>
            <a:r>
              <a:rPr lang="en-US" sz="2100" b="1" dirty="0" err="1"/>
              <a:t>o</a:t>
            </a:r>
            <a:r>
              <a:rPr lang="en-US" sz="2100" b="1" dirty="0"/>
              <a:t>               15      19        6       n=40       </a:t>
            </a:r>
          </a:p>
          <a:p>
            <a:pPr>
              <a:lnSpc>
                <a:spcPct val="80000"/>
              </a:lnSpc>
            </a:pPr>
            <a:r>
              <a:rPr lang="en-US" sz="2100" b="1" dirty="0"/>
              <a:t>  </a:t>
            </a:r>
            <a:r>
              <a:rPr lang="en-US" sz="2100" b="1" i="1" dirty="0" err="1"/>
              <a:t>f</a:t>
            </a:r>
            <a:r>
              <a:rPr lang="en-US" sz="2100" b="1" dirty="0" err="1"/>
              <a:t>e</a:t>
            </a:r>
            <a:r>
              <a:rPr lang="en-US" sz="2100" b="1" dirty="0"/>
              <a:t>            13.33  13.33  13.33</a:t>
            </a:r>
          </a:p>
          <a:p>
            <a:pPr>
              <a:lnSpc>
                <a:spcPct val="80000"/>
              </a:lnSpc>
            </a:pPr>
            <a:endParaRPr lang="en-US" sz="2100" b="1" dirty="0"/>
          </a:p>
          <a:p>
            <a:pPr>
              <a:lnSpc>
                <a:spcPct val="80000"/>
              </a:lnSpc>
            </a:pPr>
            <a:endParaRPr lang="en-US" sz="2100" b="1" dirty="0"/>
          </a:p>
          <a:p>
            <a:pPr>
              <a:lnSpc>
                <a:spcPct val="80000"/>
              </a:lnSpc>
            </a:pPr>
            <a:endParaRPr lang="en-US" sz="21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3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447088" cy="1143000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006600"/>
                </a:solidFill>
              </a:rPr>
              <a:t>Example of “No difference from specified trend” hypothesis test</a:t>
            </a:r>
          </a:p>
        </p:txBody>
      </p:sp>
      <p:sp>
        <p:nvSpPr>
          <p:cNvPr id="30720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23850" y="1827213"/>
            <a:ext cx="8359775" cy="4625975"/>
          </a:xfrm>
          <a:noFill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dirty="0"/>
              <a:t>Ho: 	  25%       50%      40%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dirty="0"/>
              <a:t>H1:      Ho not true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5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500" b="1" dirty="0"/>
              <a:t>If Ho is correct, how should a random sample of 40 be distributed?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5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500" b="1" dirty="0"/>
              <a:t>Category</a:t>
            </a:r>
            <a:r>
              <a:rPr lang="en-US" sz="2500" dirty="0"/>
              <a:t>        A      B       C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500" b="1" i="1" dirty="0" err="1"/>
              <a:t>f</a:t>
            </a:r>
            <a:r>
              <a:rPr lang="en-US" sz="2500" b="1" dirty="0" err="1"/>
              <a:t>e</a:t>
            </a:r>
            <a:r>
              <a:rPr lang="en-US" sz="2500" dirty="0"/>
              <a:t>	             10     20     10</a:t>
            </a:r>
            <a:r>
              <a:rPr lang="en-US" sz="2500" b="1" dirty="0"/>
              <a:t>        </a:t>
            </a:r>
            <a:r>
              <a:rPr lang="en-US" sz="2500" dirty="0"/>
              <a:t>n=40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500" b="1" dirty="0"/>
              <a:t>  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500" b="1" dirty="0"/>
              <a:t>Frequency Expected (</a:t>
            </a:r>
            <a:r>
              <a:rPr lang="en-US" sz="2500" b="1" i="1" dirty="0" err="1"/>
              <a:t>f</a:t>
            </a:r>
            <a:r>
              <a:rPr lang="en-US" sz="2500" b="1" dirty="0" err="1"/>
              <a:t>e</a:t>
            </a:r>
            <a:r>
              <a:rPr lang="en-US" sz="2500" b="1" dirty="0"/>
              <a:t>) = p(N), where:</a:t>
            </a:r>
          </a:p>
          <a:p>
            <a:pPr lvl="3">
              <a:lnSpc>
                <a:spcPct val="80000"/>
              </a:lnSpc>
            </a:pPr>
            <a:r>
              <a:rPr lang="en-US" sz="1700" b="1" dirty="0"/>
              <a:t>p = proportion given by null hypothesis</a:t>
            </a:r>
          </a:p>
          <a:p>
            <a:pPr lvl="3">
              <a:lnSpc>
                <a:spcPct val="80000"/>
              </a:lnSpc>
            </a:pPr>
            <a:r>
              <a:rPr lang="en-US" sz="1700" b="1" dirty="0"/>
              <a:t>N = sample size</a:t>
            </a:r>
          </a:p>
          <a:p>
            <a:pPr>
              <a:lnSpc>
                <a:spcPct val="80000"/>
              </a:lnSpc>
            </a:pPr>
            <a:endParaRPr lang="en-US" sz="2500" b="1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5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" y="1752600"/>
            <a:ext cx="8686800" cy="4114800"/>
          </a:xfrm>
          <a:noFill/>
        </p:spPr>
        <p:txBody>
          <a:bodyPr>
            <a:normAutofit lnSpcReduction="10000"/>
          </a:bodyPr>
          <a:lstStyle/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r>
              <a:rPr lang="en-US" sz="2100" dirty="0"/>
              <a:t>Formula involves adding squared values; all chi square values will be 0 or larger.</a:t>
            </a:r>
          </a:p>
          <a:p>
            <a:r>
              <a:rPr lang="en-US" sz="2100" dirty="0"/>
              <a:t>When Ho is true, you expect the observed values to be close to the expected values.</a:t>
            </a:r>
          </a:p>
        </p:txBody>
      </p:sp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1524000" y="2133600"/>
            <a:ext cx="5562600" cy="175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228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301625"/>
            <a:ext cx="8504237" cy="1143000"/>
          </a:xfrm>
          <a:solidFill>
            <a:srgbClr val="FFFF66"/>
          </a:solidFill>
        </p:spPr>
        <p:txBody>
          <a:bodyPr/>
          <a:lstStyle/>
          <a:p>
            <a:r>
              <a:rPr lang="en-US">
                <a:solidFill>
                  <a:srgbClr val="006600"/>
                </a:solidFill>
              </a:rPr>
              <a:t>Chi Square Statistic</a:t>
            </a:r>
          </a:p>
        </p:txBody>
      </p:sp>
      <p:graphicFrame>
        <p:nvGraphicFramePr>
          <p:cNvPr id="308229" name="Object 5"/>
          <p:cNvGraphicFramePr>
            <a:graphicFrameLocks noChangeAspect="1"/>
          </p:cNvGraphicFramePr>
          <p:nvPr/>
        </p:nvGraphicFramePr>
        <p:xfrm>
          <a:off x="2133600" y="2286000"/>
          <a:ext cx="3802063" cy="1335088"/>
        </p:xfrm>
        <a:graphic>
          <a:graphicData uri="http://schemas.openxmlformats.org/presentationml/2006/ole">
            <p:oleObj spid="_x0000_s4098" name="Equation" r:id="rId3" imgW="1193760" imgH="419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66"/>
          </a:solidFill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006600"/>
                </a:solidFill>
              </a:rPr>
              <a:t>Goodness of Fit Chi Square Example</a:t>
            </a:r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/>
              <a:t>Which of the following factors is most important to you when selecting a course?</a:t>
            </a:r>
          </a:p>
          <a:p>
            <a:pPr lvl="1"/>
            <a:r>
              <a:rPr lang="en-US"/>
              <a:t>Course Topic</a:t>
            </a:r>
          </a:p>
          <a:p>
            <a:pPr lvl="1"/>
            <a:r>
              <a:rPr lang="en-US"/>
              <a:t>Ease of Passing</a:t>
            </a:r>
          </a:p>
          <a:p>
            <a:pPr lvl="1"/>
            <a:r>
              <a:rPr lang="en-US"/>
              <a:t>Instructor</a:t>
            </a:r>
          </a:p>
          <a:p>
            <a:pPr lvl="1"/>
            <a:r>
              <a:rPr lang="en-US"/>
              <a:t>Time of Day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5" name="Rectangle 3"/>
          <p:cNvSpPr>
            <a:spLocks noGrp="1" noChangeArrowheads="1"/>
          </p:cNvSpPr>
          <p:nvPr>
            <p:ph type="title"/>
          </p:nvPr>
        </p:nvSpPr>
        <p:spPr>
          <a:xfrm>
            <a:off x="250825" y="301625"/>
            <a:ext cx="8432800" cy="1143000"/>
          </a:xfrm>
          <a:solidFill>
            <a:srgbClr val="FFFF66"/>
          </a:solidFill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006600"/>
                </a:solidFill>
              </a:rPr>
              <a:t>Example of “No Preference” Hypothesis Test</a:t>
            </a:r>
          </a:p>
        </p:txBody>
      </p:sp>
      <p:sp>
        <p:nvSpPr>
          <p:cNvPr id="310276" name="Text Box 4"/>
          <p:cNvSpPr txBox="1">
            <a:spLocks noChangeArrowheads="1"/>
          </p:cNvSpPr>
          <p:nvPr/>
        </p:nvSpPr>
        <p:spPr bwMode="auto">
          <a:xfrm>
            <a:off x="179388" y="2133600"/>
            <a:ext cx="864076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	Topic		Passing	Instructor	Time</a:t>
            </a:r>
          </a:p>
          <a:p>
            <a:pPr algn="l"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  </a:t>
            </a:r>
            <a:r>
              <a:rPr lang="en-US" sz="2400" b="1" i="1">
                <a:latin typeface="Times New Roman" pitchFamily="18" charset="0"/>
              </a:rPr>
              <a:t>f</a:t>
            </a:r>
            <a:r>
              <a:rPr lang="en-US" sz="2400" b="1">
                <a:latin typeface="Times New Roman" pitchFamily="18" charset="0"/>
              </a:rPr>
              <a:t>o      	   18		     17		         7		    8	n=50       </a:t>
            </a:r>
          </a:p>
          <a:p>
            <a:pPr algn="l">
              <a:spcBef>
                <a:spcPct val="50000"/>
              </a:spcBef>
            </a:pPr>
            <a:endParaRPr lang="en-US" sz="2400" b="1">
              <a:latin typeface="Times New Roman" pitchFamily="18" charset="0"/>
            </a:endParaRPr>
          </a:p>
          <a:p>
            <a:pPr algn="l">
              <a:spcBef>
                <a:spcPct val="50000"/>
              </a:spcBef>
            </a:pPr>
            <a:endParaRPr lang="en-US" sz="2400" b="1">
              <a:latin typeface="Times New Roman" pitchFamily="18" charset="0"/>
            </a:endParaRPr>
          </a:p>
          <a:p>
            <a:pPr algn="l">
              <a:spcBef>
                <a:spcPct val="50000"/>
              </a:spcBef>
            </a:pPr>
            <a:endParaRPr lang="en-US" sz="2400" b="1">
              <a:latin typeface="Times New Roman" pitchFamily="18" charset="0"/>
            </a:endParaRPr>
          </a:p>
        </p:txBody>
      </p:sp>
      <p:sp>
        <p:nvSpPr>
          <p:cNvPr id="310277" name="Text Box 5"/>
          <p:cNvSpPr txBox="1">
            <a:spLocks noChangeArrowheads="1"/>
          </p:cNvSpPr>
          <p:nvPr/>
        </p:nvSpPr>
        <p:spPr bwMode="auto">
          <a:xfrm>
            <a:off x="152400" y="4114800"/>
            <a:ext cx="86868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Ho: No preference (factors named equally often)</a:t>
            </a:r>
          </a:p>
          <a:p>
            <a:pPr algn="l">
              <a:lnSpc>
                <a:spcPct val="80000"/>
              </a:lnSpc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H1: In the population of students, one or more of the factors play a greater role in course selection.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endParaRPr lang="en-US" sz="2400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301625"/>
            <a:ext cx="7783512" cy="1143000"/>
          </a:xfrm>
          <a:solidFill>
            <a:srgbClr val="FFFF66"/>
          </a:solidFill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006600"/>
                </a:solidFill>
              </a:rPr>
              <a:t>Example of “No Preference” Hypothesis Test</a:t>
            </a:r>
          </a:p>
        </p:txBody>
      </p:sp>
      <p:sp>
        <p:nvSpPr>
          <p:cNvPr id="311301" name="Text Box 5"/>
          <p:cNvSpPr txBox="1">
            <a:spLocks noChangeArrowheads="1"/>
          </p:cNvSpPr>
          <p:nvPr/>
        </p:nvSpPr>
        <p:spPr bwMode="auto">
          <a:xfrm>
            <a:off x="409575" y="3962400"/>
            <a:ext cx="8474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	</a:t>
            </a:r>
          </a:p>
        </p:txBody>
      </p:sp>
      <p:sp>
        <p:nvSpPr>
          <p:cNvPr id="31130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827088" y="1827213"/>
            <a:ext cx="7856537" cy="4114800"/>
          </a:xfrm>
          <a:noFill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500" b="1" dirty="0"/>
              <a:t>If Ho is correct, how should a random sample of 50 be distributed?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5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/>
              <a:t>Compute Expected Frequencies (</a:t>
            </a:r>
            <a:r>
              <a:rPr lang="en-US" sz="2400" b="1" i="1" dirty="0" err="1"/>
              <a:t>f</a:t>
            </a:r>
            <a:r>
              <a:rPr lang="en-US" sz="2400" b="1" dirty="0" err="1"/>
              <a:t>e</a:t>
            </a:r>
            <a:r>
              <a:rPr lang="en-US" sz="2400" b="1" dirty="0"/>
              <a:t>):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i="1" dirty="0" err="1"/>
              <a:t>f</a:t>
            </a:r>
            <a:r>
              <a:rPr lang="en-US" dirty="0" err="1"/>
              <a:t>e</a:t>
            </a:r>
            <a:r>
              <a:rPr lang="en-US" dirty="0"/>
              <a:t> = </a:t>
            </a:r>
            <a:r>
              <a:rPr lang="en-US" dirty="0" err="1"/>
              <a:t>pxN</a:t>
            </a:r>
            <a:r>
              <a:rPr lang="en-US" dirty="0"/>
              <a:t>, where:</a:t>
            </a:r>
          </a:p>
          <a:p>
            <a:pPr lvl="3">
              <a:lnSpc>
                <a:spcPct val="80000"/>
              </a:lnSpc>
            </a:pPr>
            <a:r>
              <a:rPr lang="en-US" dirty="0"/>
              <a:t>p = proportion given by null hypothesis = 1/4</a:t>
            </a:r>
          </a:p>
          <a:p>
            <a:pPr lvl="3">
              <a:lnSpc>
                <a:spcPct val="80000"/>
              </a:lnSpc>
            </a:pPr>
            <a:r>
              <a:rPr lang="en-US" dirty="0"/>
              <a:t>N = sample size = 50</a:t>
            </a:r>
            <a:endParaRPr lang="en-US" b="1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b="1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/>
              <a:t>       Topic   Passing   Instructor	Time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/>
              <a:t> </a:t>
            </a:r>
            <a:r>
              <a:rPr lang="en-US" sz="2400" b="1" i="1" dirty="0" err="1"/>
              <a:t>f</a:t>
            </a:r>
            <a:r>
              <a:rPr lang="en-US" sz="2400" b="1" dirty="0" err="1"/>
              <a:t>o</a:t>
            </a:r>
            <a:r>
              <a:rPr lang="en-US" sz="2400" b="1" dirty="0"/>
              <a:t>     18	     17	      7            8	  n=50  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i="1" dirty="0"/>
              <a:t> </a:t>
            </a:r>
            <a:r>
              <a:rPr lang="en-US" sz="2400" b="1" i="1" dirty="0" err="1"/>
              <a:t>f</a:t>
            </a:r>
            <a:r>
              <a:rPr lang="en-US" sz="2400" b="1" dirty="0" err="1"/>
              <a:t>e</a:t>
            </a:r>
            <a:r>
              <a:rPr lang="en-US" sz="2400" b="1" dirty="0"/>
              <a:t>	12.5	     12.5          12.5      12.5</a:t>
            </a:r>
          </a:p>
          <a:p>
            <a:pPr lvl="2">
              <a:lnSpc>
                <a:spcPct val="80000"/>
              </a:lnSpc>
            </a:pPr>
            <a:endParaRPr lang="en-US" sz="2400" b="1" dirty="0"/>
          </a:p>
          <a:p>
            <a:pPr>
              <a:lnSpc>
                <a:spcPct val="80000"/>
              </a:lnSpc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2001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6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Bio 4118 Applied Biostatistics</a:t>
            </a:r>
          </a:p>
        </p:txBody>
      </p:sp>
      <p:sp>
        <p:nvSpPr>
          <p:cNvPr id="6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L4.</a:t>
            </a:r>
            <a:fld id="{BF7C6E03-BA9C-4CBB-8B84-F2D7F58DE5D4}" type="slidenum">
              <a:rPr lang="en-US"/>
              <a:pPr>
                <a:defRPr/>
              </a:pPr>
              <a:t>16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271463"/>
            <a:ext cx="4454525" cy="1143000"/>
          </a:xfrm>
        </p:spPr>
        <p:txBody>
          <a:bodyPr/>
          <a:lstStyle/>
          <a:p>
            <a:pPr>
              <a:defRPr/>
            </a:pPr>
            <a:r>
              <a:rPr lang="en-US" smtClean="0"/>
              <a:t>Goodness of fit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98475" y="1681163"/>
            <a:ext cx="4059238" cy="3805237"/>
          </a:xfrm>
        </p:spPr>
        <p:txBody>
          <a:bodyPr/>
          <a:lstStyle/>
          <a:p>
            <a:pPr>
              <a:defRPr/>
            </a:pPr>
            <a:r>
              <a:rPr lang="en-US" sz="2400" smtClean="0"/>
              <a:t>measures the extent to which some empirical distribution “fits” the distribution expected </a:t>
            </a:r>
            <a:r>
              <a:rPr lang="en-US" sz="2400" i="1" smtClean="0"/>
              <a:t>under the null hypothesis</a:t>
            </a:r>
            <a:endParaRPr lang="en-US" sz="2400" smtClean="0"/>
          </a:p>
        </p:txBody>
      </p:sp>
      <p:grpSp>
        <p:nvGrpSpPr>
          <p:cNvPr id="2" name="Group 93"/>
          <p:cNvGrpSpPr>
            <a:grpSpLocks/>
          </p:cNvGrpSpPr>
          <p:nvPr/>
        </p:nvGrpSpPr>
        <p:grpSpPr bwMode="auto">
          <a:xfrm>
            <a:off x="4260850" y="2016125"/>
            <a:ext cx="4279900" cy="3978275"/>
            <a:chOff x="2684" y="1270"/>
            <a:chExt cx="2696" cy="2506"/>
          </a:xfrm>
        </p:grpSpPr>
        <p:sp>
          <p:nvSpPr>
            <p:cNvPr id="11278" name="Rectangle 87"/>
            <p:cNvSpPr>
              <a:spLocks noChangeArrowheads="1"/>
            </p:cNvSpPr>
            <p:nvPr/>
          </p:nvSpPr>
          <p:spPr bwMode="auto">
            <a:xfrm>
              <a:off x="3308" y="1312"/>
              <a:ext cx="1960" cy="1960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FFFFFF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9" name="Line 7"/>
            <p:cNvSpPr>
              <a:spLocks noChangeShapeType="1"/>
            </p:cNvSpPr>
            <p:nvPr/>
          </p:nvSpPr>
          <p:spPr bwMode="auto">
            <a:xfrm>
              <a:off x="3309" y="3279"/>
              <a:ext cx="1958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Line 8"/>
            <p:cNvSpPr>
              <a:spLocks noChangeShapeType="1"/>
            </p:cNvSpPr>
            <p:nvPr/>
          </p:nvSpPr>
          <p:spPr bwMode="auto">
            <a:xfrm>
              <a:off x="3309" y="3220"/>
              <a:ext cx="1" cy="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1" name="Line 10"/>
            <p:cNvSpPr>
              <a:spLocks noChangeShapeType="1"/>
            </p:cNvSpPr>
            <p:nvPr/>
          </p:nvSpPr>
          <p:spPr bwMode="auto">
            <a:xfrm>
              <a:off x="3798" y="3220"/>
              <a:ext cx="1" cy="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2" name="Line 12"/>
            <p:cNvSpPr>
              <a:spLocks noChangeShapeType="1"/>
            </p:cNvSpPr>
            <p:nvPr/>
          </p:nvSpPr>
          <p:spPr bwMode="auto">
            <a:xfrm>
              <a:off x="4288" y="3220"/>
              <a:ext cx="1" cy="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3" name="Line 14"/>
            <p:cNvSpPr>
              <a:spLocks noChangeShapeType="1"/>
            </p:cNvSpPr>
            <p:nvPr/>
          </p:nvSpPr>
          <p:spPr bwMode="auto">
            <a:xfrm>
              <a:off x="4777" y="3220"/>
              <a:ext cx="1" cy="5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79"/>
            <p:cNvGrpSpPr>
              <a:grpSpLocks/>
            </p:cNvGrpSpPr>
            <p:nvPr/>
          </p:nvGrpSpPr>
          <p:grpSpPr bwMode="auto">
            <a:xfrm>
              <a:off x="3244" y="3377"/>
              <a:ext cx="2136" cy="192"/>
              <a:chOff x="3424" y="3157"/>
              <a:chExt cx="2136" cy="192"/>
            </a:xfrm>
          </p:grpSpPr>
          <p:sp>
            <p:nvSpPr>
              <p:cNvPr id="11328" name="Rectangle 9"/>
              <p:cNvSpPr>
                <a:spLocks noChangeArrowheads="1"/>
              </p:cNvSpPr>
              <p:nvPr/>
            </p:nvSpPr>
            <p:spPr bwMode="auto">
              <a:xfrm>
                <a:off x="3424" y="3157"/>
                <a:ext cx="17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20</a:t>
                </a:r>
                <a:endParaRPr lang="en-US" sz="2000">
                  <a:latin typeface="Arial" charset="0"/>
                </a:endParaRPr>
              </a:p>
            </p:txBody>
          </p:sp>
          <p:sp>
            <p:nvSpPr>
              <p:cNvPr id="11329" name="Rectangle 11"/>
              <p:cNvSpPr>
                <a:spLocks noChangeArrowheads="1"/>
              </p:cNvSpPr>
              <p:nvPr/>
            </p:nvSpPr>
            <p:spPr bwMode="auto">
              <a:xfrm>
                <a:off x="3913" y="3157"/>
                <a:ext cx="17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30</a:t>
                </a:r>
                <a:endParaRPr lang="en-US" sz="2000">
                  <a:latin typeface="Arial" charset="0"/>
                </a:endParaRPr>
              </a:p>
            </p:txBody>
          </p:sp>
          <p:sp>
            <p:nvSpPr>
              <p:cNvPr id="11330" name="Rectangle 13"/>
              <p:cNvSpPr>
                <a:spLocks noChangeArrowheads="1"/>
              </p:cNvSpPr>
              <p:nvPr/>
            </p:nvSpPr>
            <p:spPr bwMode="auto">
              <a:xfrm>
                <a:off x="4403" y="3157"/>
                <a:ext cx="17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40</a:t>
                </a:r>
                <a:endParaRPr lang="en-US" sz="2000">
                  <a:latin typeface="Arial" charset="0"/>
                </a:endParaRPr>
              </a:p>
            </p:txBody>
          </p:sp>
          <p:sp>
            <p:nvSpPr>
              <p:cNvPr id="11331" name="Rectangle 15"/>
              <p:cNvSpPr>
                <a:spLocks noChangeArrowheads="1"/>
              </p:cNvSpPr>
              <p:nvPr/>
            </p:nvSpPr>
            <p:spPr bwMode="auto">
              <a:xfrm>
                <a:off x="4892" y="3157"/>
                <a:ext cx="17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50</a:t>
                </a:r>
                <a:endParaRPr lang="en-US" sz="2000">
                  <a:latin typeface="Arial" charset="0"/>
                </a:endParaRPr>
              </a:p>
            </p:txBody>
          </p:sp>
          <p:sp>
            <p:nvSpPr>
              <p:cNvPr id="11332" name="Rectangle 17"/>
              <p:cNvSpPr>
                <a:spLocks noChangeArrowheads="1"/>
              </p:cNvSpPr>
              <p:nvPr/>
            </p:nvSpPr>
            <p:spPr bwMode="auto">
              <a:xfrm>
                <a:off x="5382" y="3157"/>
                <a:ext cx="17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60</a:t>
                </a:r>
                <a:endParaRPr lang="en-US" sz="2000">
                  <a:latin typeface="Arial" charset="0"/>
                </a:endParaRPr>
              </a:p>
            </p:txBody>
          </p:sp>
        </p:grpSp>
        <p:sp>
          <p:nvSpPr>
            <p:cNvPr id="11285" name="Rectangle 18"/>
            <p:cNvSpPr>
              <a:spLocks noChangeArrowheads="1"/>
            </p:cNvSpPr>
            <p:nvPr/>
          </p:nvSpPr>
          <p:spPr bwMode="auto">
            <a:xfrm>
              <a:off x="3887" y="3584"/>
              <a:ext cx="87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Fork length</a:t>
              </a:r>
              <a:endParaRPr lang="en-US" sz="2000"/>
            </a:p>
          </p:txBody>
        </p:sp>
        <p:sp>
          <p:nvSpPr>
            <p:cNvPr id="11286" name="Line 19"/>
            <p:cNvSpPr>
              <a:spLocks noChangeShapeType="1"/>
            </p:cNvSpPr>
            <p:nvPr/>
          </p:nvSpPr>
          <p:spPr bwMode="auto">
            <a:xfrm flipV="1">
              <a:off x="3309" y="1321"/>
              <a:ext cx="1" cy="195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7" name="Line 20"/>
            <p:cNvSpPr>
              <a:spLocks noChangeShapeType="1"/>
            </p:cNvSpPr>
            <p:nvPr/>
          </p:nvSpPr>
          <p:spPr bwMode="auto">
            <a:xfrm flipH="1">
              <a:off x="3309" y="3279"/>
              <a:ext cx="58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65"/>
            <p:cNvGrpSpPr>
              <a:grpSpLocks/>
            </p:cNvGrpSpPr>
            <p:nvPr/>
          </p:nvGrpSpPr>
          <p:grpSpPr bwMode="auto">
            <a:xfrm>
              <a:off x="2972" y="1270"/>
              <a:ext cx="178" cy="2151"/>
              <a:chOff x="3156" y="1089"/>
              <a:chExt cx="178" cy="2151"/>
            </a:xfrm>
          </p:grpSpPr>
          <p:sp>
            <p:nvSpPr>
              <p:cNvPr id="11324" name="Rectangle 21"/>
              <p:cNvSpPr>
                <a:spLocks noChangeArrowheads="1"/>
              </p:cNvSpPr>
              <p:nvPr/>
            </p:nvSpPr>
            <p:spPr bwMode="auto">
              <a:xfrm>
                <a:off x="3221" y="3048"/>
                <a:ext cx="8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0</a:t>
                </a:r>
                <a:endParaRPr lang="en-US" sz="2000">
                  <a:latin typeface="Arial" charset="0"/>
                </a:endParaRPr>
              </a:p>
            </p:txBody>
          </p:sp>
          <p:sp>
            <p:nvSpPr>
              <p:cNvPr id="11325" name="Rectangle 23"/>
              <p:cNvSpPr>
                <a:spLocks noChangeArrowheads="1"/>
              </p:cNvSpPr>
              <p:nvPr/>
            </p:nvSpPr>
            <p:spPr bwMode="auto">
              <a:xfrm>
                <a:off x="3156" y="2395"/>
                <a:ext cx="17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10</a:t>
                </a:r>
                <a:endParaRPr lang="en-US" sz="2000">
                  <a:latin typeface="Arial" charset="0"/>
                </a:endParaRPr>
              </a:p>
            </p:txBody>
          </p:sp>
          <p:sp>
            <p:nvSpPr>
              <p:cNvPr id="11326" name="Rectangle 25"/>
              <p:cNvSpPr>
                <a:spLocks noChangeArrowheads="1"/>
              </p:cNvSpPr>
              <p:nvPr/>
            </p:nvSpPr>
            <p:spPr bwMode="auto">
              <a:xfrm>
                <a:off x="3156" y="1742"/>
                <a:ext cx="17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20</a:t>
                </a:r>
                <a:endParaRPr lang="en-US" sz="2000">
                  <a:latin typeface="Arial" charset="0"/>
                </a:endParaRPr>
              </a:p>
            </p:txBody>
          </p:sp>
          <p:sp>
            <p:nvSpPr>
              <p:cNvPr id="11327" name="Rectangle 27"/>
              <p:cNvSpPr>
                <a:spLocks noChangeArrowheads="1"/>
              </p:cNvSpPr>
              <p:nvPr/>
            </p:nvSpPr>
            <p:spPr bwMode="auto">
              <a:xfrm>
                <a:off x="3156" y="1089"/>
                <a:ext cx="17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Arial" charset="0"/>
                  </a:rPr>
                  <a:t>30</a:t>
                </a:r>
                <a:endParaRPr lang="en-US" sz="2000">
                  <a:latin typeface="Arial" charset="0"/>
                </a:endParaRPr>
              </a:p>
            </p:txBody>
          </p:sp>
        </p:grpSp>
        <p:sp>
          <p:nvSpPr>
            <p:cNvPr id="11289" name="Rectangle 28"/>
            <p:cNvSpPr>
              <a:spLocks noChangeArrowheads="1"/>
            </p:cNvSpPr>
            <p:nvPr/>
          </p:nvSpPr>
          <p:spPr bwMode="auto">
            <a:xfrm rot="-5400000">
              <a:off x="2375" y="2155"/>
              <a:ext cx="81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Frequency</a:t>
              </a:r>
              <a:endParaRPr lang="en-US"/>
            </a:p>
          </p:txBody>
        </p:sp>
        <p:sp>
          <p:nvSpPr>
            <p:cNvPr id="11290" name="Line 30"/>
            <p:cNvSpPr>
              <a:spLocks noChangeShapeType="1"/>
            </p:cNvSpPr>
            <p:nvPr/>
          </p:nvSpPr>
          <p:spPr bwMode="auto">
            <a:xfrm>
              <a:off x="5208" y="3279"/>
              <a:ext cx="59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1" name="Line 40"/>
            <p:cNvSpPr>
              <a:spLocks noChangeShapeType="1"/>
            </p:cNvSpPr>
            <p:nvPr/>
          </p:nvSpPr>
          <p:spPr bwMode="auto">
            <a:xfrm flipV="1">
              <a:off x="3309" y="1321"/>
              <a:ext cx="1" cy="5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2" name="Line 44"/>
            <p:cNvSpPr>
              <a:spLocks noChangeShapeType="1"/>
            </p:cNvSpPr>
            <p:nvPr/>
          </p:nvSpPr>
          <p:spPr bwMode="auto">
            <a:xfrm flipV="1">
              <a:off x="5267" y="1321"/>
              <a:ext cx="1" cy="58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3" name="Freeform 45"/>
            <p:cNvSpPr>
              <a:spLocks/>
            </p:cNvSpPr>
            <p:nvPr/>
          </p:nvSpPr>
          <p:spPr bwMode="auto">
            <a:xfrm>
              <a:off x="3309" y="3279"/>
              <a:ext cx="98" cy="1"/>
            </a:xfrm>
            <a:custGeom>
              <a:avLst/>
              <a:gdLst>
                <a:gd name="T0" fmla="*/ 0 w 294"/>
                <a:gd name="T1" fmla="*/ 0 h 1"/>
                <a:gd name="T2" fmla="*/ 0 w 294"/>
                <a:gd name="T3" fmla="*/ 0 h 1"/>
                <a:gd name="T4" fmla="*/ 0 w 294"/>
                <a:gd name="T5" fmla="*/ 0 h 1"/>
                <a:gd name="T6" fmla="*/ 294 w 294"/>
                <a:gd name="T7" fmla="*/ 0 h 1"/>
                <a:gd name="T8" fmla="*/ 294 w 294"/>
                <a:gd name="T9" fmla="*/ 0 h 1"/>
                <a:gd name="T10" fmla="*/ 294 w 294"/>
                <a:gd name="T11" fmla="*/ 0 h 1"/>
                <a:gd name="T12" fmla="*/ 294 w 294"/>
                <a:gd name="T13" fmla="*/ 0 h 1"/>
                <a:gd name="T14" fmla="*/ 0 w 294"/>
                <a:gd name="T15" fmla="*/ 0 h 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4"/>
                <a:gd name="T25" fmla="*/ 0 h 1"/>
                <a:gd name="T26" fmla="*/ 294 w 294"/>
                <a:gd name="T27" fmla="*/ 1 h 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4" h="1">
                  <a:moveTo>
                    <a:pt x="0" y="0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4" name="Freeform 46"/>
            <p:cNvSpPr>
              <a:spLocks/>
            </p:cNvSpPr>
            <p:nvPr/>
          </p:nvSpPr>
          <p:spPr bwMode="auto">
            <a:xfrm>
              <a:off x="3407" y="3279"/>
              <a:ext cx="97" cy="1"/>
            </a:xfrm>
            <a:custGeom>
              <a:avLst/>
              <a:gdLst>
                <a:gd name="T0" fmla="*/ 0 w 293"/>
                <a:gd name="T1" fmla="*/ 0 h 1"/>
                <a:gd name="T2" fmla="*/ 0 w 293"/>
                <a:gd name="T3" fmla="*/ 0 h 1"/>
                <a:gd name="T4" fmla="*/ 0 w 293"/>
                <a:gd name="T5" fmla="*/ 0 h 1"/>
                <a:gd name="T6" fmla="*/ 293 w 293"/>
                <a:gd name="T7" fmla="*/ 0 h 1"/>
                <a:gd name="T8" fmla="*/ 293 w 293"/>
                <a:gd name="T9" fmla="*/ 0 h 1"/>
                <a:gd name="T10" fmla="*/ 293 w 293"/>
                <a:gd name="T11" fmla="*/ 0 h 1"/>
                <a:gd name="T12" fmla="*/ 293 w 293"/>
                <a:gd name="T13" fmla="*/ 0 h 1"/>
                <a:gd name="T14" fmla="*/ 0 w 293"/>
                <a:gd name="T15" fmla="*/ 0 h 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3"/>
                <a:gd name="T25" fmla="*/ 0 h 1"/>
                <a:gd name="T26" fmla="*/ 293 w 293"/>
                <a:gd name="T27" fmla="*/ 1 h 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3" h="1">
                  <a:moveTo>
                    <a:pt x="0" y="0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5" name="Freeform 47"/>
            <p:cNvSpPr>
              <a:spLocks/>
            </p:cNvSpPr>
            <p:nvPr/>
          </p:nvSpPr>
          <p:spPr bwMode="auto">
            <a:xfrm>
              <a:off x="3504" y="3214"/>
              <a:ext cx="98" cy="65"/>
            </a:xfrm>
            <a:custGeom>
              <a:avLst/>
              <a:gdLst>
                <a:gd name="T0" fmla="*/ 0 w 294"/>
                <a:gd name="T1" fmla="*/ 196 h 196"/>
                <a:gd name="T2" fmla="*/ 0 w 294"/>
                <a:gd name="T3" fmla="*/ 0 h 196"/>
                <a:gd name="T4" fmla="*/ 0 w 294"/>
                <a:gd name="T5" fmla="*/ 0 h 196"/>
                <a:gd name="T6" fmla="*/ 294 w 294"/>
                <a:gd name="T7" fmla="*/ 0 h 196"/>
                <a:gd name="T8" fmla="*/ 294 w 294"/>
                <a:gd name="T9" fmla="*/ 0 h 196"/>
                <a:gd name="T10" fmla="*/ 294 w 294"/>
                <a:gd name="T11" fmla="*/ 196 h 196"/>
                <a:gd name="T12" fmla="*/ 294 w 294"/>
                <a:gd name="T13" fmla="*/ 196 h 196"/>
                <a:gd name="T14" fmla="*/ 0 w 294"/>
                <a:gd name="T15" fmla="*/ 196 h 1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4"/>
                <a:gd name="T25" fmla="*/ 0 h 196"/>
                <a:gd name="T26" fmla="*/ 294 w 294"/>
                <a:gd name="T27" fmla="*/ 196 h 1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4" h="196">
                  <a:moveTo>
                    <a:pt x="0" y="196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294" y="196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6" name="Freeform 48"/>
            <p:cNvSpPr>
              <a:spLocks/>
            </p:cNvSpPr>
            <p:nvPr/>
          </p:nvSpPr>
          <p:spPr bwMode="auto">
            <a:xfrm>
              <a:off x="3602" y="3279"/>
              <a:ext cx="98" cy="1"/>
            </a:xfrm>
            <a:custGeom>
              <a:avLst/>
              <a:gdLst>
                <a:gd name="T0" fmla="*/ 0 w 294"/>
                <a:gd name="T1" fmla="*/ 0 h 1"/>
                <a:gd name="T2" fmla="*/ 0 w 294"/>
                <a:gd name="T3" fmla="*/ 0 h 1"/>
                <a:gd name="T4" fmla="*/ 0 w 294"/>
                <a:gd name="T5" fmla="*/ 0 h 1"/>
                <a:gd name="T6" fmla="*/ 294 w 294"/>
                <a:gd name="T7" fmla="*/ 0 h 1"/>
                <a:gd name="T8" fmla="*/ 294 w 294"/>
                <a:gd name="T9" fmla="*/ 0 h 1"/>
                <a:gd name="T10" fmla="*/ 294 w 294"/>
                <a:gd name="T11" fmla="*/ 0 h 1"/>
                <a:gd name="T12" fmla="*/ 294 w 294"/>
                <a:gd name="T13" fmla="*/ 0 h 1"/>
                <a:gd name="T14" fmla="*/ 0 w 294"/>
                <a:gd name="T15" fmla="*/ 0 h 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4"/>
                <a:gd name="T25" fmla="*/ 0 h 1"/>
                <a:gd name="T26" fmla="*/ 294 w 294"/>
                <a:gd name="T27" fmla="*/ 1 h 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4" h="1">
                  <a:moveTo>
                    <a:pt x="0" y="0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7" name="Freeform 49"/>
            <p:cNvSpPr>
              <a:spLocks/>
            </p:cNvSpPr>
            <p:nvPr/>
          </p:nvSpPr>
          <p:spPr bwMode="auto">
            <a:xfrm>
              <a:off x="3700" y="3083"/>
              <a:ext cx="98" cy="196"/>
            </a:xfrm>
            <a:custGeom>
              <a:avLst/>
              <a:gdLst>
                <a:gd name="T0" fmla="*/ 0 w 293"/>
                <a:gd name="T1" fmla="*/ 588 h 588"/>
                <a:gd name="T2" fmla="*/ 0 w 293"/>
                <a:gd name="T3" fmla="*/ 0 h 588"/>
                <a:gd name="T4" fmla="*/ 0 w 293"/>
                <a:gd name="T5" fmla="*/ 0 h 588"/>
                <a:gd name="T6" fmla="*/ 293 w 293"/>
                <a:gd name="T7" fmla="*/ 0 h 588"/>
                <a:gd name="T8" fmla="*/ 293 w 293"/>
                <a:gd name="T9" fmla="*/ 0 h 588"/>
                <a:gd name="T10" fmla="*/ 293 w 293"/>
                <a:gd name="T11" fmla="*/ 588 h 588"/>
                <a:gd name="T12" fmla="*/ 293 w 293"/>
                <a:gd name="T13" fmla="*/ 588 h 588"/>
                <a:gd name="T14" fmla="*/ 0 w 293"/>
                <a:gd name="T15" fmla="*/ 588 h 5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3"/>
                <a:gd name="T25" fmla="*/ 0 h 588"/>
                <a:gd name="T26" fmla="*/ 293 w 293"/>
                <a:gd name="T27" fmla="*/ 588 h 5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3" h="588">
                  <a:moveTo>
                    <a:pt x="0" y="588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293" y="588"/>
                  </a:lnTo>
                  <a:lnTo>
                    <a:pt x="0" y="588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8" name="Freeform 50"/>
            <p:cNvSpPr>
              <a:spLocks/>
            </p:cNvSpPr>
            <p:nvPr/>
          </p:nvSpPr>
          <p:spPr bwMode="auto">
            <a:xfrm>
              <a:off x="3798" y="3148"/>
              <a:ext cx="98" cy="131"/>
            </a:xfrm>
            <a:custGeom>
              <a:avLst/>
              <a:gdLst>
                <a:gd name="T0" fmla="*/ 0 w 294"/>
                <a:gd name="T1" fmla="*/ 392 h 392"/>
                <a:gd name="T2" fmla="*/ 0 w 294"/>
                <a:gd name="T3" fmla="*/ 0 h 392"/>
                <a:gd name="T4" fmla="*/ 0 w 294"/>
                <a:gd name="T5" fmla="*/ 0 h 392"/>
                <a:gd name="T6" fmla="*/ 294 w 294"/>
                <a:gd name="T7" fmla="*/ 0 h 392"/>
                <a:gd name="T8" fmla="*/ 294 w 294"/>
                <a:gd name="T9" fmla="*/ 0 h 392"/>
                <a:gd name="T10" fmla="*/ 294 w 294"/>
                <a:gd name="T11" fmla="*/ 392 h 392"/>
                <a:gd name="T12" fmla="*/ 294 w 294"/>
                <a:gd name="T13" fmla="*/ 392 h 392"/>
                <a:gd name="T14" fmla="*/ 0 w 294"/>
                <a:gd name="T15" fmla="*/ 392 h 3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4"/>
                <a:gd name="T25" fmla="*/ 0 h 392"/>
                <a:gd name="T26" fmla="*/ 294 w 294"/>
                <a:gd name="T27" fmla="*/ 392 h 3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4" h="392">
                  <a:moveTo>
                    <a:pt x="0" y="392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294" y="392"/>
                  </a:lnTo>
                  <a:lnTo>
                    <a:pt x="0" y="392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9" name="Freeform 51"/>
            <p:cNvSpPr>
              <a:spLocks/>
            </p:cNvSpPr>
            <p:nvPr/>
          </p:nvSpPr>
          <p:spPr bwMode="auto">
            <a:xfrm>
              <a:off x="3896" y="3279"/>
              <a:ext cx="98" cy="1"/>
            </a:xfrm>
            <a:custGeom>
              <a:avLst/>
              <a:gdLst>
                <a:gd name="T0" fmla="*/ 0 w 294"/>
                <a:gd name="T1" fmla="*/ 0 h 1"/>
                <a:gd name="T2" fmla="*/ 0 w 294"/>
                <a:gd name="T3" fmla="*/ 0 h 1"/>
                <a:gd name="T4" fmla="*/ 0 w 294"/>
                <a:gd name="T5" fmla="*/ 0 h 1"/>
                <a:gd name="T6" fmla="*/ 294 w 294"/>
                <a:gd name="T7" fmla="*/ 0 h 1"/>
                <a:gd name="T8" fmla="*/ 294 w 294"/>
                <a:gd name="T9" fmla="*/ 0 h 1"/>
                <a:gd name="T10" fmla="*/ 294 w 294"/>
                <a:gd name="T11" fmla="*/ 0 h 1"/>
                <a:gd name="T12" fmla="*/ 294 w 294"/>
                <a:gd name="T13" fmla="*/ 0 h 1"/>
                <a:gd name="T14" fmla="*/ 0 w 294"/>
                <a:gd name="T15" fmla="*/ 0 h 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4"/>
                <a:gd name="T25" fmla="*/ 0 h 1"/>
                <a:gd name="T26" fmla="*/ 294 w 294"/>
                <a:gd name="T27" fmla="*/ 1 h 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4" h="1">
                  <a:moveTo>
                    <a:pt x="0" y="0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0" name="Freeform 52"/>
            <p:cNvSpPr>
              <a:spLocks/>
            </p:cNvSpPr>
            <p:nvPr/>
          </p:nvSpPr>
          <p:spPr bwMode="auto">
            <a:xfrm>
              <a:off x="3994" y="3018"/>
              <a:ext cx="98" cy="261"/>
            </a:xfrm>
            <a:custGeom>
              <a:avLst/>
              <a:gdLst>
                <a:gd name="T0" fmla="*/ 0 w 294"/>
                <a:gd name="T1" fmla="*/ 784 h 784"/>
                <a:gd name="T2" fmla="*/ 0 w 294"/>
                <a:gd name="T3" fmla="*/ 0 h 784"/>
                <a:gd name="T4" fmla="*/ 0 w 294"/>
                <a:gd name="T5" fmla="*/ 0 h 784"/>
                <a:gd name="T6" fmla="*/ 294 w 294"/>
                <a:gd name="T7" fmla="*/ 0 h 784"/>
                <a:gd name="T8" fmla="*/ 294 w 294"/>
                <a:gd name="T9" fmla="*/ 0 h 784"/>
                <a:gd name="T10" fmla="*/ 294 w 294"/>
                <a:gd name="T11" fmla="*/ 784 h 784"/>
                <a:gd name="T12" fmla="*/ 294 w 294"/>
                <a:gd name="T13" fmla="*/ 784 h 784"/>
                <a:gd name="T14" fmla="*/ 0 w 294"/>
                <a:gd name="T15" fmla="*/ 784 h 7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4"/>
                <a:gd name="T25" fmla="*/ 0 h 784"/>
                <a:gd name="T26" fmla="*/ 294 w 294"/>
                <a:gd name="T27" fmla="*/ 784 h 78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4" h="784">
                  <a:moveTo>
                    <a:pt x="0" y="784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294" y="784"/>
                  </a:lnTo>
                  <a:lnTo>
                    <a:pt x="0" y="784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1" name="Freeform 53"/>
            <p:cNvSpPr>
              <a:spLocks/>
            </p:cNvSpPr>
            <p:nvPr/>
          </p:nvSpPr>
          <p:spPr bwMode="auto">
            <a:xfrm>
              <a:off x="4092" y="2887"/>
              <a:ext cx="98" cy="392"/>
            </a:xfrm>
            <a:custGeom>
              <a:avLst/>
              <a:gdLst>
                <a:gd name="T0" fmla="*/ 0 w 293"/>
                <a:gd name="T1" fmla="*/ 1175 h 1175"/>
                <a:gd name="T2" fmla="*/ 0 w 293"/>
                <a:gd name="T3" fmla="*/ 0 h 1175"/>
                <a:gd name="T4" fmla="*/ 0 w 293"/>
                <a:gd name="T5" fmla="*/ 0 h 1175"/>
                <a:gd name="T6" fmla="*/ 293 w 293"/>
                <a:gd name="T7" fmla="*/ 0 h 1175"/>
                <a:gd name="T8" fmla="*/ 293 w 293"/>
                <a:gd name="T9" fmla="*/ 0 h 1175"/>
                <a:gd name="T10" fmla="*/ 293 w 293"/>
                <a:gd name="T11" fmla="*/ 1175 h 1175"/>
                <a:gd name="T12" fmla="*/ 293 w 293"/>
                <a:gd name="T13" fmla="*/ 1175 h 1175"/>
                <a:gd name="T14" fmla="*/ 0 w 293"/>
                <a:gd name="T15" fmla="*/ 1175 h 11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3"/>
                <a:gd name="T25" fmla="*/ 0 h 1175"/>
                <a:gd name="T26" fmla="*/ 293 w 293"/>
                <a:gd name="T27" fmla="*/ 1175 h 11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3" h="1175">
                  <a:moveTo>
                    <a:pt x="0" y="1175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293" y="1175"/>
                  </a:lnTo>
                  <a:lnTo>
                    <a:pt x="0" y="1175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2" name="Freeform 54"/>
            <p:cNvSpPr>
              <a:spLocks/>
            </p:cNvSpPr>
            <p:nvPr/>
          </p:nvSpPr>
          <p:spPr bwMode="auto">
            <a:xfrm>
              <a:off x="4190" y="2757"/>
              <a:ext cx="98" cy="522"/>
            </a:xfrm>
            <a:custGeom>
              <a:avLst/>
              <a:gdLst>
                <a:gd name="T0" fmla="*/ 0 w 295"/>
                <a:gd name="T1" fmla="*/ 1567 h 1567"/>
                <a:gd name="T2" fmla="*/ 0 w 295"/>
                <a:gd name="T3" fmla="*/ 0 h 1567"/>
                <a:gd name="T4" fmla="*/ 0 w 295"/>
                <a:gd name="T5" fmla="*/ 0 h 1567"/>
                <a:gd name="T6" fmla="*/ 295 w 295"/>
                <a:gd name="T7" fmla="*/ 0 h 1567"/>
                <a:gd name="T8" fmla="*/ 295 w 295"/>
                <a:gd name="T9" fmla="*/ 0 h 1567"/>
                <a:gd name="T10" fmla="*/ 295 w 295"/>
                <a:gd name="T11" fmla="*/ 1567 h 1567"/>
                <a:gd name="T12" fmla="*/ 295 w 295"/>
                <a:gd name="T13" fmla="*/ 1567 h 1567"/>
                <a:gd name="T14" fmla="*/ 0 w 295"/>
                <a:gd name="T15" fmla="*/ 1567 h 15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5"/>
                <a:gd name="T25" fmla="*/ 0 h 1567"/>
                <a:gd name="T26" fmla="*/ 295 w 295"/>
                <a:gd name="T27" fmla="*/ 1567 h 156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5" h="1567">
                  <a:moveTo>
                    <a:pt x="0" y="1567"/>
                  </a:moveTo>
                  <a:lnTo>
                    <a:pt x="0" y="0"/>
                  </a:lnTo>
                  <a:lnTo>
                    <a:pt x="295" y="0"/>
                  </a:lnTo>
                  <a:lnTo>
                    <a:pt x="295" y="1567"/>
                  </a:lnTo>
                  <a:lnTo>
                    <a:pt x="0" y="1567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3" name="Freeform 55"/>
            <p:cNvSpPr>
              <a:spLocks/>
            </p:cNvSpPr>
            <p:nvPr/>
          </p:nvSpPr>
          <p:spPr bwMode="auto">
            <a:xfrm>
              <a:off x="4288" y="2561"/>
              <a:ext cx="98" cy="718"/>
            </a:xfrm>
            <a:custGeom>
              <a:avLst/>
              <a:gdLst>
                <a:gd name="T0" fmla="*/ 0 w 293"/>
                <a:gd name="T1" fmla="*/ 2155 h 2155"/>
                <a:gd name="T2" fmla="*/ 0 w 293"/>
                <a:gd name="T3" fmla="*/ 0 h 2155"/>
                <a:gd name="T4" fmla="*/ 0 w 293"/>
                <a:gd name="T5" fmla="*/ 0 h 2155"/>
                <a:gd name="T6" fmla="*/ 293 w 293"/>
                <a:gd name="T7" fmla="*/ 0 h 2155"/>
                <a:gd name="T8" fmla="*/ 293 w 293"/>
                <a:gd name="T9" fmla="*/ 0 h 2155"/>
                <a:gd name="T10" fmla="*/ 293 w 293"/>
                <a:gd name="T11" fmla="*/ 2155 h 2155"/>
                <a:gd name="T12" fmla="*/ 293 w 293"/>
                <a:gd name="T13" fmla="*/ 2155 h 2155"/>
                <a:gd name="T14" fmla="*/ 0 w 293"/>
                <a:gd name="T15" fmla="*/ 2155 h 21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3"/>
                <a:gd name="T25" fmla="*/ 0 h 2155"/>
                <a:gd name="T26" fmla="*/ 293 w 293"/>
                <a:gd name="T27" fmla="*/ 2155 h 215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3" h="2155">
                  <a:moveTo>
                    <a:pt x="0" y="2155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293" y="2155"/>
                  </a:lnTo>
                  <a:lnTo>
                    <a:pt x="0" y="2155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4" name="Freeform 56"/>
            <p:cNvSpPr>
              <a:spLocks/>
            </p:cNvSpPr>
            <p:nvPr/>
          </p:nvSpPr>
          <p:spPr bwMode="auto">
            <a:xfrm>
              <a:off x="4386" y="1973"/>
              <a:ext cx="97" cy="1306"/>
            </a:xfrm>
            <a:custGeom>
              <a:avLst/>
              <a:gdLst>
                <a:gd name="T0" fmla="*/ 0 w 293"/>
                <a:gd name="T1" fmla="*/ 3917 h 3917"/>
                <a:gd name="T2" fmla="*/ 0 w 293"/>
                <a:gd name="T3" fmla="*/ 0 h 3917"/>
                <a:gd name="T4" fmla="*/ 0 w 293"/>
                <a:gd name="T5" fmla="*/ 0 h 3917"/>
                <a:gd name="T6" fmla="*/ 293 w 293"/>
                <a:gd name="T7" fmla="*/ 0 h 3917"/>
                <a:gd name="T8" fmla="*/ 293 w 293"/>
                <a:gd name="T9" fmla="*/ 0 h 3917"/>
                <a:gd name="T10" fmla="*/ 293 w 293"/>
                <a:gd name="T11" fmla="*/ 3917 h 3917"/>
                <a:gd name="T12" fmla="*/ 293 w 293"/>
                <a:gd name="T13" fmla="*/ 3917 h 3917"/>
                <a:gd name="T14" fmla="*/ 0 w 293"/>
                <a:gd name="T15" fmla="*/ 3917 h 39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3"/>
                <a:gd name="T25" fmla="*/ 0 h 3917"/>
                <a:gd name="T26" fmla="*/ 293 w 293"/>
                <a:gd name="T27" fmla="*/ 3917 h 39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3" h="3917">
                  <a:moveTo>
                    <a:pt x="0" y="3917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293" y="3917"/>
                  </a:lnTo>
                  <a:lnTo>
                    <a:pt x="0" y="3917"/>
                  </a:lnTo>
                  <a:close/>
                </a:path>
              </a:pathLst>
            </a:custGeom>
            <a:solidFill>
              <a:srgbClr val="00FF00"/>
            </a:solidFill>
            <a:ln w="1435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5" name="Freeform 57"/>
            <p:cNvSpPr>
              <a:spLocks/>
            </p:cNvSpPr>
            <p:nvPr/>
          </p:nvSpPr>
          <p:spPr bwMode="auto">
            <a:xfrm>
              <a:off x="4483" y="2561"/>
              <a:ext cx="98" cy="718"/>
            </a:xfrm>
            <a:custGeom>
              <a:avLst/>
              <a:gdLst>
                <a:gd name="T0" fmla="*/ 0 w 294"/>
                <a:gd name="T1" fmla="*/ 2155 h 2155"/>
                <a:gd name="T2" fmla="*/ 0 w 294"/>
                <a:gd name="T3" fmla="*/ 0 h 2155"/>
                <a:gd name="T4" fmla="*/ 0 w 294"/>
                <a:gd name="T5" fmla="*/ 0 h 2155"/>
                <a:gd name="T6" fmla="*/ 294 w 294"/>
                <a:gd name="T7" fmla="*/ 0 h 2155"/>
                <a:gd name="T8" fmla="*/ 294 w 294"/>
                <a:gd name="T9" fmla="*/ 0 h 2155"/>
                <a:gd name="T10" fmla="*/ 294 w 294"/>
                <a:gd name="T11" fmla="*/ 2155 h 2155"/>
                <a:gd name="T12" fmla="*/ 294 w 294"/>
                <a:gd name="T13" fmla="*/ 2155 h 2155"/>
                <a:gd name="T14" fmla="*/ 0 w 294"/>
                <a:gd name="T15" fmla="*/ 2155 h 21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4"/>
                <a:gd name="T25" fmla="*/ 0 h 2155"/>
                <a:gd name="T26" fmla="*/ 294 w 294"/>
                <a:gd name="T27" fmla="*/ 2155 h 215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4" h="2155">
                  <a:moveTo>
                    <a:pt x="0" y="2155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294" y="2155"/>
                  </a:lnTo>
                  <a:lnTo>
                    <a:pt x="0" y="2155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6" name="Freeform 58"/>
            <p:cNvSpPr>
              <a:spLocks/>
            </p:cNvSpPr>
            <p:nvPr/>
          </p:nvSpPr>
          <p:spPr bwMode="auto">
            <a:xfrm>
              <a:off x="4581" y="2952"/>
              <a:ext cx="98" cy="327"/>
            </a:xfrm>
            <a:custGeom>
              <a:avLst/>
              <a:gdLst>
                <a:gd name="T0" fmla="*/ 0 w 294"/>
                <a:gd name="T1" fmla="*/ 980 h 980"/>
                <a:gd name="T2" fmla="*/ 0 w 294"/>
                <a:gd name="T3" fmla="*/ 0 h 980"/>
                <a:gd name="T4" fmla="*/ 0 w 294"/>
                <a:gd name="T5" fmla="*/ 0 h 980"/>
                <a:gd name="T6" fmla="*/ 294 w 294"/>
                <a:gd name="T7" fmla="*/ 0 h 980"/>
                <a:gd name="T8" fmla="*/ 294 w 294"/>
                <a:gd name="T9" fmla="*/ 0 h 980"/>
                <a:gd name="T10" fmla="*/ 294 w 294"/>
                <a:gd name="T11" fmla="*/ 980 h 980"/>
                <a:gd name="T12" fmla="*/ 294 w 294"/>
                <a:gd name="T13" fmla="*/ 980 h 980"/>
                <a:gd name="T14" fmla="*/ 0 w 294"/>
                <a:gd name="T15" fmla="*/ 980 h 9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4"/>
                <a:gd name="T25" fmla="*/ 0 h 980"/>
                <a:gd name="T26" fmla="*/ 294 w 294"/>
                <a:gd name="T27" fmla="*/ 980 h 9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4" h="980">
                  <a:moveTo>
                    <a:pt x="0" y="980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294" y="980"/>
                  </a:lnTo>
                  <a:lnTo>
                    <a:pt x="0" y="980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7" name="Freeform 59"/>
            <p:cNvSpPr>
              <a:spLocks/>
            </p:cNvSpPr>
            <p:nvPr/>
          </p:nvSpPr>
          <p:spPr bwMode="auto">
            <a:xfrm>
              <a:off x="4679" y="2887"/>
              <a:ext cx="98" cy="392"/>
            </a:xfrm>
            <a:custGeom>
              <a:avLst/>
              <a:gdLst>
                <a:gd name="T0" fmla="*/ 0 w 293"/>
                <a:gd name="T1" fmla="*/ 1175 h 1175"/>
                <a:gd name="T2" fmla="*/ 0 w 293"/>
                <a:gd name="T3" fmla="*/ 0 h 1175"/>
                <a:gd name="T4" fmla="*/ 0 w 293"/>
                <a:gd name="T5" fmla="*/ 0 h 1175"/>
                <a:gd name="T6" fmla="*/ 293 w 293"/>
                <a:gd name="T7" fmla="*/ 0 h 1175"/>
                <a:gd name="T8" fmla="*/ 293 w 293"/>
                <a:gd name="T9" fmla="*/ 0 h 1175"/>
                <a:gd name="T10" fmla="*/ 293 w 293"/>
                <a:gd name="T11" fmla="*/ 1175 h 1175"/>
                <a:gd name="T12" fmla="*/ 293 w 293"/>
                <a:gd name="T13" fmla="*/ 1175 h 1175"/>
                <a:gd name="T14" fmla="*/ 0 w 293"/>
                <a:gd name="T15" fmla="*/ 1175 h 11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3"/>
                <a:gd name="T25" fmla="*/ 0 h 1175"/>
                <a:gd name="T26" fmla="*/ 293 w 293"/>
                <a:gd name="T27" fmla="*/ 1175 h 11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3" h="1175">
                  <a:moveTo>
                    <a:pt x="0" y="1175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293" y="1175"/>
                  </a:lnTo>
                  <a:lnTo>
                    <a:pt x="0" y="1175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8" name="Freeform 60"/>
            <p:cNvSpPr>
              <a:spLocks/>
            </p:cNvSpPr>
            <p:nvPr/>
          </p:nvSpPr>
          <p:spPr bwMode="auto">
            <a:xfrm>
              <a:off x="4777" y="3214"/>
              <a:ext cx="98" cy="65"/>
            </a:xfrm>
            <a:custGeom>
              <a:avLst/>
              <a:gdLst>
                <a:gd name="T0" fmla="*/ 0 w 294"/>
                <a:gd name="T1" fmla="*/ 196 h 196"/>
                <a:gd name="T2" fmla="*/ 0 w 294"/>
                <a:gd name="T3" fmla="*/ 0 h 196"/>
                <a:gd name="T4" fmla="*/ 0 w 294"/>
                <a:gd name="T5" fmla="*/ 0 h 196"/>
                <a:gd name="T6" fmla="*/ 294 w 294"/>
                <a:gd name="T7" fmla="*/ 0 h 196"/>
                <a:gd name="T8" fmla="*/ 294 w 294"/>
                <a:gd name="T9" fmla="*/ 0 h 196"/>
                <a:gd name="T10" fmla="*/ 294 w 294"/>
                <a:gd name="T11" fmla="*/ 196 h 196"/>
                <a:gd name="T12" fmla="*/ 294 w 294"/>
                <a:gd name="T13" fmla="*/ 196 h 196"/>
                <a:gd name="T14" fmla="*/ 0 w 294"/>
                <a:gd name="T15" fmla="*/ 196 h 1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4"/>
                <a:gd name="T25" fmla="*/ 0 h 196"/>
                <a:gd name="T26" fmla="*/ 294 w 294"/>
                <a:gd name="T27" fmla="*/ 196 h 1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4" h="196">
                  <a:moveTo>
                    <a:pt x="0" y="196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294" y="196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9" name="Freeform 61"/>
            <p:cNvSpPr>
              <a:spLocks/>
            </p:cNvSpPr>
            <p:nvPr/>
          </p:nvSpPr>
          <p:spPr bwMode="auto">
            <a:xfrm>
              <a:off x="4875" y="3279"/>
              <a:ext cx="98" cy="1"/>
            </a:xfrm>
            <a:custGeom>
              <a:avLst/>
              <a:gdLst>
                <a:gd name="T0" fmla="*/ 0 w 294"/>
                <a:gd name="T1" fmla="*/ 0 h 1"/>
                <a:gd name="T2" fmla="*/ 0 w 294"/>
                <a:gd name="T3" fmla="*/ 0 h 1"/>
                <a:gd name="T4" fmla="*/ 0 w 294"/>
                <a:gd name="T5" fmla="*/ 0 h 1"/>
                <a:gd name="T6" fmla="*/ 294 w 294"/>
                <a:gd name="T7" fmla="*/ 0 h 1"/>
                <a:gd name="T8" fmla="*/ 294 w 294"/>
                <a:gd name="T9" fmla="*/ 0 h 1"/>
                <a:gd name="T10" fmla="*/ 294 w 294"/>
                <a:gd name="T11" fmla="*/ 0 h 1"/>
                <a:gd name="T12" fmla="*/ 294 w 294"/>
                <a:gd name="T13" fmla="*/ 0 h 1"/>
                <a:gd name="T14" fmla="*/ 0 w 294"/>
                <a:gd name="T15" fmla="*/ 0 h 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4"/>
                <a:gd name="T25" fmla="*/ 0 h 1"/>
                <a:gd name="T26" fmla="*/ 294 w 294"/>
                <a:gd name="T27" fmla="*/ 1 h 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4" h="1">
                  <a:moveTo>
                    <a:pt x="0" y="0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0" name="Freeform 62"/>
            <p:cNvSpPr>
              <a:spLocks/>
            </p:cNvSpPr>
            <p:nvPr/>
          </p:nvSpPr>
          <p:spPr bwMode="auto">
            <a:xfrm>
              <a:off x="4973" y="3214"/>
              <a:ext cx="98" cy="65"/>
            </a:xfrm>
            <a:custGeom>
              <a:avLst/>
              <a:gdLst>
                <a:gd name="T0" fmla="*/ 0 w 294"/>
                <a:gd name="T1" fmla="*/ 196 h 196"/>
                <a:gd name="T2" fmla="*/ 0 w 294"/>
                <a:gd name="T3" fmla="*/ 0 h 196"/>
                <a:gd name="T4" fmla="*/ 0 w 294"/>
                <a:gd name="T5" fmla="*/ 0 h 196"/>
                <a:gd name="T6" fmla="*/ 294 w 294"/>
                <a:gd name="T7" fmla="*/ 0 h 196"/>
                <a:gd name="T8" fmla="*/ 294 w 294"/>
                <a:gd name="T9" fmla="*/ 0 h 196"/>
                <a:gd name="T10" fmla="*/ 294 w 294"/>
                <a:gd name="T11" fmla="*/ 196 h 196"/>
                <a:gd name="T12" fmla="*/ 294 w 294"/>
                <a:gd name="T13" fmla="*/ 196 h 196"/>
                <a:gd name="T14" fmla="*/ 0 w 294"/>
                <a:gd name="T15" fmla="*/ 196 h 1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4"/>
                <a:gd name="T25" fmla="*/ 0 h 196"/>
                <a:gd name="T26" fmla="*/ 294 w 294"/>
                <a:gd name="T27" fmla="*/ 196 h 1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4" h="196">
                  <a:moveTo>
                    <a:pt x="0" y="196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294" y="196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1" name="Freeform 63"/>
            <p:cNvSpPr>
              <a:spLocks/>
            </p:cNvSpPr>
            <p:nvPr/>
          </p:nvSpPr>
          <p:spPr bwMode="auto">
            <a:xfrm>
              <a:off x="5071" y="3214"/>
              <a:ext cx="98" cy="65"/>
            </a:xfrm>
            <a:custGeom>
              <a:avLst/>
              <a:gdLst>
                <a:gd name="T0" fmla="*/ 0 w 293"/>
                <a:gd name="T1" fmla="*/ 196 h 196"/>
                <a:gd name="T2" fmla="*/ 0 w 293"/>
                <a:gd name="T3" fmla="*/ 0 h 196"/>
                <a:gd name="T4" fmla="*/ 0 w 293"/>
                <a:gd name="T5" fmla="*/ 0 h 196"/>
                <a:gd name="T6" fmla="*/ 293 w 293"/>
                <a:gd name="T7" fmla="*/ 0 h 196"/>
                <a:gd name="T8" fmla="*/ 293 w 293"/>
                <a:gd name="T9" fmla="*/ 0 h 196"/>
                <a:gd name="T10" fmla="*/ 293 w 293"/>
                <a:gd name="T11" fmla="*/ 196 h 196"/>
                <a:gd name="T12" fmla="*/ 293 w 293"/>
                <a:gd name="T13" fmla="*/ 196 h 196"/>
                <a:gd name="T14" fmla="*/ 0 w 293"/>
                <a:gd name="T15" fmla="*/ 196 h 1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3"/>
                <a:gd name="T25" fmla="*/ 0 h 196"/>
                <a:gd name="T26" fmla="*/ 293 w 293"/>
                <a:gd name="T27" fmla="*/ 196 h 19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3" h="196">
                  <a:moveTo>
                    <a:pt x="0" y="196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293" y="196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2" name="Freeform 64"/>
            <p:cNvSpPr>
              <a:spLocks/>
            </p:cNvSpPr>
            <p:nvPr/>
          </p:nvSpPr>
          <p:spPr bwMode="auto">
            <a:xfrm>
              <a:off x="5169" y="3279"/>
              <a:ext cx="98" cy="1"/>
            </a:xfrm>
            <a:custGeom>
              <a:avLst/>
              <a:gdLst>
                <a:gd name="T0" fmla="*/ 0 w 294"/>
                <a:gd name="T1" fmla="*/ 0 h 1"/>
                <a:gd name="T2" fmla="*/ 0 w 294"/>
                <a:gd name="T3" fmla="*/ 0 h 1"/>
                <a:gd name="T4" fmla="*/ 0 w 294"/>
                <a:gd name="T5" fmla="*/ 0 h 1"/>
                <a:gd name="T6" fmla="*/ 294 w 294"/>
                <a:gd name="T7" fmla="*/ 0 h 1"/>
                <a:gd name="T8" fmla="*/ 294 w 294"/>
                <a:gd name="T9" fmla="*/ 0 h 1"/>
                <a:gd name="T10" fmla="*/ 294 w 294"/>
                <a:gd name="T11" fmla="*/ 0 h 1"/>
                <a:gd name="T12" fmla="*/ 294 w 294"/>
                <a:gd name="T13" fmla="*/ 0 h 1"/>
                <a:gd name="T14" fmla="*/ 0 w 294"/>
                <a:gd name="T15" fmla="*/ 0 h 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4"/>
                <a:gd name="T25" fmla="*/ 0 h 1"/>
                <a:gd name="T26" fmla="*/ 294 w 294"/>
                <a:gd name="T27" fmla="*/ 1 h 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4" h="1">
                  <a:moveTo>
                    <a:pt x="0" y="0"/>
                  </a:moveTo>
                  <a:lnTo>
                    <a:pt x="0" y="0"/>
                  </a:lnTo>
                  <a:lnTo>
                    <a:pt x="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3" name="Line 67"/>
            <p:cNvSpPr>
              <a:spLocks noChangeShapeType="1"/>
            </p:cNvSpPr>
            <p:nvPr/>
          </p:nvSpPr>
          <p:spPr bwMode="auto">
            <a:xfrm>
              <a:off x="3212" y="2004"/>
              <a:ext cx="9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4" name="Line 68"/>
            <p:cNvSpPr>
              <a:spLocks noChangeShapeType="1"/>
            </p:cNvSpPr>
            <p:nvPr/>
          </p:nvSpPr>
          <p:spPr bwMode="auto">
            <a:xfrm>
              <a:off x="3212" y="2662"/>
              <a:ext cx="9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5" name="Line 69"/>
            <p:cNvSpPr>
              <a:spLocks noChangeShapeType="1"/>
            </p:cNvSpPr>
            <p:nvPr/>
          </p:nvSpPr>
          <p:spPr bwMode="auto">
            <a:xfrm>
              <a:off x="3222" y="1321"/>
              <a:ext cx="9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6" name="Line 70"/>
            <p:cNvSpPr>
              <a:spLocks noChangeShapeType="1"/>
            </p:cNvSpPr>
            <p:nvPr/>
          </p:nvSpPr>
          <p:spPr bwMode="auto">
            <a:xfrm>
              <a:off x="3218" y="3274"/>
              <a:ext cx="9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7" name="Freeform 72"/>
            <p:cNvSpPr>
              <a:spLocks/>
            </p:cNvSpPr>
            <p:nvPr/>
          </p:nvSpPr>
          <p:spPr bwMode="auto">
            <a:xfrm>
              <a:off x="3855" y="1976"/>
              <a:ext cx="1165" cy="1296"/>
            </a:xfrm>
            <a:custGeom>
              <a:avLst/>
              <a:gdLst>
                <a:gd name="T0" fmla="*/ 42 w 2942"/>
                <a:gd name="T1" fmla="*/ 1895 h 1896"/>
                <a:gd name="T2" fmla="*/ 126 w 2942"/>
                <a:gd name="T3" fmla="*/ 1891 h 1896"/>
                <a:gd name="T4" fmla="*/ 210 w 2942"/>
                <a:gd name="T5" fmla="*/ 1882 h 1896"/>
                <a:gd name="T6" fmla="*/ 293 w 2942"/>
                <a:gd name="T7" fmla="*/ 1867 h 1896"/>
                <a:gd name="T8" fmla="*/ 377 w 2942"/>
                <a:gd name="T9" fmla="*/ 1844 h 1896"/>
                <a:gd name="T10" fmla="*/ 461 w 2942"/>
                <a:gd name="T11" fmla="*/ 1804 h 1896"/>
                <a:gd name="T12" fmla="*/ 545 w 2942"/>
                <a:gd name="T13" fmla="*/ 1748 h 1896"/>
                <a:gd name="T14" fmla="*/ 629 w 2942"/>
                <a:gd name="T15" fmla="*/ 1667 h 1896"/>
                <a:gd name="T16" fmla="*/ 712 w 2942"/>
                <a:gd name="T17" fmla="*/ 1555 h 1896"/>
                <a:gd name="T18" fmla="*/ 796 w 2942"/>
                <a:gd name="T19" fmla="*/ 1412 h 1896"/>
                <a:gd name="T20" fmla="*/ 883 w 2942"/>
                <a:gd name="T21" fmla="*/ 1234 h 1896"/>
                <a:gd name="T22" fmla="*/ 966 w 2942"/>
                <a:gd name="T23" fmla="*/ 1027 h 1896"/>
                <a:gd name="T24" fmla="*/ 1050 w 2942"/>
                <a:gd name="T25" fmla="*/ 802 h 1896"/>
                <a:gd name="T26" fmla="*/ 1134 w 2942"/>
                <a:gd name="T27" fmla="*/ 572 h 1896"/>
                <a:gd name="T28" fmla="*/ 1218 w 2942"/>
                <a:gd name="T29" fmla="*/ 359 h 1896"/>
                <a:gd name="T30" fmla="*/ 1302 w 2942"/>
                <a:gd name="T31" fmla="*/ 181 h 1896"/>
                <a:gd name="T32" fmla="*/ 1385 w 2942"/>
                <a:gd name="T33" fmla="*/ 55 h 1896"/>
                <a:gd name="T34" fmla="*/ 1472 w 2942"/>
                <a:gd name="T35" fmla="*/ 0 h 1896"/>
                <a:gd name="T36" fmla="*/ 1553 w 2942"/>
                <a:gd name="T37" fmla="*/ 19 h 1896"/>
                <a:gd name="T38" fmla="*/ 1637 w 2942"/>
                <a:gd name="T39" fmla="*/ 111 h 1896"/>
                <a:gd name="T40" fmla="*/ 1723 w 2942"/>
                <a:gd name="T41" fmla="*/ 264 h 1896"/>
                <a:gd name="T42" fmla="*/ 1804 w 2942"/>
                <a:gd name="T43" fmla="*/ 462 h 1896"/>
                <a:gd name="T44" fmla="*/ 1891 w 2942"/>
                <a:gd name="T45" fmla="*/ 687 h 1896"/>
                <a:gd name="T46" fmla="*/ 1975 w 2942"/>
                <a:gd name="T47" fmla="*/ 917 h 1896"/>
                <a:gd name="T48" fmla="*/ 2058 w 2942"/>
                <a:gd name="T49" fmla="*/ 1134 h 1896"/>
                <a:gd name="T50" fmla="*/ 2142 w 2942"/>
                <a:gd name="T51" fmla="*/ 1327 h 1896"/>
                <a:gd name="T52" fmla="*/ 2226 w 2942"/>
                <a:gd name="T53" fmla="*/ 1487 h 1896"/>
                <a:gd name="T54" fmla="*/ 2312 w 2942"/>
                <a:gd name="T55" fmla="*/ 1614 h 1896"/>
                <a:gd name="T56" fmla="*/ 2394 w 2942"/>
                <a:gd name="T57" fmla="*/ 1712 h 1896"/>
                <a:gd name="T58" fmla="*/ 2480 w 2942"/>
                <a:gd name="T59" fmla="*/ 1780 h 1896"/>
                <a:gd name="T60" fmla="*/ 2564 w 2942"/>
                <a:gd name="T61" fmla="*/ 1825 h 1896"/>
                <a:gd name="T62" fmla="*/ 2648 w 2942"/>
                <a:gd name="T63" fmla="*/ 1855 h 1896"/>
                <a:gd name="T64" fmla="*/ 2731 w 2942"/>
                <a:gd name="T65" fmla="*/ 1874 h 1896"/>
                <a:gd name="T66" fmla="*/ 2815 w 2942"/>
                <a:gd name="T67" fmla="*/ 1886 h 1896"/>
                <a:gd name="T68" fmla="*/ 2899 w 2942"/>
                <a:gd name="T69" fmla="*/ 1893 h 189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42"/>
                <a:gd name="T106" fmla="*/ 0 h 1896"/>
                <a:gd name="T107" fmla="*/ 2942 w 2942"/>
                <a:gd name="T108" fmla="*/ 1896 h 189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42" h="1896">
                  <a:moveTo>
                    <a:pt x="0" y="1895"/>
                  </a:moveTo>
                  <a:lnTo>
                    <a:pt x="42" y="1895"/>
                  </a:lnTo>
                  <a:lnTo>
                    <a:pt x="84" y="1893"/>
                  </a:lnTo>
                  <a:lnTo>
                    <a:pt x="126" y="1891"/>
                  </a:lnTo>
                  <a:lnTo>
                    <a:pt x="168" y="1886"/>
                  </a:lnTo>
                  <a:lnTo>
                    <a:pt x="210" y="1882"/>
                  </a:lnTo>
                  <a:lnTo>
                    <a:pt x="251" y="1874"/>
                  </a:lnTo>
                  <a:lnTo>
                    <a:pt x="293" y="1867"/>
                  </a:lnTo>
                  <a:lnTo>
                    <a:pt x="335" y="1855"/>
                  </a:lnTo>
                  <a:lnTo>
                    <a:pt x="377" y="1844"/>
                  </a:lnTo>
                  <a:lnTo>
                    <a:pt x="422" y="1825"/>
                  </a:lnTo>
                  <a:lnTo>
                    <a:pt x="461" y="1804"/>
                  </a:lnTo>
                  <a:lnTo>
                    <a:pt x="503" y="1780"/>
                  </a:lnTo>
                  <a:lnTo>
                    <a:pt x="545" y="1748"/>
                  </a:lnTo>
                  <a:lnTo>
                    <a:pt x="589" y="1712"/>
                  </a:lnTo>
                  <a:lnTo>
                    <a:pt x="629" y="1667"/>
                  </a:lnTo>
                  <a:lnTo>
                    <a:pt x="673" y="1614"/>
                  </a:lnTo>
                  <a:lnTo>
                    <a:pt x="712" y="1555"/>
                  </a:lnTo>
                  <a:lnTo>
                    <a:pt x="754" y="1487"/>
                  </a:lnTo>
                  <a:lnTo>
                    <a:pt x="796" y="1412"/>
                  </a:lnTo>
                  <a:lnTo>
                    <a:pt x="841" y="1327"/>
                  </a:lnTo>
                  <a:lnTo>
                    <a:pt x="883" y="1234"/>
                  </a:lnTo>
                  <a:lnTo>
                    <a:pt x="924" y="1134"/>
                  </a:lnTo>
                  <a:lnTo>
                    <a:pt x="966" y="1027"/>
                  </a:lnTo>
                  <a:lnTo>
                    <a:pt x="1008" y="917"/>
                  </a:lnTo>
                  <a:lnTo>
                    <a:pt x="1050" y="802"/>
                  </a:lnTo>
                  <a:lnTo>
                    <a:pt x="1092" y="687"/>
                  </a:lnTo>
                  <a:lnTo>
                    <a:pt x="1134" y="572"/>
                  </a:lnTo>
                  <a:lnTo>
                    <a:pt x="1176" y="462"/>
                  </a:lnTo>
                  <a:lnTo>
                    <a:pt x="1218" y="359"/>
                  </a:lnTo>
                  <a:lnTo>
                    <a:pt x="1260" y="264"/>
                  </a:lnTo>
                  <a:lnTo>
                    <a:pt x="1302" y="181"/>
                  </a:lnTo>
                  <a:lnTo>
                    <a:pt x="1343" y="111"/>
                  </a:lnTo>
                  <a:lnTo>
                    <a:pt x="1385" y="55"/>
                  </a:lnTo>
                  <a:lnTo>
                    <a:pt x="1427" y="19"/>
                  </a:lnTo>
                  <a:lnTo>
                    <a:pt x="1472" y="0"/>
                  </a:lnTo>
                  <a:lnTo>
                    <a:pt x="1511" y="0"/>
                  </a:lnTo>
                  <a:lnTo>
                    <a:pt x="1553" y="19"/>
                  </a:lnTo>
                  <a:lnTo>
                    <a:pt x="1595" y="55"/>
                  </a:lnTo>
                  <a:lnTo>
                    <a:pt x="1637" y="111"/>
                  </a:lnTo>
                  <a:lnTo>
                    <a:pt x="1681" y="181"/>
                  </a:lnTo>
                  <a:lnTo>
                    <a:pt x="1723" y="264"/>
                  </a:lnTo>
                  <a:lnTo>
                    <a:pt x="1765" y="359"/>
                  </a:lnTo>
                  <a:lnTo>
                    <a:pt x="1804" y="462"/>
                  </a:lnTo>
                  <a:lnTo>
                    <a:pt x="1849" y="572"/>
                  </a:lnTo>
                  <a:lnTo>
                    <a:pt x="1891" y="687"/>
                  </a:lnTo>
                  <a:lnTo>
                    <a:pt x="1933" y="802"/>
                  </a:lnTo>
                  <a:lnTo>
                    <a:pt x="1975" y="917"/>
                  </a:lnTo>
                  <a:lnTo>
                    <a:pt x="2017" y="1027"/>
                  </a:lnTo>
                  <a:lnTo>
                    <a:pt x="2058" y="1134"/>
                  </a:lnTo>
                  <a:lnTo>
                    <a:pt x="2100" y="1234"/>
                  </a:lnTo>
                  <a:lnTo>
                    <a:pt x="2142" y="1327"/>
                  </a:lnTo>
                  <a:lnTo>
                    <a:pt x="2184" y="1412"/>
                  </a:lnTo>
                  <a:lnTo>
                    <a:pt x="2226" y="1487"/>
                  </a:lnTo>
                  <a:lnTo>
                    <a:pt x="2268" y="1555"/>
                  </a:lnTo>
                  <a:lnTo>
                    <a:pt x="2312" y="1614"/>
                  </a:lnTo>
                  <a:lnTo>
                    <a:pt x="2352" y="1667"/>
                  </a:lnTo>
                  <a:lnTo>
                    <a:pt x="2394" y="1712"/>
                  </a:lnTo>
                  <a:lnTo>
                    <a:pt x="2436" y="1748"/>
                  </a:lnTo>
                  <a:lnTo>
                    <a:pt x="2480" y="1780"/>
                  </a:lnTo>
                  <a:lnTo>
                    <a:pt x="2519" y="1804"/>
                  </a:lnTo>
                  <a:lnTo>
                    <a:pt x="2564" y="1825"/>
                  </a:lnTo>
                  <a:lnTo>
                    <a:pt x="2603" y="1844"/>
                  </a:lnTo>
                  <a:lnTo>
                    <a:pt x="2648" y="1855"/>
                  </a:lnTo>
                  <a:lnTo>
                    <a:pt x="2687" y="1867"/>
                  </a:lnTo>
                  <a:lnTo>
                    <a:pt x="2731" y="1874"/>
                  </a:lnTo>
                  <a:lnTo>
                    <a:pt x="2773" y="1882"/>
                  </a:lnTo>
                  <a:lnTo>
                    <a:pt x="2815" y="1886"/>
                  </a:lnTo>
                  <a:lnTo>
                    <a:pt x="2855" y="1891"/>
                  </a:lnTo>
                  <a:lnTo>
                    <a:pt x="2899" y="1893"/>
                  </a:lnTo>
                  <a:lnTo>
                    <a:pt x="2941" y="1895"/>
                  </a:lnTo>
                </a:path>
              </a:pathLst>
            </a:custGeom>
            <a:noFill/>
            <a:ln w="25400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8" name="Line 80"/>
            <p:cNvSpPr>
              <a:spLocks noChangeShapeType="1"/>
            </p:cNvSpPr>
            <p:nvPr/>
          </p:nvSpPr>
          <p:spPr bwMode="auto">
            <a:xfrm rot="-5400000">
              <a:off x="3257" y="3314"/>
              <a:ext cx="9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9" name="Line 81"/>
            <p:cNvSpPr>
              <a:spLocks noChangeShapeType="1"/>
            </p:cNvSpPr>
            <p:nvPr/>
          </p:nvSpPr>
          <p:spPr bwMode="auto">
            <a:xfrm rot="-5400000">
              <a:off x="3765" y="3330"/>
              <a:ext cx="9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20" name="Line 82"/>
            <p:cNvSpPr>
              <a:spLocks noChangeShapeType="1"/>
            </p:cNvSpPr>
            <p:nvPr/>
          </p:nvSpPr>
          <p:spPr bwMode="auto">
            <a:xfrm rot="-5400000">
              <a:off x="4744" y="3330"/>
              <a:ext cx="9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21" name="Line 83"/>
            <p:cNvSpPr>
              <a:spLocks noChangeShapeType="1"/>
            </p:cNvSpPr>
            <p:nvPr/>
          </p:nvSpPr>
          <p:spPr bwMode="auto">
            <a:xfrm rot="-5400000">
              <a:off x="5217" y="3320"/>
              <a:ext cx="9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22" name="Line 84"/>
            <p:cNvSpPr>
              <a:spLocks noChangeShapeType="1"/>
            </p:cNvSpPr>
            <p:nvPr/>
          </p:nvSpPr>
          <p:spPr bwMode="auto">
            <a:xfrm rot="-5400000">
              <a:off x="4261" y="3324"/>
              <a:ext cx="9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23" name="Line 85"/>
            <p:cNvSpPr>
              <a:spLocks noChangeShapeType="1"/>
            </p:cNvSpPr>
            <p:nvPr/>
          </p:nvSpPr>
          <p:spPr bwMode="auto">
            <a:xfrm>
              <a:off x="3306" y="3275"/>
              <a:ext cx="195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1272" name="Picture 8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0863" y="652463"/>
            <a:ext cx="2979737" cy="1944687"/>
          </a:xfrm>
          <a:prstGeom prst="rect">
            <a:avLst/>
          </a:prstGeom>
          <a:noFill/>
          <a:ln w="47625">
            <a:solidFill>
              <a:srgbClr val="3366FF"/>
            </a:solidFill>
            <a:miter lim="800000"/>
            <a:headEnd/>
            <a:tailEnd/>
          </a:ln>
        </p:spPr>
      </p:pic>
      <p:grpSp>
        <p:nvGrpSpPr>
          <p:cNvPr id="5" name="Group 94"/>
          <p:cNvGrpSpPr>
            <a:grpSpLocks/>
          </p:cNvGrpSpPr>
          <p:nvPr/>
        </p:nvGrpSpPr>
        <p:grpSpPr bwMode="auto">
          <a:xfrm>
            <a:off x="2451100" y="4681538"/>
            <a:ext cx="1897063" cy="768350"/>
            <a:chOff x="1544" y="2949"/>
            <a:chExt cx="1195" cy="484"/>
          </a:xfrm>
        </p:grpSpPr>
        <p:sp>
          <p:nvSpPr>
            <p:cNvPr id="11274" name="Text Box 74"/>
            <p:cNvSpPr txBox="1">
              <a:spLocks noChangeArrowheads="1"/>
            </p:cNvSpPr>
            <p:nvPr/>
          </p:nvSpPr>
          <p:spPr bwMode="auto">
            <a:xfrm>
              <a:off x="1885" y="3183"/>
              <a:ext cx="854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Observed</a:t>
              </a:r>
              <a:endParaRPr lang="en-US" sz="2000">
                <a:latin typeface="Arial" charset="0"/>
              </a:endParaRPr>
            </a:p>
          </p:txBody>
        </p:sp>
        <p:sp>
          <p:nvSpPr>
            <p:cNvPr id="11275" name="Text Box 75"/>
            <p:cNvSpPr txBox="1">
              <a:spLocks noChangeArrowheads="1"/>
            </p:cNvSpPr>
            <p:nvPr/>
          </p:nvSpPr>
          <p:spPr bwMode="auto">
            <a:xfrm>
              <a:off x="1885" y="2949"/>
              <a:ext cx="828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Expected</a:t>
              </a:r>
              <a:endParaRPr lang="en-US" sz="2000">
                <a:latin typeface="Arial" charset="0"/>
              </a:endParaRPr>
            </a:p>
          </p:txBody>
        </p:sp>
        <p:sp>
          <p:nvSpPr>
            <p:cNvPr id="11276" name="Line 76"/>
            <p:cNvSpPr>
              <a:spLocks noChangeShapeType="1"/>
            </p:cNvSpPr>
            <p:nvPr/>
          </p:nvSpPr>
          <p:spPr bwMode="auto">
            <a:xfrm>
              <a:off x="1546" y="3102"/>
              <a:ext cx="269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7" name="Rectangle 92"/>
            <p:cNvSpPr>
              <a:spLocks noChangeArrowheads="1"/>
            </p:cNvSpPr>
            <p:nvPr/>
          </p:nvSpPr>
          <p:spPr bwMode="auto">
            <a:xfrm>
              <a:off x="1544" y="3265"/>
              <a:ext cx="256" cy="10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2001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1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Bio 4118 Applied Biostatistics</a:t>
            </a:r>
          </a:p>
        </p:txBody>
      </p:sp>
      <p:sp>
        <p:nvSpPr>
          <p:cNvPr id="11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L4.</a:t>
            </a:r>
            <a:fld id="{19F2F6C6-69A3-496C-AE51-F26607AB6EB8}" type="slidenum">
              <a:rPr lang="en-US"/>
              <a:pPr>
                <a:defRPr/>
              </a:pPr>
              <a:t>17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96863" y="309563"/>
            <a:ext cx="464185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Goodness of fit: the underlying principle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0513" y="1681163"/>
            <a:ext cx="4159250" cy="3805237"/>
          </a:xfrm>
        </p:spPr>
        <p:txBody>
          <a:bodyPr/>
          <a:lstStyle/>
          <a:p>
            <a:pPr>
              <a:defRPr/>
            </a:pPr>
            <a:r>
              <a:rPr lang="en-US" sz="2400" smtClean="0"/>
              <a:t>If the match between observed and expected is poorer than would be expected on the basis of measurement precision, then we should reject the null hypothesis.</a:t>
            </a:r>
          </a:p>
          <a:p>
            <a:pPr>
              <a:defRPr/>
            </a:pPr>
            <a:endParaRPr lang="en-US" sz="2400" smtClean="0"/>
          </a:p>
        </p:txBody>
      </p:sp>
      <p:sp>
        <p:nvSpPr>
          <p:cNvPr id="12295" name="Rectangle 24"/>
          <p:cNvSpPr>
            <a:spLocks noChangeAspect="1" noChangeArrowheads="1"/>
          </p:cNvSpPr>
          <p:nvPr/>
        </p:nvSpPr>
        <p:spPr bwMode="auto">
          <a:xfrm>
            <a:off x="5975350" y="1849438"/>
            <a:ext cx="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en-GB" sz="1800">
              <a:latin typeface="Arial" charset="0"/>
            </a:endParaRPr>
          </a:p>
        </p:txBody>
      </p:sp>
      <p:sp>
        <p:nvSpPr>
          <p:cNvPr id="12296" name="Rectangle 147"/>
          <p:cNvSpPr>
            <a:spLocks noChangeArrowheads="1"/>
          </p:cNvSpPr>
          <p:nvPr/>
        </p:nvSpPr>
        <p:spPr bwMode="auto">
          <a:xfrm>
            <a:off x="6438900" y="2857500"/>
            <a:ext cx="2171700" cy="2190750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FFFF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Rectangle 146"/>
          <p:cNvSpPr>
            <a:spLocks noChangeArrowheads="1"/>
          </p:cNvSpPr>
          <p:nvPr/>
        </p:nvSpPr>
        <p:spPr bwMode="auto">
          <a:xfrm>
            <a:off x="6438900" y="476250"/>
            <a:ext cx="2181225" cy="218122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FFFF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8" name="Rectangle 18"/>
          <p:cNvSpPr>
            <a:spLocks noChangeAspect="1" noChangeArrowheads="1"/>
          </p:cNvSpPr>
          <p:nvPr/>
        </p:nvSpPr>
        <p:spPr bwMode="auto">
          <a:xfrm>
            <a:off x="6823075" y="5494338"/>
            <a:ext cx="1382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Arial" charset="0"/>
              </a:rPr>
              <a:t>Fork length</a:t>
            </a:r>
            <a:endParaRPr lang="en-US" sz="2000"/>
          </a:p>
        </p:txBody>
      </p:sp>
      <p:sp>
        <p:nvSpPr>
          <p:cNvPr id="12299" name="Text Box 59"/>
          <p:cNvSpPr txBox="1">
            <a:spLocks noChangeAspect="1" noChangeArrowheads="1"/>
          </p:cNvSpPr>
          <p:nvPr/>
        </p:nvSpPr>
        <p:spPr bwMode="auto">
          <a:xfrm>
            <a:off x="6913563" y="8366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Arial" charset="0"/>
              </a:rPr>
              <a:t>Observed</a:t>
            </a:r>
            <a:endParaRPr lang="en-US" sz="2000">
              <a:latin typeface="Arial" charset="0"/>
            </a:endParaRPr>
          </a:p>
        </p:txBody>
      </p:sp>
      <p:sp>
        <p:nvSpPr>
          <p:cNvPr id="12300" name="Text Box 60"/>
          <p:cNvSpPr txBox="1">
            <a:spLocks noChangeAspect="1" noChangeArrowheads="1"/>
          </p:cNvSpPr>
          <p:nvPr/>
        </p:nvSpPr>
        <p:spPr bwMode="auto">
          <a:xfrm>
            <a:off x="6913563" y="552450"/>
            <a:ext cx="131445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Arial" charset="0"/>
              </a:rPr>
              <a:t>Expected</a:t>
            </a:r>
            <a:endParaRPr lang="en-US" sz="2000">
              <a:latin typeface="Arial" charset="0"/>
            </a:endParaRPr>
          </a:p>
        </p:txBody>
      </p:sp>
      <p:sp>
        <p:nvSpPr>
          <p:cNvPr id="12301" name="Line 61"/>
          <p:cNvSpPr>
            <a:spLocks noChangeAspect="1" noChangeShapeType="1"/>
          </p:cNvSpPr>
          <p:nvPr/>
        </p:nvSpPr>
        <p:spPr bwMode="auto">
          <a:xfrm>
            <a:off x="6551613" y="746125"/>
            <a:ext cx="2984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2" name="Line 6"/>
          <p:cNvSpPr>
            <a:spLocks noChangeAspect="1" noChangeShapeType="1"/>
          </p:cNvSpPr>
          <p:nvPr/>
        </p:nvSpPr>
        <p:spPr bwMode="auto">
          <a:xfrm>
            <a:off x="6430963" y="2662238"/>
            <a:ext cx="2178050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3" name="Line 7"/>
          <p:cNvSpPr>
            <a:spLocks noChangeAspect="1" noChangeShapeType="1"/>
          </p:cNvSpPr>
          <p:nvPr/>
        </p:nvSpPr>
        <p:spPr bwMode="auto">
          <a:xfrm>
            <a:off x="6430963" y="2597150"/>
            <a:ext cx="1587" cy="650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4" name="Line 8"/>
          <p:cNvSpPr>
            <a:spLocks noChangeAspect="1" noChangeShapeType="1"/>
          </p:cNvSpPr>
          <p:nvPr/>
        </p:nvSpPr>
        <p:spPr bwMode="auto">
          <a:xfrm>
            <a:off x="6975475" y="2597150"/>
            <a:ext cx="0" cy="650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5" name="Line 9"/>
          <p:cNvSpPr>
            <a:spLocks noChangeAspect="1" noChangeShapeType="1"/>
          </p:cNvSpPr>
          <p:nvPr/>
        </p:nvSpPr>
        <p:spPr bwMode="auto">
          <a:xfrm>
            <a:off x="7519988" y="2597150"/>
            <a:ext cx="1587" cy="650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6" name="Line 10"/>
          <p:cNvSpPr>
            <a:spLocks noChangeAspect="1" noChangeShapeType="1"/>
          </p:cNvSpPr>
          <p:nvPr/>
        </p:nvSpPr>
        <p:spPr bwMode="auto">
          <a:xfrm>
            <a:off x="8062913" y="2597150"/>
            <a:ext cx="1587" cy="650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7" name="Line 19"/>
          <p:cNvSpPr>
            <a:spLocks noChangeAspect="1" noChangeShapeType="1"/>
          </p:cNvSpPr>
          <p:nvPr/>
        </p:nvSpPr>
        <p:spPr bwMode="auto">
          <a:xfrm flipV="1">
            <a:off x="6430963" y="484188"/>
            <a:ext cx="1587" cy="21780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8" name="Line 20"/>
          <p:cNvSpPr>
            <a:spLocks noChangeAspect="1" noChangeShapeType="1"/>
          </p:cNvSpPr>
          <p:nvPr/>
        </p:nvSpPr>
        <p:spPr bwMode="auto">
          <a:xfrm flipH="1">
            <a:off x="6430963" y="2662238"/>
            <a:ext cx="65087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9" name="Rectangle 23"/>
          <p:cNvSpPr>
            <a:spLocks noChangeAspect="1" noChangeArrowheads="1"/>
          </p:cNvSpPr>
          <p:nvPr/>
        </p:nvSpPr>
        <p:spPr bwMode="auto">
          <a:xfrm>
            <a:off x="6048375" y="2574925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charset="0"/>
              </a:rPr>
              <a:t>0</a:t>
            </a:r>
            <a:endParaRPr lang="en-US" sz="1800">
              <a:latin typeface="Arial" charset="0"/>
            </a:endParaRPr>
          </a:p>
        </p:txBody>
      </p:sp>
      <p:sp>
        <p:nvSpPr>
          <p:cNvPr id="12310" name="Rectangle 25"/>
          <p:cNvSpPr>
            <a:spLocks noChangeAspect="1" noChangeArrowheads="1"/>
          </p:cNvSpPr>
          <p:nvPr/>
        </p:nvSpPr>
        <p:spPr bwMode="auto">
          <a:xfrm>
            <a:off x="5975350" y="112236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charset="0"/>
              </a:rPr>
              <a:t>20</a:t>
            </a:r>
            <a:endParaRPr lang="en-US" sz="1800">
              <a:latin typeface="Arial" charset="0"/>
            </a:endParaRPr>
          </a:p>
        </p:txBody>
      </p:sp>
      <p:sp>
        <p:nvSpPr>
          <p:cNvPr id="12311" name="Rectangle 26"/>
          <p:cNvSpPr>
            <a:spLocks noChangeAspect="1" noChangeArrowheads="1"/>
          </p:cNvSpPr>
          <p:nvPr/>
        </p:nvSpPr>
        <p:spPr bwMode="auto">
          <a:xfrm>
            <a:off x="5975350" y="396875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charset="0"/>
              </a:rPr>
              <a:t>30</a:t>
            </a:r>
            <a:endParaRPr lang="en-US" sz="1800">
              <a:latin typeface="Arial" charset="0"/>
            </a:endParaRPr>
          </a:p>
        </p:txBody>
      </p:sp>
      <p:sp>
        <p:nvSpPr>
          <p:cNvPr id="12312" name="Line 29"/>
          <p:cNvSpPr>
            <a:spLocks noChangeAspect="1" noChangeShapeType="1"/>
          </p:cNvSpPr>
          <p:nvPr/>
        </p:nvSpPr>
        <p:spPr bwMode="auto">
          <a:xfrm>
            <a:off x="8542338" y="2662238"/>
            <a:ext cx="66675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3" name="Line 31"/>
          <p:cNvSpPr>
            <a:spLocks noChangeAspect="1" noChangeShapeType="1"/>
          </p:cNvSpPr>
          <p:nvPr/>
        </p:nvSpPr>
        <p:spPr bwMode="auto">
          <a:xfrm flipV="1">
            <a:off x="6430963" y="484188"/>
            <a:ext cx="1587" cy="635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4" name="Freeform 33"/>
          <p:cNvSpPr>
            <a:spLocks noChangeAspect="1"/>
          </p:cNvSpPr>
          <p:nvPr/>
        </p:nvSpPr>
        <p:spPr bwMode="auto">
          <a:xfrm>
            <a:off x="6430963" y="2662238"/>
            <a:ext cx="109537" cy="1587"/>
          </a:xfrm>
          <a:custGeom>
            <a:avLst/>
            <a:gdLst>
              <a:gd name="T0" fmla="*/ 0 w 294"/>
              <a:gd name="T1" fmla="*/ 0 h 1587"/>
              <a:gd name="T2" fmla="*/ 0 w 294"/>
              <a:gd name="T3" fmla="*/ 0 h 1587"/>
              <a:gd name="T4" fmla="*/ 0 w 294"/>
              <a:gd name="T5" fmla="*/ 0 h 1587"/>
              <a:gd name="T6" fmla="*/ 294 w 294"/>
              <a:gd name="T7" fmla="*/ 0 h 1587"/>
              <a:gd name="T8" fmla="*/ 294 w 294"/>
              <a:gd name="T9" fmla="*/ 0 h 1587"/>
              <a:gd name="T10" fmla="*/ 294 w 294"/>
              <a:gd name="T11" fmla="*/ 0 h 1587"/>
              <a:gd name="T12" fmla="*/ 294 w 294"/>
              <a:gd name="T13" fmla="*/ 0 h 1587"/>
              <a:gd name="T14" fmla="*/ 0 w 294"/>
              <a:gd name="T15" fmla="*/ 0 h 15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587"/>
              <a:gd name="T26" fmla="*/ 294 w 294"/>
              <a:gd name="T27" fmla="*/ 1587 h 15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587">
                <a:moveTo>
                  <a:pt x="0" y="0"/>
                </a:moveTo>
                <a:lnTo>
                  <a:pt x="0" y="0"/>
                </a:lnTo>
                <a:lnTo>
                  <a:pt x="2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2"/>
          </a:solidFill>
          <a:ln w="7938">
            <a:solidFill>
              <a:srgbClr val="0000F2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5" name="Freeform 34"/>
          <p:cNvSpPr>
            <a:spLocks noChangeAspect="1"/>
          </p:cNvSpPr>
          <p:nvPr/>
        </p:nvSpPr>
        <p:spPr bwMode="auto">
          <a:xfrm>
            <a:off x="6540500" y="2662238"/>
            <a:ext cx="107950" cy="1587"/>
          </a:xfrm>
          <a:custGeom>
            <a:avLst/>
            <a:gdLst>
              <a:gd name="T0" fmla="*/ 0 w 293"/>
              <a:gd name="T1" fmla="*/ 0 h 1587"/>
              <a:gd name="T2" fmla="*/ 0 w 293"/>
              <a:gd name="T3" fmla="*/ 0 h 1587"/>
              <a:gd name="T4" fmla="*/ 0 w 293"/>
              <a:gd name="T5" fmla="*/ 0 h 1587"/>
              <a:gd name="T6" fmla="*/ 293 w 293"/>
              <a:gd name="T7" fmla="*/ 0 h 1587"/>
              <a:gd name="T8" fmla="*/ 293 w 293"/>
              <a:gd name="T9" fmla="*/ 0 h 1587"/>
              <a:gd name="T10" fmla="*/ 293 w 293"/>
              <a:gd name="T11" fmla="*/ 0 h 1587"/>
              <a:gd name="T12" fmla="*/ 293 w 293"/>
              <a:gd name="T13" fmla="*/ 0 h 1587"/>
              <a:gd name="T14" fmla="*/ 0 w 293"/>
              <a:gd name="T15" fmla="*/ 0 h 15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3"/>
              <a:gd name="T25" fmla="*/ 0 h 1587"/>
              <a:gd name="T26" fmla="*/ 293 w 293"/>
              <a:gd name="T27" fmla="*/ 1587 h 15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3" h="1587">
                <a:moveTo>
                  <a:pt x="0" y="0"/>
                </a:moveTo>
                <a:lnTo>
                  <a:pt x="0" y="0"/>
                </a:lnTo>
                <a:lnTo>
                  <a:pt x="29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2"/>
          </a:solidFill>
          <a:ln w="7938">
            <a:solidFill>
              <a:srgbClr val="0000F2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6" name="Freeform 35"/>
          <p:cNvSpPr>
            <a:spLocks noChangeAspect="1"/>
          </p:cNvSpPr>
          <p:nvPr/>
        </p:nvSpPr>
        <p:spPr bwMode="auto">
          <a:xfrm>
            <a:off x="6999288" y="2589213"/>
            <a:ext cx="107950" cy="73025"/>
          </a:xfrm>
          <a:custGeom>
            <a:avLst/>
            <a:gdLst>
              <a:gd name="T0" fmla="*/ 0 w 294"/>
              <a:gd name="T1" fmla="*/ 196 h 196"/>
              <a:gd name="T2" fmla="*/ 0 w 294"/>
              <a:gd name="T3" fmla="*/ 0 h 196"/>
              <a:gd name="T4" fmla="*/ 0 w 294"/>
              <a:gd name="T5" fmla="*/ 0 h 196"/>
              <a:gd name="T6" fmla="*/ 294 w 294"/>
              <a:gd name="T7" fmla="*/ 0 h 196"/>
              <a:gd name="T8" fmla="*/ 294 w 294"/>
              <a:gd name="T9" fmla="*/ 0 h 196"/>
              <a:gd name="T10" fmla="*/ 294 w 294"/>
              <a:gd name="T11" fmla="*/ 196 h 196"/>
              <a:gd name="T12" fmla="*/ 294 w 294"/>
              <a:gd name="T13" fmla="*/ 196 h 196"/>
              <a:gd name="T14" fmla="*/ 0 w 294"/>
              <a:gd name="T15" fmla="*/ 196 h 19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96"/>
              <a:gd name="T26" fmla="*/ 294 w 294"/>
              <a:gd name="T27" fmla="*/ 196 h 19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96">
                <a:moveTo>
                  <a:pt x="0" y="196"/>
                </a:moveTo>
                <a:lnTo>
                  <a:pt x="0" y="0"/>
                </a:lnTo>
                <a:lnTo>
                  <a:pt x="294" y="0"/>
                </a:lnTo>
                <a:lnTo>
                  <a:pt x="294" y="196"/>
                </a:lnTo>
                <a:lnTo>
                  <a:pt x="0" y="196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7" name="Freeform 36"/>
          <p:cNvSpPr>
            <a:spLocks noChangeAspect="1"/>
          </p:cNvSpPr>
          <p:nvPr/>
        </p:nvSpPr>
        <p:spPr bwMode="auto">
          <a:xfrm>
            <a:off x="6756400" y="2662238"/>
            <a:ext cx="109538" cy="1587"/>
          </a:xfrm>
          <a:custGeom>
            <a:avLst/>
            <a:gdLst>
              <a:gd name="T0" fmla="*/ 0 w 294"/>
              <a:gd name="T1" fmla="*/ 0 h 1587"/>
              <a:gd name="T2" fmla="*/ 0 w 294"/>
              <a:gd name="T3" fmla="*/ 0 h 1587"/>
              <a:gd name="T4" fmla="*/ 0 w 294"/>
              <a:gd name="T5" fmla="*/ 0 h 1587"/>
              <a:gd name="T6" fmla="*/ 294 w 294"/>
              <a:gd name="T7" fmla="*/ 0 h 1587"/>
              <a:gd name="T8" fmla="*/ 294 w 294"/>
              <a:gd name="T9" fmla="*/ 0 h 1587"/>
              <a:gd name="T10" fmla="*/ 294 w 294"/>
              <a:gd name="T11" fmla="*/ 0 h 1587"/>
              <a:gd name="T12" fmla="*/ 294 w 294"/>
              <a:gd name="T13" fmla="*/ 0 h 1587"/>
              <a:gd name="T14" fmla="*/ 0 w 294"/>
              <a:gd name="T15" fmla="*/ 0 h 15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587"/>
              <a:gd name="T26" fmla="*/ 294 w 294"/>
              <a:gd name="T27" fmla="*/ 1587 h 15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587">
                <a:moveTo>
                  <a:pt x="0" y="0"/>
                </a:moveTo>
                <a:lnTo>
                  <a:pt x="0" y="0"/>
                </a:lnTo>
                <a:lnTo>
                  <a:pt x="2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8" name="Freeform 39"/>
          <p:cNvSpPr>
            <a:spLocks noChangeAspect="1"/>
          </p:cNvSpPr>
          <p:nvPr/>
        </p:nvSpPr>
        <p:spPr bwMode="auto">
          <a:xfrm>
            <a:off x="7083425" y="2662238"/>
            <a:ext cx="109538" cy="1587"/>
          </a:xfrm>
          <a:custGeom>
            <a:avLst/>
            <a:gdLst>
              <a:gd name="T0" fmla="*/ 0 w 294"/>
              <a:gd name="T1" fmla="*/ 0 h 1587"/>
              <a:gd name="T2" fmla="*/ 0 w 294"/>
              <a:gd name="T3" fmla="*/ 0 h 1587"/>
              <a:gd name="T4" fmla="*/ 0 w 294"/>
              <a:gd name="T5" fmla="*/ 0 h 1587"/>
              <a:gd name="T6" fmla="*/ 294 w 294"/>
              <a:gd name="T7" fmla="*/ 0 h 1587"/>
              <a:gd name="T8" fmla="*/ 294 w 294"/>
              <a:gd name="T9" fmla="*/ 0 h 1587"/>
              <a:gd name="T10" fmla="*/ 294 w 294"/>
              <a:gd name="T11" fmla="*/ 0 h 1587"/>
              <a:gd name="T12" fmla="*/ 294 w 294"/>
              <a:gd name="T13" fmla="*/ 0 h 1587"/>
              <a:gd name="T14" fmla="*/ 0 w 294"/>
              <a:gd name="T15" fmla="*/ 0 h 15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587"/>
              <a:gd name="T26" fmla="*/ 294 w 294"/>
              <a:gd name="T27" fmla="*/ 1587 h 15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587">
                <a:moveTo>
                  <a:pt x="0" y="0"/>
                </a:moveTo>
                <a:lnTo>
                  <a:pt x="0" y="0"/>
                </a:lnTo>
                <a:lnTo>
                  <a:pt x="2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19" name="Freeform 40"/>
          <p:cNvSpPr>
            <a:spLocks noChangeAspect="1"/>
          </p:cNvSpPr>
          <p:nvPr/>
        </p:nvSpPr>
        <p:spPr bwMode="auto">
          <a:xfrm>
            <a:off x="7207250" y="2409825"/>
            <a:ext cx="95250" cy="252413"/>
          </a:xfrm>
          <a:custGeom>
            <a:avLst/>
            <a:gdLst>
              <a:gd name="T0" fmla="*/ 0 w 294"/>
              <a:gd name="T1" fmla="*/ 784 h 784"/>
              <a:gd name="T2" fmla="*/ 0 w 294"/>
              <a:gd name="T3" fmla="*/ 0 h 784"/>
              <a:gd name="T4" fmla="*/ 0 w 294"/>
              <a:gd name="T5" fmla="*/ 0 h 784"/>
              <a:gd name="T6" fmla="*/ 294 w 294"/>
              <a:gd name="T7" fmla="*/ 0 h 784"/>
              <a:gd name="T8" fmla="*/ 294 w 294"/>
              <a:gd name="T9" fmla="*/ 0 h 784"/>
              <a:gd name="T10" fmla="*/ 294 w 294"/>
              <a:gd name="T11" fmla="*/ 784 h 784"/>
              <a:gd name="T12" fmla="*/ 294 w 294"/>
              <a:gd name="T13" fmla="*/ 784 h 784"/>
              <a:gd name="T14" fmla="*/ 0 w 294"/>
              <a:gd name="T15" fmla="*/ 784 h 78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784"/>
              <a:gd name="T26" fmla="*/ 294 w 294"/>
              <a:gd name="T27" fmla="*/ 784 h 78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784">
                <a:moveTo>
                  <a:pt x="0" y="784"/>
                </a:moveTo>
                <a:lnTo>
                  <a:pt x="0" y="0"/>
                </a:lnTo>
                <a:lnTo>
                  <a:pt x="294" y="0"/>
                </a:lnTo>
                <a:lnTo>
                  <a:pt x="294" y="784"/>
                </a:lnTo>
                <a:lnTo>
                  <a:pt x="0" y="784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0" name="Freeform 41"/>
          <p:cNvSpPr>
            <a:spLocks noChangeAspect="1"/>
          </p:cNvSpPr>
          <p:nvPr/>
        </p:nvSpPr>
        <p:spPr bwMode="auto">
          <a:xfrm>
            <a:off x="7302500" y="2225675"/>
            <a:ext cx="107950" cy="436563"/>
          </a:xfrm>
          <a:custGeom>
            <a:avLst/>
            <a:gdLst>
              <a:gd name="T0" fmla="*/ 0 w 293"/>
              <a:gd name="T1" fmla="*/ 1175 h 1175"/>
              <a:gd name="T2" fmla="*/ 0 w 293"/>
              <a:gd name="T3" fmla="*/ 0 h 1175"/>
              <a:gd name="T4" fmla="*/ 0 w 293"/>
              <a:gd name="T5" fmla="*/ 0 h 1175"/>
              <a:gd name="T6" fmla="*/ 293 w 293"/>
              <a:gd name="T7" fmla="*/ 0 h 1175"/>
              <a:gd name="T8" fmla="*/ 293 w 293"/>
              <a:gd name="T9" fmla="*/ 0 h 1175"/>
              <a:gd name="T10" fmla="*/ 293 w 293"/>
              <a:gd name="T11" fmla="*/ 1175 h 1175"/>
              <a:gd name="T12" fmla="*/ 293 w 293"/>
              <a:gd name="T13" fmla="*/ 1175 h 1175"/>
              <a:gd name="T14" fmla="*/ 0 w 293"/>
              <a:gd name="T15" fmla="*/ 1175 h 117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3"/>
              <a:gd name="T25" fmla="*/ 0 h 1175"/>
              <a:gd name="T26" fmla="*/ 293 w 293"/>
              <a:gd name="T27" fmla="*/ 1175 h 117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3" h="1175">
                <a:moveTo>
                  <a:pt x="0" y="1175"/>
                </a:moveTo>
                <a:lnTo>
                  <a:pt x="0" y="0"/>
                </a:lnTo>
                <a:lnTo>
                  <a:pt x="293" y="0"/>
                </a:lnTo>
                <a:lnTo>
                  <a:pt x="293" y="1175"/>
                </a:lnTo>
                <a:lnTo>
                  <a:pt x="0" y="1175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1" name="Freeform 42"/>
          <p:cNvSpPr>
            <a:spLocks noChangeAspect="1"/>
          </p:cNvSpPr>
          <p:nvPr/>
        </p:nvSpPr>
        <p:spPr bwMode="auto">
          <a:xfrm>
            <a:off x="7410450" y="2081213"/>
            <a:ext cx="109538" cy="581025"/>
          </a:xfrm>
          <a:custGeom>
            <a:avLst/>
            <a:gdLst>
              <a:gd name="T0" fmla="*/ 0 w 295"/>
              <a:gd name="T1" fmla="*/ 1567 h 1567"/>
              <a:gd name="T2" fmla="*/ 0 w 295"/>
              <a:gd name="T3" fmla="*/ 0 h 1567"/>
              <a:gd name="T4" fmla="*/ 0 w 295"/>
              <a:gd name="T5" fmla="*/ 0 h 1567"/>
              <a:gd name="T6" fmla="*/ 295 w 295"/>
              <a:gd name="T7" fmla="*/ 0 h 1567"/>
              <a:gd name="T8" fmla="*/ 295 w 295"/>
              <a:gd name="T9" fmla="*/ 0 h 1567"/>
              <a:gd name="T10" fmla="*/ 295 w 295"/>
              <a:gd name="T11" fmla="*/ 1567 h 1567"/>
              <a:gd name="T12" fmla="*/ 295 w 295"/>
              <a:gd name="T13" fmla="*/ 1567 h 1567"/>
              <a:gd name="T14" fmla="*/ 0 w 295"/>
              <a:gd name="T15" fmla="*/ 1567 h 156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5"/>
              <a:gd name="T25" fmla="*/ 0 h 1567"/>
              <a:gd name="T26" fmla="*/ 295 w 295"/>
              <a:gd name="T27" fmla="*/ 1567 h 156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5" h="1567">
                <a:moveTo>
                  <a:pt x="0" y="1567"/>
                </a:moveTo>
                <a:lnTo>
                  <a:pt x="0" y="0"/>
                </a:lnTo>
                <a:lnTo>
                  <a:pt x="295" y="0"/>
                </a:lnTo>
                <a:lnTo>
                  <a:pt x="295" y="1567"/>
                </a:lnTo>
                <a:lnTo>
                  <a:pt x="0" y="1567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2" name="Freeform 43"/>
          <p:cNvSpPr>
            <a:spLocks noChangeAspect="1"/>
          </p:cNvSpPr>
          <p:nvPr/>
        </p:nvSpPr>
        <p:spPr bwMode="auto">
          <a:xfrm>
            <a:off x="7508875" y="1779588"/>
            <a:ext cx="119063" cy="882650"/>
          </a:xfrm>
          <a:custGeom>
            <a:avLst/>
            <a:gdLst>
              <a:gd name="T0" fmla="*/ 0 w 293"/>
              <a:gd name="T1" fmla="*/ 2155 h 2155"/>
              <a:gd name="T2" fmla="*/ 0 w 293"/>
              <a:gd name="T3" fmla="*/ 0 h 2155"/>
              <a:gd name="T4" fmla="*/ 0 w 293"/>
              <a:gd name="T5" fmla="*/ 0 h 2155"/>
              <a:gd name="T6" fmla="*/ 293 w 293"/>
              <a:gd name="T7" fmla="*/ 0 h 2155"/>
              <a:gd name="T8" fmla="*/ 293 w 293"/>
              <a:gd name="T9" fmla="*/ 0 h 2155"/>
              <a:gd name="T10" fmla="*/ 293 w 293"/>
              <a:gd name="T11" fmla="*/ 2155 h 2155"/>
              <a:gd name="T12" fmla="*/ 293 w 293"/>
              <a:gd name="T13" fmla="*/ 2155 h 2155"/>
              <a:gd name="T14" fmla="*/ 0 w 293"/>
              <a:gd name="T15" fmla="*/ 2155 h 215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3"/>
              <a:gd name="T25" fmla="*/ 0 h 2155"/>
              <a:gd name="T26" fmla="*/ 293 w 293"/>
              <a:gd name="T27" fmla="*/ 2155 h 215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3" h="2155">
                <a:moveTo>
                  <a:pt x="0" y="2155"/>
                </a:moveTo>
                <a:lnTo>
                  <a:pt x="0" y="0"/>
                </a:lnTo>
                <a:lnTo>
                  <a:pt x="293" y="0"/>
                </a:lnTo>
                <a:lnTo>
                  <a:pt x="293" y="2155"/>
                </a:lnTo>
                <a:lnTo>
                  <a:pt x="0" y="2155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3" name="Freeform 44"/>
          <p:cNvSpPr>
            <a:spLocks noChangeAspect="1"/>
          </p:cNvSpPr>
          <p:nvPr/>
        </p:nvSpPr>
        <p:spPr bwMode="auto">
          <a:xfrm>
            <a:off x="7627938" y="1209675"/>
            <a:ext cx="107950" cy="1452563"/>
          </a:xfrm>
          <a:custGeom>
            <a:avLst/>
            <a:gdLst>
              <a:gd name="T0" fmla="*/ 0 w 293"/>
              <a:gd name="T1" fmla="*/ 3917 h 3917"/>
              <a:gd name="T2" fmla="*/ 0 w 293"/>
              <a:gd name="T3" fmla="*/ 0 h 3917"/>
              <a:gd name="T4" fmla="*/ 0 w 293"/>
              <a:gd name="T5" fmla="*/ 0 h 3917"/>
              <a:gd name="T6" fmla="*/ 293 w 293"/>
              <a:gd name="T7" fmla="*/ 0 h 3917"/>
              <a:gd name="T8" fmla="*/ 293 w 293"/>
              <a:gd name="T9" fmla="*/ 0 h 3917"/>
              <a:gd name="T10" fmla="*/ 293 w 293"/>
              <a:gd name="T11" fmla="*/ 3917 h 3917"/>
              <a:gd name="T12" fmla="*/ 293 w 293"/>
              <a:gd name="T13" fmla="*/ 3917 h 3917"/>
              <a:gd name="T14" fmla="*/ 0 w 293"/>
              <a:gd name="T15" fmla="*/ 3917 h 391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3"/>
              <a:gd name="T25" fmla="*/ 0 h 3917"/>
              <a:gd name="T26" fmla="*/ 293 w 293"/>
              <a:gd name="T27" fmla="*/ 3917 h 391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3" h="3917">
                <a:moveTo>
                  <a:pt x="0" y="3917"/>
                </a:moveTo>
                <a:lnTo>
                  <a:pt x="0" y="0"/>
                </a:lnTo>
                <a:lnTo>
                  <a:pt x="293" y="0"/>
                </a:lnTo>
                <a:lnTo>
                  <a:pt x="293" y="3917"/>
                </a:lnTo>
                <a:lnTo>
                  <a:pt x="0" y="3917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4" name="Freeform 45"/>
          <p:cNvSpPr>
            <a:spLocks noChangeAspect="1"/>
          </p:cNvSpPr>
          <p:nvPr/>
        </p:nvSpPr>
        <p:spPr bwMode="auto">
          <a:xfrm>
            <a:off x="7735888" y="1719263"/>
            <a:ext cx="128587" cy="942975"/>
          </a:xfrm>
          <a:custGeom>
            <a:avLst/>
            <a:gdLst>
              <a:gd name="T0" fmla="*/ 0 w 294"/>
              <a:gd name="T1" fmla="*/ 2155 h 2155"/>
              <a:gd name="T2" fmla="*/ 0 w 294"/>
              <a:gd name="T3" fmla="*/ 0 h 2155"/>
              <a:gd name="T4" fmla="*/ 0 w 294"/>
              <a:gd name="T5" fmla="*/ 0 h 2155"/>
              <a:gd name="T6" fmla="*/ 294 w 294"/>
              <a:gd name="T7" fmla="*/ 0 h 2155"/>
              <a:gd name="T8" fmla="*/ 294 w 294"/>
              <a:gd name="T9" fmla="*/ 0 h 2155"/>
              <a:gd name="T10" fmla="*/ 294 w 294"/>
              <a:gd name="T11" fmla="*/ 2155 h 2155"/>
              <a:gd name="T12" fmla="*/ 294 w 294"/>
              <a:gd name="T13" fmla="*/ 2155 h 2155"/>
              <a:gd name="T14" fmla="*/ 0 w 294"/>
              <a:gd name="T15" fmla="*/ 2155 h 215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2155"/>
              <a:gd name="T26" fmla="*/ 294 w 294"/>
              <a:gd name="T27" fmla="*/ 2155 h 215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2155">
                <a:moveTo>
                  <a:pt x="0" y="2155"/>
                </a:moveTo>
                <a:lnTo>
                  <a:pt x="0" y="0"/>
                </a:lnTo>
                <a:lnTo>
                  <a:pt x="294" y="0"/>
                </a:lnTo>
                <a:lnTo>
                  <a:pt x="294" y="2155"/>
                </a:lnTo>
                <a:lnTo>
                  <a:pt x="0" y="2155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5" name="Freeform 46"/>
          <p:cNvSpPr>
            <a:spLocks noChangeAspect="1"/>
          </p:cNvSpPr>
          <p:nvPr/>
        </p:nvSpPr>
        <p:spPr bwMode="auto">
          <a:xfrm>
            <a:off x="7864475" y="2162175"/>
            <a:ext cx="150813" cy="500063"/>
          </a:xfrm>
          <a:custGeom>
            <a:avLst/>
            <a:gdLst>
              <a:gd name="T0" fmla="*/ 0 w 294"/>
              <a:gd name="T1" fmla="*/ 980 h 980"/>
              <a:gd name="T2" fmla="*/ 0 w 294"/>
              <a:gd name="T3" fmla="*/ 0 h 980"/>
              <a:gd name="T4" fmla="*/ 0 w 294"/>
              <a:gd name="T5" fmla="*/ 0 h 980"/>
              <a:gd name="T6" fmla="*/ 294 w 294"/>
              <a:gd name="T7" fmla="*/ 0 h 980"/>
              <a:gd name="T8" fmla="*/ 294 w 294"/>
              <a:gd name="T9" fmla="*/ 0 h 980"/>
              <a:gd name="T10" fmla="*/ 294 w 294"/>
              <a:gd name="T11" fmla="*/ 980 h 980"/>
              <a:gd name="T12" fmla="*/ 294 w 294"/>
              <a:gd name="T13" fmla="*/ 980 h 980"/>
              <a:gd name="T14" fmla="*/ 0 w 294"/>
              <a:gd name="T15" fmla="*/ 980 h 9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980"/>
              <a:gd name="T26" fmla="*/ 294 w 294"/>
              <a:gd name="T27" fmla="*/ 980 h 9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980">
                <a:moveTo>
                  <a:pt x="0" y="980"/>
                </a:moveTo>
                <a:lnTo>
                  <a:pt x="0" y="0"/>
                </a:lnTo>
                <a:lnTo>
                  <a:pt x="294" y="0"/>
                </a:lnTo>
                <a:lnTo>
                  <a:pt x="294" y="980"/>
                </a:lnTo>
                <a:lnTo>
                  <a:pt x="0" y="98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6" name="Freeform 47"/>
          <p:cNvSpPr>
            <a:spLocks noChangeAspect="1"/>
          </p:cNvSpPr>
          <p:nvPr/>
        </p:nvSpPr>
        <p:spPr bwMode="auto">
          <a:xfrm>
            <a:off x="8018463" y="2219325"/>
            <a:ext cx="107950" cy="436563"/>
          </a:xfrm>
          <a:custGeom>
            <a:avLst/>
            <a:gdLst>
              <a:gd name="T0" fmla="*/ 0 w 293"/>
              <a:gd name="T1" fmla="*/ 1175 h 1175"/>
              <a:gd name="T2" fmla="*/ 0 w 293"/>
              <a:gd name="T3" fmla="*/ 0 h 1175"/>
              <a:gd name="T4" fmla="*/ 0 w 293"/>
              <a:gd name="T5" fmla="*/ 0 h 1175"/>
              <a:gd name="T6" fmla="*/ 293 w 293"/>
              <a:gd name="T7" fmla="*/ 0 h 1175"/>
              <a:gd name="T8" fmla="*/ 293 w 293"/>
              <a:gd name="T9" fmla="*/ 0 h 1175"/>
              <a:gd name="T10" fmla="*/ 293 w 293"/>
              <a:gd name="T11" fmla="*/ 1175 h 1175"/>
              <a:gd name="T12" fmla="*/ 293 w 293"/>
              <a:gd name="T13" fmla="*/ 1175 h 1175"/>
              <a:gd name="T14" fmla="*/ 0 w 293"/>
              <a:gd name="T15" fmla="*/ 1175 h 117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3"/>
              <a:gd name="T25" fmla="*/ 0 h 1175"/>
              <a:gd name="T26" fmla="*/ 293 w 293"/>
              <a:gd name="T27" fmla="*/ 1175 h 117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3" h="1175">
                <a:moveTo>
                  <a:pt x="0" y="1175"/>
                </a:moveTo>
                <a:lnTo>
                  <a:pt x="0" y="0"/>
                </a:lnTo>
                <a:lnTo>
                  <a:pt x="293" y="0"/>
                </a:lnTo>
                <a:lnTo>
                  <a:pt x="293" y="1175"/>
                </a:lnTo>
                <a:lnTo>
                  <a:pt x="0" y="1175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7" name="Freeform 48"/>
          <p:cNvSpPr>
            <a:spLocks noChangeAspect="1"/>
          </p:cNvSpPr>
          <p:nvPr/>
        </p:nvSpPr>
        <p:spPr bwMode="auto">
          <a:xfrm>
            <a:off x="8142288" y="2576513"/>
            <a:ext cx="109537" cy="73025"/>
          </a:xfrm>
          <a:custGeom>
            <a:avLst/>
            <a:gdLst>
              <a:gd name="T0" fmla="*/ 0 w 294"/>
              <a:gd name="T1" fmla="*/ 196 h 196"/>
              <a:gd name="T2" fmla="*/ 0 w 294"/>
              <a:gd name="T3" fmla="*/ 0 h 196"/>
              <a:gd name="T4" fmla="*/ 0 w 294"/>
              <a:gd name="T5" fmla="*/ 0 h 196"/>
              <a:gd name="T6" fmla="*/ 294 w 294"/>
              <a:gd name="T7" fmla="*/ 0 h 196"/>
              <a:gd name="T8" fmla="*/ 294 w 294"/>
              <a:gd name="T9" fmla="*/ 0 h 196"/>
              <a:gd name="T10" fmla="*/ 294 w 294"/>
              <a:gd name="T11" fmla="*/ 196 h 196"/>
              <a:gd name="T12" fmla="*/ 294 w 294"/>
              <a:gd name="T13" fmla="*/ 196 h 196"/>
              <a:gd name="T14" fmla="*/ 0 w 294"/>
              <a:gd name="T15" fmla="*/ 196 h 19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96"/>
              <a:gd name="T26" fmla="*/ 294 w 294"/>
              <a:gd name="T27" fmla="*/ 196 h 19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96">
                <a:moveTo>
                  <a:pt x="0" y="196"/>
                </a:moveTo>
                <a:lnTo>
                  <a:pt x="0" y="0"/>
                </a:lnTo>
                <a:lnTo>
                  <a:pt x="294" y="0"/>
                </a:lnTo>
                <a:lnTo>
                  <a:pt x="294" y="196"/>
                </a:lnTo>
                <a:lnTo>
                  <a:pt x="0" y="196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8" name="Freeform 49"/>
          <p:cNvSpPr>
            <a:spLocks noChangeAspect="1"/>
          </p:cNvSpPr>
          <p:nvPr/>
        </p:nvSpPr>
        <p:spPr bwMode="auto">
          <a:xfrm>
            <a:off x="8172450" y="2662238"/>
            <a:ext cx="109538" cy="1587"/>
          </a:xfrm>
          <a:custGeom>
            <a:avLst/>
            <a:gdLst>
              <a:gd name="T0" fmla="*/ 0 w 294"/>
              <a:gd name="T1" fmla="*/ 0 h 1587"/>
              <a:gd name="T2" fmla="*/ 0 w 294"/>
              <a:gd name="T3" fmla="*/ 0 h 1587"/>
              <a:gd name="T4" fmla="*/ 0 w 294"/>
              <a:gd name="T5" fmla="*/ 0 h 1587"/>
              <a:gd name="T6" fmla="*/ 294 w 294"/>
              <a:gd name="T7" fmla="*/ 0 h 1587"/>
              <a:gd name="T8" fmla="*/ 294 w 294"/>
              <a:gd name="T9" fmla="*/ 0 h 1587"/>
              <a:gd name="T10" fmla="*/ 294 w 294"/>
              <a:gd name="T11" fmla="*/ 0 h 1587"/>
              <a:gd name="T12" fmla="*/ 294 w 294"/>
              <a:gd name="T13" fmla="*/ 0 h 1587"/>
              <a:gd name="T14" fmla="*/ 0 w 294"/>
              <a:gd name="T15" fmla="*/ 0 h 15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587"/>
              <a:gd name="T26" fmla="*/ 294 w 294"/>
              <a:gd name="T27" fmla="*/ 1587 h 15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587">
                <a:moveTo>
                  <a:pt x="0" y="0"/>
                </a:moveTo>
                <a:lnTo>
                  <a:pt x="0" y="0"/>
                </a:lnTo>
                <a:lnTo>
                  <a:pt x="2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29" name="Freeform 50"/>
          <p:cNvSpPr>
            <a:spLocks noChangeAspect="1"/>
          </p:cNvSpPr>
          <p:nvPr/>
        </p:nvSpPr>
        <p:spPr bwMode="auto">
          <a:xfrm>
            <a:off x="8281988" y="2589213"/>
            <a:ext cx="107950" cy="73025"/>
          </a:xfrm>
          <a:custGeom>
            <a:avLst/>
            <a:gdLst>
              <a:gd name="T0" fmla="*/ 0 w 294"/>
              <a:gd name="T1" fmla="*/ 196 h 196"/>
              <a:gd name="T2" fmla="*/ 0 w 294"/>
              <a:gd name="T3" fmla="*/ 0 h 196"/>
              <a:gd name="T4" fmla="*/ 0 w 294"/>
              <a:gd name="T5" fmla="*/ 0 h 196"/>
              <a:gd name="T6" fmla="*/ 294 w 294"/>
              <a:gd name="T7" fmla="*/ 0 h 196"/>
              <a:gd name="T8" fmla="*/ 294 w 294"/>
              <a:gd name="T9" fmla="*/ 0 h 196"/>
              <a:gd name="T10" fmla="*/ 294 w 294"/>
              <a:gd name="T11" fmla="*/ 196 h 196"/>
              <a:gd name="T12" fmla="*/ 294 w 294"/>
              <a:gd name="T13" fmla="*/ 196 h 196"/>
              <a:gd name="T14" fmla="*/ 0 w 294"/>
              <a:gd name="T15" fmla="*/ 196 h 19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96"/>
              <a:gd name="T26" fmla="*/ 294 w 294"/>
              <a:gd name="T27" fmla="*/ 196 h 19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96">
                <a:moveTo>
                  <a:pt x="0" y="196"/>
                </a:moveTo>
                <a:lnTo>
                  <a:pt x="0" y="0"/>
                </a:lnTo>
                <a:lnTo>
                  <a:pt x="294" y="0"/>
                </a:lnTo>
                <a:lnTo>
                  <a:pt x="294" y="196"/>
                </a:lnTo>
                <a:lnTo>
                  <a:pt x="0" y="196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0" name="Freeform 51"/>
          <p:cNvSpPr>
            <a:spLocks noChangeAspect="1"/>
          </p:cNvSpPr>
          <p:nvPr/>
        </p:nvSpPr>
        <p:spPr bwMode="auto">
          <a:xfrm>
            <a:off x="8389938" y="2589213"/>
            <a:ext cx="109537" cy="73025"/>
          </a:xfrm>
          <a:custGeom>
            <a:avLst/>
            <a:gdLst>
              <a:gd name="T0" fmla="*/ 0 w 293"/>
              <a:gd name="T1" fmla="*/ 196 h 196"/>
              <a:gd name="T2" fmla="*/ 0 w 293"/>
              <a:gd name="T3" fmla="*/ 0 h 196"/>
              <a:gd name="T4" fmla="*/ 0 w 293"/>
              <a:gd name="T5" fmla="*/ 0 h 196"/>
              <a:gd name="T6" fmla="*/ 293 w 293"/>
              <a:gd name="T7" fmla="*/ 0 h 196"/>
              <a:gd name="T8" fmla="*/ 293 w 293"/>
              <a:gd name="T9" fmla="*/ 0 h 196"/>
              <a:gd name="T10" fmla="*/ 293 w 293"/>
              <a:gd name="T11" fmla="*/ 196 h 196"/>
              <a:gd name="T12" fmla="*/ 293 w 293"/>
              <a:gd name="T13" fmla="*/ 196 h 196"/>
              <a:gd name="T14" fmla="*/ 0 w 293"/>
              <a:gd name="T15" fmla="*/ 196 h 19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3"/>
              <a:gd name="T25" fmla="*/ 0 h 196"/>
              <a:gd name="T26" fmla="*/ 293 w 293"/>
              <a:gd name="T27" fmla="*/ 196 h 19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3" h="196">
                <a:moveTo>
                  <a:pt x="0" y="196"/>
                </a:moveTo>
                <a:lnTo>
                  <a:pt x="0" y="0"/>
                </a:lnTo>
                <a:lnTo>
                  <a:pt x="293" y="0"/>
                </a:lnTo>
                <a:lnTo>
                  <a:pt x="293" y="196"/>
                </a:lnTo>
                <a:lnTo>
                  <a:pt x="0" y="196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1" name="Freeform 52"/>
          <p:cNvSpPr>
            <a:spLocks noChangeAspect="1"/>
          </p:cNvSpPr>
          <p:nvPr/>
        </p:nvSpPr>
        <p:spPr bwMode="auto">
          <a:xfrm>
            <a:off x="8499475" y="2662238"/>
            <a:ext cx="109538" cy="1587"/>
          </a:xfrm>
          <a:custGeom>
            <a:avLst/>
            <a:gdLst>
              <a:gd name="T0" fmla="*/ 0 w 294"/>
              <a:gd name="T1" fmla="*/ 0 h 1587"/>
              <a:gd name="T2" fmla="*/ 0 w 294"/>
              <a:gd name="T3" fmla="*/ 0 h 1587"/>
              <a:gd name="T4" fmla="*/ 0 w 294"/>
              <a:gd name="T5" fmla="*/ 0 h 1587"/>
              <a:gd name="T6" fmla="*/ 294 w 294"/>
              <a:gd name="T7" fmla="*/ 0 h 1587"/>
              <a:gd name="T8" fmla="*/ 294 w 294"/>
              <a:gd name="T9" fmla="*/ 0 h 1587"/>
              <a:gd name="T10" fmla="*/ 294 w 294"/>
              <a:gd name="T11" fmla="*/ 0 h 1587"/>
              <a:gd name="T12" fmla="*/ 294 w 294"/>
              <a:gd name="T13" fmla="*/ 0 h 1587"/>
              <a:gd name="T14" fmla="*/ 0 w 294"/>
              <a:gd name="T15" fmla="*/ 0 h 15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587"/>
              <a:gd name="T26" fmla="*/ 294 w 294"/>
              <a:gd name="T27" fmla="*/ 1587 h 15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587">
                <a:moveTo>
                  <a:pt x="0" y="0"/>
                </a:moveTo>
                <a:lnTo>
                  <a:pt x="0" y="0"/>
                </a:lnTo>
                <a:lnTo>
                  <a:pt x="2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32" name="Line 53"/>
          <p:cNvSpPr>
            <a:spLocks noChangeAspect="1" noChangeShapeType="1"/>
          </p:cNvSpPr>
          <p:nvPr/>
        </p:nvSpPr>
        <p:spPr bwMode="auto">
          <a:xfrm>
            <a:off x="6323013" y="1243013"/>
            <a:ext cx="1063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3" name="Line 54"/>
          <p:cNvSpPr>
            <a:spLocks noChangeAspect="1" noChangeShapeType="1"/>
          </p:cNvSpPr>
          <p:nvPr/>
        </p:nvSpPr>
        <p:spPr bwMode="auto">
          <a:xfrm>
            <a:off x="6323013" y="1976438"/>
            <a:ext cx="1063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4" name="Line 55"/>
          <p:cNvSpPr>
            <a:spLocks noChangeAspect="1" noChangeShapeType="1"/>
          </p:cNvSpPr>
          <p:nvPr/>
        </p:nvSpPr>
        <p:spPr bwMode="auto">
          <a:xfrm>
            <a:off x="6334125" y="484188"/>
            <a:ext cx="106363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5" name="Line 56"/>
          <p:cNvSpPr>
            <a:spLocks noChangeAspect="1" noChangeShapeType="1"/>
          </p:cNvSpPr>
          <p:nvPr/>
        </p:nvSpPr>
        <p:spPr bwMode="auto">
          <a:xfrm>
            <a:off x="6329363" y="2655888"/>
            <a:ext cx="10795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6" name="Freeform 57"/>
          <p:cNvSpPr>
            <a:spLocks noChangeAspect="1"/>
          </p:cNvSpPr>
          <p:nvPr/>
        </p:nvSpPr>
        <p:spPr bwMode="auto">
          <a:xfrm>
            <a:off x="7038975" y="1212850"/>
            <a:ext cx="1295400" cy="1441450"/>
          </a:xfrm>
          <a:custGeom>
            <a:avLst/>
            <a:gdLst>
              <a:gd name="T0" fmla="*/ 42 w 2942"/>
              <a:gd name="T1" fmla="*/ 1895 h 1896"/>
              <a:gd name="T2" fmla="*/ 126 w 2942"/>
              <a:gd name="T3" fmla="*/ 1891 h 1896"/>
              <a:gd name="T4" fmla="*/ 210 w 2942"/>
              <a:gd name="T5" fmla="*/ 1882 h 1896"/>
              <a:gd name="T6" fmla="*/ 293 w 2942"/>
              <a:gd name="T7" fmla="*/ 1867 h 1896"/>
              <a:gd name="T8" fmla="*/ 377 w 2942"/>
              <a:gd name="T9" fmla="*/ 1844 h 1896"/>
              <a:gd name="T10" fmla="*/ 461 w 2942"/>
              <a:gd name="T11" fmla="*/ 1804 h 1896"/>
              <a:gd name="T12" fmla="*/ 545 w 2942"/>
              <a:gd name="T13" fmla="*/ 1748 h 1896"/>
              <a:gd name="T14" fmla="*/ 629 w 2942"/>
              <a:gd name="T15" fmla="*/ 1667 h 1896"/>
              <a:gd name="T16" fmla="*/ 712 w 2942"/>
              <a:gd name="T17" fmla="*/ 1555 h 1896"/>
              <a:gd name="T18" fmla="*/ 796 w 2942"/>
              <a:gd name="T19" fmla="*/ 1412 h 1896"/>
              <a:gd name="T20" fmla="*/ 883 w 2942"/>
              <a:gd name="T21" fmla="*/ 1234 h 1896"/>
              <a:gd name="T22" fmla="*/ 966 w 2942"/>
              <a:gd name="T23" fmla="*/ 1027 h 1896"/>
              <a:gd name="T24" fmla="*/ 1050 w 2942"/>
              <a:gd name="T25" fmla="*/ 802 h 1896"/>
              <a:gd name="T26" fmla="*/ 1134 w 2942"/>
              <a:gd name="T27" fmla="*/ 572 h 1896"/>
              <a:gd name="T28" fmla="*/ 1218 w 2942"/>
              <a:gd name="T29" fmla="*/ 359 h 1896"/>
              <a:gd name="T30" fmla="*/ 1302 w 2942"/>
              <a:gd name="T31" fmla="*/ 181 h 1896"/>
              <a:gd name="T32" fmla="*/ 1385 w 2942"/>
              <a:gd name="T33" fmla="*/ 55 h 1896"/>
              <a:gd name="T34" fmla="*/ 1472 w 2942"/>
              <a:gd name="T35" fmla="*/ 0 h 1896"/>
              <a:gd name="T36" fmla="*/ 1553 w 2942"/>
              <a:gd name="T37" fmla="*/ 19 h 1896"/>
              <a:gd name="T38" fmla="*/ 1637 w 2942"/>
              <a:gd name="T39" fmla="*/ 111 h 1896"/>
              <a:gd name="T40" fmla="*/ 1723 w 2942"/>
              <a:gd name="T41" fmla="*/ 264 h 1896"/>
              <a:gd name="T42" fmla="*/ 1804 w 2942"/>
              <a:gd name="T43" fmla="*/ 462 h 1896"/>
              <a:gd name="T44" fmla="*/ 1891 w 2942"/>
              <a:gd name="T45" fmla="*/ 687 h 1896"/>
              <a:gd name="T46" fmla="*/ 1975 w 2942"/>
              <a:gd name="T47" fmla="*/ 917 h 1896"/>
              <a:gd name="T48" fmla="*/ 2058 w 2942"/>
              <a:gd name="T49" fmla="*/ 1134 h 1896"/>
              <a:gd name="T50" fmla="*/ 2142 w 2942"/>
              <a:gd name="T51" fmla="*/ 1327 h 1896"/>
              <a:gd name="T52" fmla="*/ 2226 w 2942"/>
              <a:gd name="T53" fmla="*/ 1487 h 1896"/>
              <a:gd name="T54" fmla="*/ 2312 w 2942"/>
              <a:gd name="T55" fmla="*/ 1614 h 1896"/>
              <a:gd name="T56" fmla="*/ 2394 w 2942"/>
              <a:gd name="T57" fmla="*/ 1712 h 1896"/>
              <a:gd name="T58" fmla="*/ 2480 w 2942"/>
              <a:gd name="T59" fmla="*/ 1780 h 1896"/>
              <a:gd name="T60" fmla="*/ 2564 w 2942"/>
              <a:gd name="T61" fmla="*/ 1825 h 1896"/>
              <a:gd name="T62" fmla="*/ 2648 w 2942"/>
              <a:gd name="T63" fmla="*/ 1855 h 1896"/>
              <a:gd name="T64" fmla="*/ 2731 w 2942"/>
              <a:gd name="T65" fmla="*/ 1874 h 1896"/>
              <a:gd name="T66" fmla="*/ 2815 w 2942"/>
              <a:gd name="T67" fmla="*/ 1886 h 1896"/>
              <a:gd name="T68" fmla="*/ 2899 w 2942"/>
              <a:gd name="T69" fmla="*/ 1893 h 189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942"/>
              <a:gd name="T106" fmla="*/ 0 h 1896"/>
              <a:gd name="T107" fmla="*/ 2942 w 2942"/>
              <a:gd name="T108" fmla="*/ 1896 h 189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942" h="1896">
                <a:moveTo>
                  <a:pt x="0" y="1895"/>
                </a:moveTo>
                <a:lnTo>
                  <a:pt x="42" y="1895"/>
                </a:lnTo>
                <a:lnTo>
                  <a:pt x="84" y="1893"/>
                </a:lnTo>
                <a:lnTo>
                  <a:pt x="126" y="1891"/>
                </a:lnTo>
                <a:lnTo>
                  <a:pt x="168" y="1886"/>
                </a:lnTo>
                <a:lnTo>
                  <a:pt x="210" y="1882"/>
                </a:lnTo>
                <a:lnTo>
                  <a:pt x="251" y="1874"/>
                </a:lnTo>
                <a:lnTo>
                  <a:pt x="293" y="1867"/>
                </a:lnTo>
                <a:lnTo>
                  <a:pt x="335" y="1855"/>
                </a:lnTo>
                <a:lnTo>
                  <a:pt x="377" y="1844"/>
                </a:lnTo>
                <a:lnTo>
                  <a:pt x="422" y="1825"/>
                </a:lnTo>
                <a:lnTo>
                  <a:pt x="461" y="1804"/>
                </a:lnTo>
                <a:lnTo>
                  <a:pt x="503" y="1780"/>
                </a:lnTo>
                <a:lnTo>
                  <a:pt x="545" y="1748"/>
                </a:lnTo>
                <a:lnTo>
                  <a:pt x="589" y="1712"/>
                </a:lnTo>
                <a:lnTo>
                  <a:pt x="629" y="1667"/>
                </a:lnTo>
                <a:lnTo>
                  <a:pt x="673" y="1614"/>
                </a:lnTo>
                <a:lnTo>
                  <a:pt x="712" y="1555"/>
                </a:lnTo>
                <a:lnTo>
                  <a:pt x="754" y="1487"/>
                </a:lnTo>
                <a:lnTo>
                  <a:pt x="796" y="1412"/>
                </a:lnTo>
                <a:lnTo>
                  <a:pt x="841" y="1327"/>
                </a:lnTo>
                <a:lnTo>
                  <a:pt x="883" y="1234"/>
                </a:lnTo>
                <a:lnTo>
                  <a:pt x="924" y="1134"/>
                </a:lnTo>
                <a:lnTo>
                  <a:pt x="966" y="1027"/>
                </a:lnTo>
                <a:lnTo>
                  <a:pt x="1008" y="917"/>
                </a:lnTo>
                <a:lnTo>
                  <a:pt x="1050" y="802"/>
                </a:lnTo>
                <a:lnTo>
                  <a:pt x="1092" y="687"/>
                </a:lnTo>
                <a:lnTo>
                  <a:pt x="1134" y="572"/>
                </a:lnTo>
                <a:lnTo>
                  <a:pt x="1176" y="462"/>
                </a:lnTo>
                <a:lnTo>
                  <a:pt x="1218" y="359"/>
                </a:lnTo>
                <a:lnTo>
                  <a:pt x="1260" y="264"/>
                </a:lnTo>
                <a:lnTo>
                  <a:pt x="1302" y="181"/>
                </a:lnTo>
                <a:lnTo>
                  <a:pt x="1343" y="111"/>
                </a:lnTo>
                <a:lnTo>
                  <a:pt x="1385" y="55"/>
                </a:lnTo>
                <a:lnTo>
                  <a:pt x="1427" y="19"/>
                </a:lnTo>
                <a:lnTo>
                  <a:pt x="1472" y="0"/>
                </a:lnTo>
                <a:lnTo>
                  <a:pt x="1511" y="0"/>
                </a:lnTo>
                <a:lnTo>
                  <a:pt x="1553" y="19"/>
                </a:lnTo>
                <a:lnTo>
                  <a:pt x="1595" y="55"/>
                </a:lnTo>
                <a:lnTo>
                  <a:pt x="1637" y="111"/>
                </a:lnTo>
                <a:lnTo>
                  <a:pt x="1681" y="181"/>
                </a:lnTo>
                <a:lnTo>
                  <a:pt x="1723" y="264"/>
                </a:lnTo>
                <a:lnTo>
                  <a:pt x="1765" y="359"/>
                </a:lnTo>
                <a:lnTo>
                  <a:pt x="1804" y="462"/>
                </a:lnTo>
                <a:lnTo>
                  <a:pt x="1849" y="572"/>
                </a:lnTo>
                <a:lnTo>
                  <a:pt x="1891" y="687"/>
                </a:lnTo>
                <a:lnTo>
                  <a:pt x="1933" y="802"/>
                </a:lnTo>
                <a:lnTo>
                  <a:pt x="1975" y="917"/>
                </a:lnTo>
                <a:lnTo>
                  <a:pt x="2017" y="1027"/>
                </a:lnTo>
                <a:lnTo>
                  <a:pt x="2058" y="1134"/>
                </a:lnTo>
                <a:lnTo>
                  <a:pt x="2100" y="1234"/>
                </a:lnTo>
                <a:lnTo>
                  <a:pt x="2142" y="1327"/>
                </a:lnTo>
                <a:lnTo>
                  <a:pt x="2184" y="1412"/>
                </a:lnTo>
                <a:lnTo>
                  <a:pt x="2226" y="1487"/>
                </a:lnTo>
                <a:lnTo>
                  <a:pt x="2268" y="1555"/>
                </a:lnTo>
                <a:lnTo>
                  <a:pt x="2312" y="1614"/>
                </a:lnTo>
                <a:lnTo>
                  <a:pt x="2352" y="1667"/>
                </a:lnTo>
                <a:lnTo>
                  <a:pt x="2394" y="1712"/>
                </a:lnTo>
                <a:lnTo>
                  <a:pt x="2436" y="1748"/>
                </a:lnTo>
                <a:lnTo>
                  <a:pt x="2480" y="1780"/>
                </a:lnTo>
                <a:lnTo>
                  <a:pt x="2519" y="1804"/>
                </a:lnTo>
                <a:lnTo>
                  <a:pt x="2564" y="1825"/>
                </a:lnTo>
                <a:lnTo>
                  <a:pt x="2603" y="1844"/>
                </a:lnTo>
                <a:lnTo>
                  <a:pt x="2648" y="1855"/>
                </a:lnTo>
                <a:lnTo>
                  <a:pt x="2687" y="1867"/>
                </a:lnTo>
                <a:lnTo>
                  <a:pt x="2731" y="1874"/>
                </a:lnTo>
                <a:lnTo>
                  <a:pt x="2773" y="1882"/>
                </a:lnTo>
                <a:lnTo>
                  <a:pt x="2815" y="1886"/>
                </a:lnTo>
                <a:lnTo>
                  <a:pt x="2855" y="1891"/>
                </a:lnTo>
                <a:lnTo>
                  <a:pt x="2899" y="1893"/>
                </a:lnTo>
                <a:lnTo>
                  <a:pt x="2941" y="1895"/>
                </a:lnTo>
              </a:path>
            </a:pathLst>
          </a:custGeom>
          <a:noFill/>
          <a:ln w="254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37" name="Line 63"/>
          <p:cNvSpPr>
            <a:spLocks noChangeAspect="1" noChangeShapeType="1"/>
          </p:cNvSpPr>
          <p:nvPr/>
        </p:nvSpPr>
        <p:spPr bwMode="auto">
          <a:xfrm rot="-5400000">
            <a:off x="6379368" y="2701132"/>
            <a:ext cx="106363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8" name="Line 64"/>
          <p:cNvSpPr>
            <a:spLocks noChangeAspect="1" noChangeShapeType="1"/>
          </p:cNvSpPr>
          <p:nvPr/>
        </p:nvSpPr>
        <p:spPr bwMode="auto">
          <a:xfrm rot="-5400000">
            <a:off x="6938169" y="2718594"/>
            <a:ext cx="1063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9" name="Line 65"/>
          <p:cNvSpPr>
            <a:spLocks noChangeAspect="1" noChangeShapeType="1"/>
          </p:cNvSpPr>
          <p:nvPr/>
        </p:nvSpPr>
        <p:spPr bwMode="auto">
          <a:xfrm rot="-5400000">
            <a:off x="8027194" y="2718594"/>
            <a:ext cx="1063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40" name="Line 66"/>
          <p:cNvSpPr>
            <a:spLocks noChangeAspect="1" noChangeShapeType="1"/>
          </p:cNvSpPr>
          <p:nvPr/>
        </p:nvSpPr>
        <p:spPr bwMode="auto">
          <a:xfrm rot="-5400000">
            <a:off x="8552656" y="2707482"/>
            <a:ext cx="106363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41" name="Line 67"/>
          <p:cNvSpPr>
            <a:spLocks noChangeAspect="1" noChangeShapeType="1"/>
          </p:cNvSpPr>
          <p:nvPr/>
        </p:nvSpPr>
        <p:spPr bwMode="auto">
          <a:xfrm rot="-5400000">
            <a:off x="7490619" y="2712244"/>
            <a:ext cx="1063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42" name="Line 68"/>
          <p:cNvSpPr>
            <a:spLocks noChangeAspect="1" noChangeShapeType="1"/>
          </p:cNvSpPr>
          <p:nvPr/>
        </p:nvSpPr>
        <p:spPr bwMode="auto">
          <a:xfrm>
            <a:off x="6434138" y="2657475"/>
            <a:ext cx="217805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43" name="Rectangle 89"/>
          <p:cNvSpPr>
            <a:spLocks noChangeAspect="1" noChangeArrowheads="1"/>
          </p:cNvSpPr>
          <p:nvPr/>
        </p:nvSpPr>
        <p:spPr bwMode="auto">
          <a:xfrm rot="-5400000">
            <a:off x="4984750" y="2749551"/>
            <a:ext cx="1285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Arial" charset="0"/>
              </a:rPr>
              <a:t>Frequency</a:t>
            </a:r>
            <a:endParaRPr lang="en-US"/>
          </a:p>
        </p:txBody>
      </p:sp>
      <p:sp>
        <p:nvSpPr>
          <p:cNvPr id="12344" name="Line 71"/>
          <p:cNvSpPr>
            <a:spLocks noChangeAspect="1" noChangeShapeType="1"/>
          </p:cNvSpPr>
          <p:nvPr/>
        </p:nvSpPr>
        <p:spPr bwMode="auto">
          <a:xfrm>
            <a:off x="6430963" y="5056188"/>
            <a:ext cx="2178050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5" name="Line 72"/>
          <p:cNvSpPr>
            <a:spLocks noChangeAspect="1" noChangeShapeType="1"/>
          </p:cNvSpPr>
          <p:nvPr/>
        </p:nvSpPr>
        <p:spPr bwMode="auto">
          <a:xfrm>
            <a:off x="6430963" y="4991100"/>
            <a:ext cx="1587" cy="650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6" name="Line 73"/>
          <p:cNvSpPr>
            <a:spLocks noChangeAspect="1" noChangeShapeType="1"/>
          </p:cNvSpPr>
          <p:nvPr/>
        </p:nvSpPr>
        <p:spPr bwMode="auto">
          <a:xfrm>
            <a:off x="6975475" y="4991100"/>
            <a:ext cx="0" cy="650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7" name="Line 74"/>
          <p:cNvSpPr>
            <a:spLocks noChangeAspect="1" noChangeShapeType="1"/>
          </p:cNvSpPr>
          <p:nvPr/>
        </p:nvSpPr>
        <p:spPr bwMode="auto">
          <a:xfrm>
            <a:off x="7519988" y="4991100"/>
            <a:ext cx="1587" cy="650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8" name="Line 75"/>
          <p:cNvSpPr>
            <a:spLocks noChangeAspect="1" noChangeShapeType="1"/>
          </p:cNvSpPr>
          <p:nvPr/>
        </p:nvSpPr>
        <p:spPr bwMode="auto">
          <a:xfrm>
            <a:off x="8062913" y="4991100"/>
            <a:ext cx="1587" cy="650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49" name="Rectangle 77"/>
          <p:cNvSpPr>
            <a:spLocks noChangeAspect="1" noChangeArrowheads="1"/>
          </p:cNvSpPr>
          <p:nvPr/>
        </p:nvSpPr>
        <p:spPr bwMode="auto">
          <a:xfrm>
            <a:off x="6357938" y="5164138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charset="0"/>
              </a:rPr>
              <a:t>20</a:t>
            </a:r>
            <a:endParaRPr lang="en-US" sz="1800">
              <a:latin typeface="Arial" charset="0"/>
            </a:endParaRPr>
          </a:p>
        </p:txBody>
      </p:sp>
      <p:sp>
        <p:nvSpPr>
          <p:cNvPr id="12350" name="Rectangle 78"/>
          <p:cNvSpPr>
            <a:spLocks noChangeAspect="1" noChangeArrowheads="1"/>
          </p:cNvSpPr>
          <p:nvPr/>
        </p:nvSpPr>
        <p:spPr bwMode="auto">
          <a:xfrm>
            <a:off x="6902450" y="5164138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charset="0"/>
              </a:rPr>
              <a:t>30</a:t>
            </a:r>
            <a:endParaRPr lang="en-US" sz="1800">
              <a:latin typeface="Arial" charset="0"/>
            </a:endParaRPr>
          </a:p>
        </p:txBody>
      </p:sp>
      <p:sp>
        <p:nvSpPr>
          <p:cNvPr id="12351" name="Rectangle 79"/>
          <p:cNvSpPr>
            <a:spLocks noChangeAspect="1" noChangeArrowheads="1"/>
          </p:cNvSpPr>
          <p:nvPr/>
        </p:nvSpPr>
        <p:spPr bwMode="auto">
          <a:xfrm>
            <a:off x="7446963" y="5164138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charset="0"/>
              </a:rPr>
              <a:t>40</a:t>
            </a:r>
            <a:endParaRPr lang="en-US" sz="1800">
              <a:latin typeface="Arial" charset="0"/>
            </a:endParaRPr>
          </a:p>
        </p:txBody>
      </p:sp>
      <p:sp>
        <p:nvSpPr>
          <p:cNvPr id="12352" name="Rectangle 80"/>
          <p:cNvSpPr>
            <a:spLocks noChangeAspect="1" noChangeArrowheads="1"/>
          </p:cNvSpPr>
          <p:nvPr/>
        </p:nvSpPr>
        <p:spPr bwMode="auto">
          <a:xfrm>
            <a:off x="7991475" y="5164138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charset="0"/>
              </a:rPr>
              <a:t>50</a:t>
            </a:r>
            <a:endParaRPr lang="en-US" sz="1800">
              <a:latin typeface="Arial" charset="0"/>
            </a:endParaRPr>
          </a:p>
        </p:txBody>
      </p:sp>
      <p:sp>
        <p:nvSpPr>
          <p:cNvPr id="12353" name="Rectangle 81"/>
          <p:cNvSpPr>
            <a:spLocks noChangeAspect="1" noChangeArrowheads="1"/>
          </p:cNvSpPr>
          <p:nvPr/>
        </p:nvSpPr>
        <p:spPr bwMode="auto">
          <a:xfrm>
            <a:off x="8535988" y="5164138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charset="0"/>
              </a:rPr>
              <a:t>60</a:t>
            </a:r>
            <a:endParaRPr lang="en-US" sz="1800">
              <a:latin typeface="Arial" charset="0"/>
            </a:endParaRPr>
          </a:p>
        </p:txBody>
      </p:sp>
      <p:sp>
        <p:nvSpPr>
          <p:cNvPr id="12354" name="Line 82"/>
          <p:cNvSpPr>
            <a:spLocks noChangeAspect="1" noChangeShapeType="1"/>
          </p:cNvSpPr>
          <p:nvPr/>
        </p:nvSpPr>
        <p:spPr bwMode="auto">
          <a:xfrm flipV="1">
            <a:off x="6430963" y="2878138"/>
            <a:ext cx="1587" cy="217805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5" name="Line 83"/>
          <p:cNvSpPr>
            <a:spLocks noChangeAspect="1" noChangeShapeType="1"/>
          </p:cNvSpPr>
          <p:nvPr/>
        </p:nvSpPr>
        <p:spPr bwMode="auto">
          <a:xfrm flipH="1">
            <a:off x="6430963" y="5056188"/>
            <a:ext cx="65087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56" name="Rectangle 85"/>
          <p:cNvSpPr>
            <a:spLocks noChangeAspect="1" noChangeArrowheads="1"/>
          </p:cNvSpPr>
          <p:nvPr/>
        </p:nvSpPr>
        <p:spPr bwMode="auto">
          <a:xfrm>
            <a:off x="6048375" y="4968875"/>
            <a:ext cx="12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charset="0"/>
              </a:rPr>
              <a:t>0</a:t>
            </a:r>
            <a:endParaRPr lang="en-US" sz="1800">
              <a:latin typeface="Arial" charset="0"/>
            </a:endParaRPr>
          </a:p>
        </p:txBody>
      </p:sp>
      <p:sp>
        <p:nvSpPr>
          <p:cNvPr id="12357" name="Rectangle 86"/>
          <p:cNvSpPr>
            <a:spLocks noChangeAspect="1" noChangeArrowheads="1"/>
          </p:cNvSpPr>
          <p:nvPr/>
        </p:nvSpPr>
        <p:spPr bwMode="auto">
          <a:xfrm>
            <a:off x="5975350" y="4243388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charset="0"/>
              </a:rPr>
              <a:t>10</a:t>
            </a:r>
            <a:endParaRPr lang="en-US" sz="1800">
              <a:latin typeface="Arial" charset="0"/>
            </a:endParaRPr>
          </a:p>
        </p:txBody>
      </p:sp>
      <p:sp>
        <p:nvSpPr>
          <p:cNvPr id="12358" name="Rectangle 87"/>
          <p:cNvSpPr>
            <a:spLocks noChangeAspect="1" noChangeArrowheads="1"/>
          </p:cNvSpPr>
          <p:nvPr/>
        </p:nvSpPr>
        <p:spPr bwMode="auto">
          <a:xfrm>
            <a:off x="5975350" y="3516313"/>
            <a:ext cx="254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charset="0"/>
              </a:rPr>
              <a:t>20</a:t>
            </a:r>
            <a:endParaRPr lang="en-US" sz="1800">
              <a:latin typeface="Arial" charset="0"/>
            </a:endParaRPr>
          </a:p>
        </p:txBody>
      </p:sp>
      <p:sp>
        <p:nvSpPr>
          <p:cNvPr id="12359" name="Rectangle 88"/>
          <p:cNvSpPr>
            <a:spLocks noChangeAspect="1" noChangeArrowheads="1"/>
          </p:cNvSpPr>
          <p:nvPr/>
        </p:nvSpPr>
        <p:spPr bwMode="auto">
          <a:xfrm>
            <a:off x="5975350" y="2790825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000000"/>
                </a:solidFill>
                <a:latin typeface="Arial" charset="0"/>
              </a:rPr>
              <a:t>30</a:t>
            </a:r>
            <a:endParaRPr lang="en-US" sz="1800">
              <a:latin typeface="Arial" charset="0"/>
            </a:endParaRPr>
          </a:p>
        </p:txBody>
      </p:sp>
      <p:sp>
        <p:nvSpPr>
          <p:cNvPr id="12360" name="Line 91"/>
          <p:cNvSpPr>
            <a:spLocks noChangeAspect="1" noChangeShapeType="1"/>
          </p:cNvSpPr>
          <p:nvPr/>
        </p:nvSpPr>
        <p:spPr bwMode="auto">
          <a:xfrm>
            <a:off x="8542338" y="5056188"/>
            <a:ext cx="66675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1" name="Line 93"/>
          <p:cNvSpPr>
            <a:spLocks noChangeAspect="1" noChangeShapeType="1"/>
          </p:cNvSpPr>
          <p:nvPr/>
        </p:nvSpPr>
        <p:spPr bwMode="auto">
          <a:xfrm flipV="1">
            <a:off x="6430963" y="2878138"/>
            <a:ext cx="1587" cy="6350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2" name="Freeform 95"/>
          <p:cNvSpPr>
            <a:spLocks noChangeAspect="1"/>
          </p:cNvSpPr>
          <p:nvPr/>
        </p:nvSpPr>
        <p:spPr bwMode="auto">
          <a:xfrm>
            <a:off x="6430963" y="5056188"/>
            <a:ext cx="109537" cy="1587"/>
          </a:xfrm>
          <a:custGeom>
            <a:avLst/>
            <a:gdLst>
              <a:gd name="T0" fmla="*/ 0 w 294"/>
              <a:gd name="T1" fmla="*/ 0 h 1587"/>
              <a:gd name="T2" fmla="*/ 0 w 294"/>
              <a:gd name="T3" fmla="*/ 0 h 1587"/>
              <a:gd name="T4" fmla="*/ 0 w 294"/>
              <a:gd name="T5" fmla="*/ 0 h 1587"/>
              <a:gd name="T6" fmla="*/ 294 w 294"/>
              <a:gd name="T7" fmla="*/ 0 h 1587"/>
              <a:gd name="T8" fmla="*/ 294 w 294"/>
              <a:gd name="T9" fmla="*/ 0 h 1587"/>
              <a:gd name="T10" fmla="*/ 294 w 294"/>
              <a:gd name="T11" fmla="*/ 0 h 1587"/>
              <a:gd name="T12" fmla="*/ 294 w 294"/>
              <a:gd name="T13" fmla="*/ 0 h 1587"/>
              <a:gd name="T14" fmla="*/ 0 w 294"/>
              <a:gd name="T15" fmla="*/ 0 h 15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587"/>
              <a:gd name="T26" fmla="*/ 294 w 294"/>
              <a:gd name="T27" fmla="*/ 1587 h 15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587">
                <a:moveTo>
                  <a:pt x="0" y="0"/>
                </a:moveTo>
                <a:lnTo>
                  <a:pt x="0" y="0"/>
                </a:lnTo>
                <a:lnTo>
                  <a:pt x="2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2"/>
          </a:solidFill>
          <a:ln w="7938">
            <a:solidFill>
              <a:srgbClr val="0000F2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3" name="Freeform 96"/>
          <p:cNvSpPr>
            <a:spLocks noChangeAspect="1"/>
          </p:cNvSpPr>
          <p:nvPr/>
        </p:nvSpPr>
        <p:spPr bwMode="auto">
          <a:xfrm>
            <a:off x="6540500" y="5056188"/>
            <a:ext cx="107950" cy="1587"/>
          </a:xfrm>
          <a:custGeom>
            <a:avLst/>
            <a:gdLst>
              <a:gd name="T0" fmla="*/ 0 w 293"/>
              <a:gd name="T1" fmla="*/ 0 h 1587"/>
              <a:gd name="T2" fmla="*/ 0 w 293"/>
              <a:gd name="T3" fmla="*/ 0 h 1587"/>
              <a:gd name="T4" fmla="*/ 0 w 293"/>
              <a:gd name="T5" fmla="*/ 0 h 1587"/>
              <a:gd name="T6" fmla="*/ 293 w 293"/>
              <a:gd name="T7" fmla="*/ 0 h 1587"/>
              <a:gd name="T8" fmla="*/ 293 w 293"/>
              <a:gd name="T9" fmla="*/ 0 h 1587"/>
              <a:gd name="T10" fmla="*/ 293 w 293"/>
              <a:gd name="T11" fmla="*/ 0 h 1587"/>
              <a:gd name="T12" fmla="*/ 293 w 293"/>
              <a:gd name="T13" fmla="*/ 0 h 1587"/>
              <a:gd name="T14" fmla="*/ 0 w 293"/>
              <a:gd name="T15" fmla="*/ 0 h 15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3"/>
              <a:gd name="T25" fmla="*/ 0 h 1587"/>
              <a:gd name="T26" fmla="*/ 293 w 293"/>
              <a:gd name="T27" fmla="*/ 1587 h 15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3" h="1587">
                <a:moveTo>
                  <a:pt x="0" y="0"/>
                </a:moveTo>
                <a:lnTo>
                  <a:pt x="0" y="0"/>
                </a:lnTo>
                <a:lnTo>
                  <a:pt x="29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4" name="Freeform 97"/>
          <p:cNvSpPr>
            <a:spLocks noChangeAspect="1"/>
          </p:cNvSpPr>
          <p:nvPr/>
        </p:nvSpPr>
        <p:spPr bwMode="auto">
          <a:xfrm>
            <a:off x="6648450" y="4983163"/>
            <a:ext cx="107950" cy="73025"/>
          </a:xfrm>
          <a:custGeom>
            <a:avLst/>
            <a:gdLst>
              <a:gd name="T0" fmla="*/ 0 w 294"/>
              <a:gd name="T1" fmla="*/ 196 h 196"/>
              <a:gd name="T2" fmla="*/ 0 w 294"/>
              <a:gd name="T3" fmla="*/ 0 h 196"/>
              <a:gd name="T4" fmla="*/ 0 w 294"/>
              <a:gd name="T5" fmla="*/ 0 h 196"/>
              <a:gd name="T6" fmla="*/ 294 w 294"/>
              <a:gd name="T7" fmla="*/ 0 h 196"/>
              <a:gd name="T8" fmla="*/ 294 w 294"/>
              <a:gd name="T9" fmla="*/ 0 h 196"/>
              <a:gd name="T10" fmla="*/ 294 w 294"/>
              <a:gd name="T11" fmla="*/ 196 h 196"/>
              <a:gd name="T12" fmla="*/ 294 w 294"/>
              <a:gd name="T13" fmla="*/ 196 h 196"/>
              <a:gd name="T14" fmla="*/ 0 w 294"/>
              <a:gd name="T15" fmla="*/ 196 h 19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96"/>
              <a:gd name="T26" fmla="*/ 294 w 294"/>
              <a:gd name="T27" fmla="*/ 196 h 19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96">
                <a:moveTo>
                  <a:pt x="0" y="196"/>
                </a:moveTo>
                <a:lnTo>
                  <a:pt x="0" y="0"/>
                </a:lnTo>
                <a:lnTo>
                  <a:pt x="294" y="0"/>
                </a:lnTo>
                <a:lnTo>
                  <a:pt x="294" y="196"/>
                </a:lnTo>
                <a:lnTo>
                  <a:pt x="0" y="196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5" name="Freeform 98"/>
          <p:cNvSpPr>
            <a:spLocks noChangeAspect="1"/>
          </p:cNvSpPr>
          <p:nvPr/>
        </p:nvSpPr>
        <p:spPr bwMode="auto">
          <a:xfrm>
            <a:off x="6756400" y="5056188"/>
            <a:ext cx="109538" cy="1587"/>
          </a:xfrm>
          <a:custGeom>
            <a:avLst/>
            <a:gdLst>
              <a:gd name="T0" fmla="*/ 0 w 294"/>
              <a:gd name="T1" fmla="*/ 0 h 1587"/>
              <a:gd name="T2" fmla="*/ 0 w 294"/>
              <a:gd name="T3" fmla="*/ 0 h 1587"/>
              <a:gd name="T4" fmla="*/ 0 w 294"/>
              <a:gd name="T5" fmla="*/ 0 h 1587"/>
              <a:gd name="T6" fmla="*/ 294 w 294"/>
              <a:gd name="T7" fmla="*/ 0 h 1587"/>
              <a:gd name="T8" fmla="*/ 294 w 294"/>
              <a:gd name="T9" fmla="*/ 0 h 1587"/>
              <a:gd name="T10" fmla="*/ 294 w 294"/>
              <a:gd name="T11" fmla="*/ 0 h 1587"/>
              <a:gd name="T12" fmla="*/ 294 w 294"/>
              <a:gd name="T13" fmla="*/ 0 h 1587"/>
              <a:gd name="T14" fmla="*/ 0 w 294"/>
              <a:gd name="T15" fmla="*/ 0 h 15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587"/>
              <a:gd name="T26" fmla="*/ 294 w 294"/>
              <a:gd name="T27" fmla="*/ 1587 h 15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587">
                <a:moveTo>
                  <a:pt x="0" y="0"/>
                </a:moveTo>
                <a:lnTo>
                  <a:pt x="0" y="0"/>
                </a:lnTo>
                <a:lnTo>
                  <a:pt x="2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6" name="Freeform 99"/>
          <p:cNvSpPr>
            <a:spLocks noChangeAspect="1"/>
          </p:cNvSpPr>
          <p:nvPr/>
        </p:nvSpPr>
        <p:spPr bwMode="auto">
          <a:xfrm>
            <a:off x="6865938" y="4838700"/>
            <a:ext cx="109537" cy="217488"/>
          </a:xfrm>
          <a:custGeom>
            <a:avLst/>
            <a:gdLst>
              <a:gd name="T0" fmla="*/ 0 w 293"/>
              <a:gd name="T1" fmla="*/ 588 h 588"/>
              <a:gd name="T2" fmla="*/ 0 w 293"/>
              <a:gd name="T3" fmla="*/ 0 h 588"/>
              <a:gd name="T4" fmla="*/ 0 w 293"/>
              <a:gd name="T5" fmla="*/ 0 h 588"/>
              <a:gd name="T6" fmla="*/ 293 w 293"/>
              <a:gd name="T7" fmla="*/ 0 h 588"/>
              <a:gd name="T8" fmla="*/ 293 w 293"/>
              <a:gd name="T9" fmla="*/ 0 h 588"/>
              <a:gd name="T10" fmla="*/ 293 w 293"/>
              <a:gd name="T11" fmla="*/ 588 h 588"/>
              <a:gd name="T12" fmla="*/ 293 w 293"/>
              <a:gd name="T13" fmla="*/ 588 h 588"/>
              <a:gd name="T14" fmla="*/ 0 w 293"/>
              <a:gd name="T15" fmla="*/ 588 h 5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3"/>
              <a:gd name="T25" fmla="*/ 0 h 588"/>
              <a:gd name="T26" fmla="*/ 293 w 293"/>
              <a:gd name="T27" fmla="*/ 588 h 5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3" h="588">
                <a:moveTo>
                  <a:pt x="0" y="588"/>
                </a:moveTo>
                <a:lnTo>
                  <a:pt x="0" y="0"/>
                </a:lnTo>
                <a:lnTo>
                  <a:pt x="293" y="0"/>
                </a:lnTo>
                <a:lnTo>
                  <a:pt x="293" y="588"/>
                </a:lnTo>
                <a:lnTo>
                  <a:pt x="0" y="588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7" name="Freeform 100"/>
          <p:cNvSpPr>
            <a:spLocks noChangeAspect="1"/>
          </p:cNvSpPr>
          <p:nvPr/>
        </p:nvSpPr>
        <p:spPr bwMode="auto">
          <a:xfrm>
            <a:off x="6975475" y="4910138"/>
            <a:ext cx="107950" cy="146050"/>
          </a:xfrm>
          <a:custGeom>
            <a:avLst/>
            <a:gdLst>
              <a:gd name="T0" fmla="*/ 0 w 294"/>
              <a:gd name="T1" fmla="*/ 392 h 392"/>
              <a:gd name="T2" fmla="*/ 0 w 294"/>
              <a:gd name="T3" fmla="*/ 0 h 392"/>
              <a:gd name="T4" fmla="*/ 0 w 294"/>
              <a:gd name="T5" fmla="*/ 0 h 392"/>
              <a:gd name="T6" fmla="*/ 294 w 294"/>
              <a:gd name="T7" fmla="*/ 0 h 392"/>
              <a:gd name="T8" fmla="*/ 294 w 294"/>
              <a:gd name="T9" fmla="*/ 0 h 392"/>
              <a:gd name="T10" fmla="*/ 294 w 294"/>
              <a:gd name="T11" fmla="*/ 392 h 392"/>
              <a:gd name="T12" fmla="*/ 294 w 294"/>
              <a:gd name="T13" fmla="*/ 392 h 392"/>
              <a:gd name="T14" fmla="*/ 0 w 294"/>
              <a:gd name="T15" fmla="*/ 392 h 3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392"/>
              <a:gd name="T26" fmla="*/ 294 w 294"/>
              <a:gd name="T27" fmla="*/ 392 h 3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392">
                <a:moveTo>
                  <a:pt x="0" y="392"/>
                </a:moveTo>
                <a:lnTo>
                  <a:pt x="0" y="0"/>
                </a:lnTo>
                <a:lnTo>
                  <a:pt x="294" y="0"/>
                </a:lnTo>
                <a:lnTo>
                  <a:pt x="294" y="392"/>
                </a:lnTo>
                <a:lnTo>
                  <a:pt x="0" y="392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8" name="Freeform 101"/>
          <p:cNvSpPr>
            <a:spLocks noChangeAspect="1"/>
          </p:cNvSpPr>
          <p:nvPr/>
        </p:nvSpPr>
        <p:spPr bwMode="auto">
          <a:xfrm>
            <a:off x="7083425" y="5056188"/>
            <a:ext cx="109538" cy="1587"/>
          </a:xfrm>
          <a:custGeom>
            <a:avLst/>
            <a:gdLst>
              <a:gd name="T0" fmla="*/ 0 w 294"/>
              <a:gd name="T1" fmla="*/ 0 h 1587"/>
              <a:gd name="T2" fmla="*/ 0 w 294"/>
              <a:gd name="T3" fmla="*/ 0 h 1587"/>
              <a:gd name="T4" fmla="*/ 0 w 294"/>
              <a:gd name="T5" fmla="*/ 0 h 1587"/>
              <a:gd name="T6" fmla="*/ 294 w 294"/>
              <a:gd name="T7" fmla="*/ 0 h 1587"/>
              <a:gd name="T8" fmla="*/ 294 w 294"/>
              <a:gd name="T9" fmla="*/ 0 h 1587"/>
              <a:gd name="T10" fmla="*/ 294 w 294"/>
              <a:gd name="T11" fmla="*/ 0 h 1587"/>
              <a:gd name="T12" fmla="*/ 294 w 294"/>
              <a:gd name="T13" fmla="*/ 0 h 1587"/>
              <a:gd name="T14" fmla="*/ 0 w 294"/>
              <a:gd name="T15" fmla="*/ 0 h 15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587"/>
              <a:gd name="T26" fmla="*/ 294 w 294"/>
              <a:gd name="T27" fmla="*/ 1587 h 15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587">
                <a:moveTo>
                  <a:pt x="0" y="0"/>
                </a:moveTo>
                <a:lnTo>
                  <a:pt x="0" y="0"/>
                </a:lnTo>
                <a:lnTo>
                  <a:pt x="2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69" name="Freeform 103"/>
          <p:cNvSpPr>
            <a:spLocks noChangeAspect="1"/>
          </p:cNvSpPr>
          <p:nvPr/>
        </p:nvSpPr>
        <p:spPr bwMode="auto">
          <a:xfrm>
            <a:off x="7302500" y="4619625"/>
            <a:ext cx="107950" cy="436563"/>
          </a:xfrm>
          <a:custGeom>
            <a:avLst/>
            <a:gdLst>
              <a:gd name="T0" fmla="*/ 0 w 293"/>
              <a:gd name="T1" fmla="*/ 1175 h 1175"/>
              <a:gd name="T2" fmla="*/ 0 w 293"/>
              <a:gd name="T3" fmla="*/ 0 h 1175"/>
              <a:gd name="T4" fmla="*/ 0 w 293"/>
              <a:gd name="T5" fmla="*/ 0 h 1175"/>
              <a:gd name="T6" fmla="*/ 293 w 293"/>
              <a:gd name="T7" fmla="*/ 0 h 1175"/>
              <a:gd name="T8" fmla="*/ 293 w 293"/>
              <a:gd name="T9" fmla="*/ 0 h 1175"/>
              <a:gd name="T10" fmla="*/ 293 w 293"/>
              <a:gd name="T11" fmla="*/ 1175 h 1175"/>
              <a:gd name="T12" fmla="*/ 293 w 293"/>
              <a:gd name="T13" fmla="*/ 1175 h 1175"/>
              <a:gd name="T14" fmla="*/ 0 w 293"/>
              <a:gd name="T15" fmla="*/ 1175 h 117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3"/>
              <a:gd name="T25" fmla="*/ 0 h 1175"/>
              <a:gd name="T26" fmla="*/ 293 w 293"/>
              <a:gd name="T27" fmla="*/ 1175 h 117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3" h="1175">
                <a:moveTo>
                  <a:pt x="0" y="1175"/>
                </a:moveTo>
                <a:lnTo>
                  <a:pt x="0" y="0"/>
                </a:lnTo>
                <a:lnTo>
                  <a:pt x="293" y="0"/>
                </a:lnTo>
                <a:lnTo>
                  <a:pt x="293" y="1175"/>
                </a:lnTo>
                <a:lnTo>
                  <a:pt x="0" y="1175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0" name="Freeform 104"/>
          <p:cNvSpPr>
            <a:spLocks noChangeAspect="1"/>
          </p:cNvSpPr>
          <p:nvPr/>
        </p:nvSpPr>
        <p:spPr bwMode="auto">
          <a:xfrm>
            <a:off x="7410450" y="4475163"/>
            <a:ext cx="109538" cy="581025"/>
          </a:xfrm>
          <a:custGeom>
            <a:avLst/>
            <a:gdLst>
              <a:gd name="T0" fmla="*/ 0 w 295"/>
              <a:gd name="T1" fmla="*/ 1567 h 1567"/>
              <a:gd name="T2" fmla="*/ 0 w 295"/>
              <a:gd name="T3" fmla="*/ 0 h 1567"/>
              <a:gd name="T4" fmla="*/ 0 w 295"/>
              <a:gd name="T5" fmla="*/ 0 h 1567"/>
              <a:gd name="T6" fmla="*/ 295 w 295"/>
              <a:gd name="T7" fmla="*/ 0 h 1567"/>
              <a:gd name="T8" fmla="*/ 295 w 295"/>
              <a:gd name="T9" fmla="*/ 0 h 1567"/>
              <a:gd name="T10" fmla="*/ 295 w 295"/>
              <a:gd name="T11" fmla="*/ 1567 h 1567"/>
              <a:gd name="T12" fmla="*/ 295 w 295"/>
              <a:gd name="T13" fmla="*/ 1567 h 1567"/>
              <a:gd name="T14" fmla="*/ 0 w 295"/>
              <a:gd name="T15" fmla="*/ 1567 h 156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5"/>
              <a:gd name="T25" fmla="*/ 0 h 1567"/>
              <a:gd name="T26" fmla="*/ 295 w 295"/>
              <a:gd name="T27" fmla="*/ 1567 h 156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5" h="1567">
                <a:moveTo>
                  <a:pt x="0" y="1567"/>
                </a:moveTo>
                <a:lnTo>
                  <a:pt x="0" y="0"/>
                </a:lnTo>
                <a:lnTo>
                  <a:pt x="295" y="0"/>
                </a:lnTo>
                <a:lnTo>
                  <a:pt x="295" y="1567"/>
                </a:lnTo>
                <a:lnTo>
                  <a:pt x="0" y="1567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1" name="Freeform 105"/>
          <p:cNvSpPr>
            <a:spLocks noChangeAspect="1"/>
          </p:cNvSpPr>
          <p:nvPr/>
        </p:nvSpPr>
        <p:spPr bwMode="auto">
          <a:xfrm>
            <a:off x="7519988" y="4257675"/>
            <a:ext cx="107950" cy="798513"/>
          </a:xfrm>
          <a:custGeom>
            <a:avLst/>
            <a:gdLst>
              <a:gd name="T0" fmla="*/ 0 w 293"/>
              <a:gd name="T1" fmla="*/ 2155 h 2155"/>
              <a:gd name="T2" fmla="*/ 0 w 293"/>
              <a:gd name="T3" fmla="*/ 0 h 2155"/>
              <a:gd name="T4" fmla="*/ 0 w 293"/>
              <a:gd name="T5" fmla="*/ 0 h 2155"/>
              <a:gd name="T6" fmla="*/ 293 w 293"/>
              <a:gd name="T7" fmla="*/ 0 h 2155"/>
              <a:gd name="T8" fmla="*/ 293 w 293"/>
              <a:gd name="T9" fmla="*/ 0 h 2155"/>
              <a:gd name="T10" fmla="*/ 293 w 293"/>
              <a:gd name="T11" fmla="*/ 2155 h 2155"/>
              <a:gd name="T12" fmla="*/ 293 w 293"/>
              <a:gd name="T13" fmla="*/ 2155 h 2155"/>
              <a:gd name="T14" fmla="*/ 0 w 293"/>
              <a:gd name="T15" fmla="*/ 2155 h 215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3"/>
              <a:gd name="T25" fmla="*/ 0 h 2155"/>
              <a:gd name="T26" fmla="*/ 293 w 293"/>
              <a:gd name="T27" fmla="*/ 2155 h 215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3" h="2155">
                <a:moveTo>
                  <a:pt x="0" y="2155"/>
                </a:moveTo>
                <a:lnTo>
                  <a:pt x="0" y="0"/>
                </a:lnTo>
                <a:lnTo>
                  <a:pt x="293" y="0"/>
                </a:lnTo>
                <a:lnTo>
                  <a:pt x="293" y="2155"/>
                </a:lnTo>
                <a:lnTo>
                  <a:pt x="0" y="2155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2" name="Freeform 107"/>
          <p:cNvSpPr>
            <a:spLocks noChangeAspect="1"/>
          </p:cNvSpPr>
          <p:nvPr/>
        </p:nvSpPr>
        <p:spPr bwMode="auto">
          <a:xfrm>
            <a:off x="7735888" y="4257675"/>
            <a:ext cx="109537" cy="798513"/>
          </a:xfrm>
          <a:custGeom>
            <a:avLst/>
            <a:gdLst>
              <a:gd name="T0" fmla="*/ 0 w 294"/>
              <a:gd name="T1" fmla="*/ 2155 h 2155"/>
              <a:gd name="T2" fmla="*/ 0 w 294"/>
              <a:gd name="T3" fmla="*/ 0 h 2155"/>
              <a:gd name="T4" fmla="*/ 0 w 294"/>
              <a:gd name="T5" fmla="*/ 0 h 2155"/>
              <a:gd name="T6" fmla="*/ 294 w 294"/>
              <a:gd name="T7" fmla="*/ 0 h 2155"/>
              <a:gd name="T8" fmla="*/ 294 w 294"/>
              <a:gd name="T9" fmla="*/ 0 h 2155"/>
              <a:gd name="T10" fmla="*/ 294 w 294"/>
              <a:gd name="T11" fmla="*/ 2155 h 2155"/>
              <a:gd name="T12" fmla="*/ 294 w 294"/>
              <a:gd name="T13" fmla="*/ 2155 h 2155"/>
              <a:gd name="T14" fmla="*/ 0 w 294"/>
              <a:gd name="T15" fmla="*/ 2155 h 215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2155"/>
              <a:gd name="T26" fmla="*/ 294 w 294"/>
              <a:gd name="T27" fmla="*/ 2155 h 215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2155">
                <a:moveTo>
                  <a:pt x="0" y="2155"/>
                </a:moveTo>
                <a:lnTo>
                  <a:pt x="0" y="0"/>
                </a:lnTo>
                <a:lnTo>
                  <a:pt x="294" y="0"/>
                </a:lnTo>
                <a:lnTo>
                  <a:pt x="294" y="2155"/>
                </a:lnTo>
                <a:lnTo>
                  <a:pt x="0" y="2155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3" name="Freeform 108"/>
          <p:cNvSpPr>
            <a:spLocks noChangeAspect="1"/>
          </p:cNvSpPr>
          <p:nvPr/>
        </p:nvSpPr>
        <p:spPr bwMode="auto">
          <a:xfrm>
            <a:off x="7845425" y="4692650"/>
            <a:ext cx="109538" cy="363538"/>
          </a:xfrm>
          <a:custGeom>
            <a:avLst/>
            <a:gdLst>
              <a:gd name="T0" fmla="*/ 0 w 294"/>
              <a:gd name="T1" fmla="*/ 980 h 980"/>
              <a:gd name="T2" fmla="*/ 0 w 294"/>
              <a:gd name="T3" fmla="*/ 0 h 980"/>
              <a:gd name="T4" fmla="*/ 0 w 294"/>
              <a:gd name="T5" fmla="*/ 0 h 980"/>
              <a:gd name="T6" fmla="*/ 294 w 294"/>
              <a:gd name="T7" fmla="*/ 0 h 980"/>
              <a:gd name="T8" fmla="*/ 294 w 294"/>
              <a:gd name="T9" fmla="*/ 0 h 980"/>
              <a:gd name="T10" fmla="*/ 294 w 294"/>
              <a:gd name="T11" fmla="*/ 980 h 980"/>
              <a:gd name="T12" fmla="*/ 294 w 294"/>
              <a:gd name="T13" fmla="*/ 980 h 980"/>
              <a:gd name="T14" fmla="*/ 0 w 294"/>
              <a:gd name="T15" fmla="*/ 980 h 9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980"/>
              <a:gd name="T26" fmla="*/ 294 w 294"/>
              <a:gd name="T27" fmla="*/ 980 h 9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980">
                <a:moveTo>
                  <a:pt x="0" y="980"/>
                </a:moveTo>
                <a:lnTo>
                  <a:pt x="0" y="0"/>
                </a:lnTo>
                <a:lnTo>
                  <a:pt x="294" y="0"/>
                </a:lnTo>
                <a:lnTo>
                  <a:pt x="294" y="980"/>
                </a:lnTo>
                <a:lnTo>
                  <a:pt x="0" y="98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4" name="Freeform 109"/>
          <p:cNvSpPr>
            <a:spLocks noChangeAspect="1"/>
          </p:cNvSpPr>
          <p:nvPr/>
        </p:nvSpPr>
        <p:spPr bwMode="auto">
          <a:xfrm>
            <a:off x="7954963" y="4619625"/>
            <a:ext cx="107950" cy="436563"/>
          </a:xfrm>
          <a:custGeom>
            <a:avLst/>
            <a:gdLst>
              <a:gd name="T0" fmla="*/ 0 w 293"/>
              <a:gd name="T1" fmla="*/ 1175 h 1175"/>
              <a:gd name="T2" fmla="*/ 0 w 293"/>
              <a:gd name="T3" fmla="*/ 0 h 1175"/>
              <a:gd name="T4" fmla="*/ 0 w 293"/>
              <a:gd name="T5" fmla="*/ 0 h 1175"/>
              <a:gd name="T6" fmla="*/ 293 w 293"/>
              <a:gd name="T7" fmla="*/ 0 h 1175"/>
              <a:gd name="T8" fmla="*/ 293 w 293"/>
              <a:gd name="T9" fmla="*/ 0 h 1175"/>
              <a:gd name="T10" fmla="*/ 293 w 293"/>
              <a:gd name="T11" fmla="*/ 1175 h 1175"/>
              <a:gd name="T12" fmla="*/ 293 w 293"/>
              <a:gd name="T13" fmla="*/ 1175 h 1175"/>
              <a:gd name="T14" fmla="*/ 0 w 293"/>
              <a:gd name="T15" fmla="*/ 1175 h 117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3"/>
              <a:gd name="T25" fmla="*/ 0 h 1175"/>
              <a:gd name="T26" fmla="*/ 293 w 293"/>
              <a:gd name="T27" fmla="*/ 1175 h 117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3" h="1175">
                <a:moveTo>
                  <a:pt x="0" y="1175"/>
                </a:moveTo>
                <a:lnTo>
                  <a:pt x="0" y="0"/>
                </a:lnTo>
                <a:lnTo>
                  <a:pt x="293" y="0"/>
                </a:lnTo>
                <a:lnTo>
                  <a:pt x="293" y="1175"/>
                </a:lnTo>
                <a:lnTo>
                  <a:pt x="0" y="1175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5" name="Freeform 110"/>
          <p:cNvSpPr>
            <a:spLocks noChangeAspect="1"/>
          </p:cNvSpPr>
          <p:nvPr/>
        </p:nvSpPr>
        <p:spPr bwMode="auto">
          <a:xfrm>
            <a:off x="8062913" y="4983163"/>
            <a:ext cx="109537" cy="73025"/>
          </a:xfrm>
          <a:custGeom>
            <a:avLst/>
            <a:gdLst>
              <a:gd name="T0" fmla="*/ 0 w 294"/>
              <a:gd name="T1" fmla="*/ 196 h 196"/>
              <a:gd name="T2" fmla="*/ 0 w 294"/>
              <a:gd name="T3" fmla="*/ 0 h 196"/>
              <a:gd name="T4" fmla="*/ 0 w 294"/>
              <a:gd name="T5" fmla="*/ 0 h 196"/>
              <a:gd name="T6" fmla="*/ 294 w 294"/>
              <a:gd name="T7" fmla="*/ 0 h 196"/>
              <a:gd name="T8" fmla="*/ 294 w 294"/>
              <a:gd name="T9" fmla="*/ 0 h 196"/>
              <a:gd name="T10" fmla="*/ 294 w 294"/>
              <a:gd name="T11" fmla="*/ 196 h 196"/>
              <a:gd name="T12" fmla="*/ 294 w 294"/>
              <a:gd name="T13" fmla="*/ 196 h 196"/>
              <a:gd name="T14" fmla="*/ 0 w 294"/>
              <a:gd name="T15" fmla="*/ 196 h 19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96"/>
              <a:gd name="T26" fmla="*/ 294 w 294"/>
              <a:gd name="T27" fmla="*/ 196 h 19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96">
                <a:moveTo>
                  <a:pt x="0" y="196"/>
                </a:moveTo>
                <a:lnTo>
                  <a:pt x="0" y="0"/>
                </a:lnTo>
                <a:lnTo>
                  <a:pt x="294" y="0"/>
                </a:lnTo>
                <a:lnTo>
                  <a:pt x="294" y="196"/>
                </a:lnTo>
                <a:lnTo>
                  <a:pt x="0" y="196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6" name="Freeform 111"/>
          <p:cNvSpPr>
            <a:spLocks noChangeAspect="1"/>
          </p:cNvSpPr>
          <p:nvPr/>
        </p:nvSpPr>
        <p:spPr bwMode="auto">
          <a:xfrm>
            <a:off x="8172450" y="5056188"/>
            <a:ext cx="109538" cy="1587"/>
          </a:xfrm>
          <a:custGeom>
            <a:avLst/>
            <a:gdLst>
              <a:gd name="T0" fmla="*/ 0 w 294"/>
              <a:gd name="T1" fmla="*/ 0 h 1587"/>
              <a:gd name="T2" fmla="*/ 0 w 294"/>
              <a:gd name="T3" fmla="*/ 0 h 1587"/>
              <a:gd name="T4" fmla="*/ 0 w 294"/>
              <a:gd name="T5" fmla="*/ 0 h 1587"/>
              <a:gd name="T6" fmla="*/ 294 w 294"/>
              <a:gd name="T7" fmla="*/ 0 h 1587"/>
              <a:gd name="T8" fmla="*/ 294 w 294"/>
              <a:gd name="T9" fmla="*/ 0 h 1587"/>
              <a:gd name="T10" fmla="*/ 294 w 294"/>
              <a:gd name="T11" fmla="*/ 0 h 1587"/>
              <a:gd name="T12" fmla="*/ 294 w 294"/>
              <a:gd name="T13" fmla="*/ 0 h 1587"/>
              <a:gd name="T14" fmla="*/ 0 w 294"/>
              <a:gd name="T15" fmla="*/ 0 h 15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587"/>
              <a:gd name="T26" fmla="*/ 294 w 294"/>
              <a:gd name="T27" fmla="*/ 1587 h 15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587">
                <a:moveTo>
                  <a:pt x="0" y="0"/>
                </a:moveTo>
                <a:lnTo>
                  <a:pt x="0" y="0"/>
                </a:lnTo>
                <a:lnTo>
                  <a:pt x="2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7" name="Freeform 112"/>
          <p:cNvSpPr>
            <a:spLocks noChangeAspect="1"/>
          </p:cNvSpPr>
          <p:nvPr/>
        </p:nvSpPr>
        <p:spPr bwMode="auto">
          <a:xfrm>
            <a:off x="8281988" y="4983163"/>
            <a:ext cx="107950" cy="73025"/>
          </a:xfrm>
          <a:custGeom>
            <a:avLst/>
            <a:gdLst>
              <a:gd name="T0" fmla="*/ 0 w 294"/>
              <a:gd name="T1" fmla="*/ 196 h 196"/>
              <a:gd name="T2" fmla="*/ 0 w 294"/>
              <a:gd name="T3" fmla="*/ 0 h 196"/>
              <a:gd name="T4" fmla="*/ 0 w 294"/>
              <a:gd name="T5" fmla="*/ 0 h 196"/>
              <a:gd name="T6" fmla="*/ 294 w 294"/>
              <a:gd name="T7" fmla="*/ 0 h 196"/>
              <a:gd name="T8" fmla="*/ 294 w 294"/>
              <a:gd name="T9" fmla="*/ 0 h 196"/>
              <a:gd name="T10" fmla="*/ 294 w 294"/>
              <a:gd name="T11" fmla="*/ 196 h 196"/>
              <a:gd name="T12" fmla="*/ 294 w 294"/>
              <a:gd name="T13" fmla="*/ 196 h 196"/>
              <a:gd name="T14" fmla="*/ 0 w 294"/>
              <a:gd name="T15" fmla="*/ 196 h 19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96"/>
              <a:gd name="T26" fmla="*/ 294 w 294"/>
              <a:gd name="T27" fmla="*/ 196 h 19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96">
                <a:moveTo>
                  <a:pt x="0" y="196"/>
                </a:moveTo>
                <a:lnTo>
                  <a:pt x="0" y="0"/>
                </a:lnTo>
                <a:lnTo>
                  <a:pt x="294" y="0"/>
                </a:lnTo>
                <a:lnTo>
                  <a:pt x="294" y="196"/>
                </a:lnTo>
                <a:lnTo>
                  <a:pt x="0" y="196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8" name="Freeform 113"/>
          <p:cNvSpPr>
            <a:spLocks noChangeAspect="1"/>
          </p:cNvSpPr>
          <p:nvPr/>
        </p:nvSpPr>
        <p:spPr bwMode="auto">
          <a:xfrm>
            <a:off x="8389938" y="4983163"/>
            <a:ext cx="109537" cy="73025"/>
          </a:xfrm>
          <a:custGeom>
            <a:avLst/>
            <a:gdLst>
              <a:gd name="T0" fmla="*/ 0 w 293"/>
              <a:gd name="T1" fmla="*/ 196 h 196"/>
              <a:gd name="T2" fmla="*/ 0 w 293"/>
              <a:gd name="T3" fmla="*/ 0 h 196"/>
              <a:gd name="T4" fmla="*/ 0 w 293"/>
              <a:gd name="T5" fmla="*/ 0 h 196"/>
              <a:gd name="T6" fmla="*/ 293 w 293"/>
              <a:gd name="T7" fmla="*/ 0 h 196"/>
              <a:gd name="T8" fmla="*/ 293 w 293"/>
              <a:gd name="T9" fmla="*/ 0 h 196"/>
              <a:gd name="T10" fmla="*/ 293 w 293"/>
              <a:gd name="T11" fmla="*/ 196 h 196"/>
              <a:gd name="T12" fmla="*/ 293 w 293"/>
              <a:gd name="T13" fmla="*/ 196 h 196"/>
              <a:gd name="T14" fmla="*/ 0 w 293"/>
              <a:gd name="T15" fmla="*/ 196 h 19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3"/>
              <a:gd name="T25" fmla="*/ 0 h 196"/>
              <a:gd name="T26" fmla="*/ 293 w 293"/>
              <a:gd name="T27" fmla="*/ 196 h 19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3" h="196">
                <a:moveTo>
                  <a:pt x="0" y="196"/>
                </a:moveTo>
                <a:lnTo>
                  <a:pt x="0" y="0"/>
                </a:lnTo>
                <a:lnTo>
                  <a:pt x="293" y="0"/>
                </a:lnTo>
                <a:lnTo>
                  <a:pt x="293" y="196"/>
                </a:lnTo>
                <a:lnTo>
                  <a:pt x="0" y="196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79" name="Freeform 114"/>
          <p:cNvSpPr>
            <a:spLocks noChangeAspect="1"/>
          </p:cNvSpPr>
          <p:nvPr/>
        </p:nvSpPr>
        <p:spPr bwMode="auto">
          <a:xfrm>
            <a:off x="8499475" y="5056188"/>
            <a:ext cx="109538" cy="1587"/>
          </a:xfrm>
          <a:custGeom>
            <a:avLst/>
            <a:gdLst>
              <a:gd name="T0" fmla="*/ 0 w 294"/>
              <a:gd name="T1" fmla="*/ 0 h 1587"/>
              <a:gd name="T2" fmla="*/ 0 w 294"/>
              <a:gd name="T3" fmla="*/ 0 h 1587"/>
              <a:gd name="T4" fmla="*/ 0 w 294"/>
              <a:gd name="T5" fmla="*/ 0 h 1587"/>
              <a:gd name="T6" fmla="*/ 294 w 294"/>
              <a:gd name="T7" fmla="*/ 0 h 1587"/>
              <a:gd name="T8" fmla="*/ 294 w 294"/>
              <a:gd name="T9" fmla="*/ 0 h 1587"/>
              <a:gd name="T10" fmla="*/ 294 w 294"/>
              <a:gd name="T11" fmla="*/ 0 h 1587"/>
              <a:gd name="T12" fmla="*/ 294 w 294"/>
              <a:gd name="T13" fmla="*/ 0 h 1587"/>
              <a:gd name="T14" fmla="*/ 0 w 294"/>
              <a:gd name="T15" fmla="*/ 0 h 15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587"/>
              <a:gd name="T26" fmla="*/ 294 w 294"/>
              <a:gd name="T27" fmla="*/ 1587 h 15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587">
                <a:moveTo>
                  <a:pt x="0" y="0"/>
                </a:moveTo>
                <a:lnTo>
                  <a:pt x="0" y="0"/>
                </a:lnTo>
                <a:lnTo>
                  <a:pt x="2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80" name="Line 115"/>
          <p:cNvSpPr>
            <a:spLocks noChangeAspect="1" noChangeShapeType="1"/>
          </p:cNvSpPr>
          <p:nvPr/>
        </p:nvSpPr>
        <p:spPr bwMode="auto">
          <a:xfrm>
            <a:off x="6323013" y="3636963"/>
            <a:ext cx="1063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81" name="Line 116"/>
          <p:cNvSpPr>
            <a:spLocks noChangeAspect="1" noChangeShapeType="1"/>
          </p:cNvSpPr>
          <p:nvPr/>
        </p:nvSpPr>
        <p:spPr bwMode="auto">
          <a:xfrm>
            <a:off x="6323013" y="4370388"/>
            <a:ext cx="1063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82" name="Line 117"/>
          <p:cNvSpPr>
            <a:spLocks noChangeAspect="1" noChangeShapeType="1"/>
          </p:cNvSpPr>
          <p:nvPr/>
        </p:nvSpPr>
        <p:spPr bwMode="auto">
          <a:xfrm>
            <a:off x="6334125" y="2878138"/>
            <a:ext cx="106363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83" name="Line 118"/>
          <p:cNvSpPr>
            <a:spLocks noChangeAspect="1" noChangeShapeType="1"/>
          </p:cNvSpPr>
          <p:nvPr/>
        </p:nvSpPr>
        <p:spPr bwMode="auto">
          <a:xfrm>
            <a:off x="6329363" y="5049838"/>
            <a:ext cx="10795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84" name="Line 120"/>
          <p:cNvSpPr>
            <a:spLocks noChangeAspect="1" noChangeShapeType="1"/>
          </p:cNvSpPr>
          <p:nvPr/>
        </p:nvSpPr>
        <p:spPr bwMode="auto">
          <a:xfrm rot="-5400000">
            <a:off x="6379369" y="5087144"/>
            <a:ext cx="1063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85" name="Line 121"/>
          <p:cNvSpPr>
            <a:spLocks noChangeAspect="1" noChangeShapeType="1"/>
          </p:cNvSpPr>
          <p:nvPr/>
        </p:nvSpPr>
        <p:spPr bwMode="auto">
          <a:xfrm rot="-5400000">
            <a:off x="6938169" y="5112544"/>
            <a:ext cx="1063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86" name="Line 122"/>
          <p:cNvSpPr>
            <a:spLocks noChangeAspect="1" noChangeShapeType="1"/>
          </p:cNvSpPr>
          <p:nvPr/>
        </p:nvSpPr>
        <p:spPr bwMode="auto">
          <a:xfrm rot="-5400000">
            <a:off x="8027194" y="5112544"/>
            <a:ext cx="1063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87" name="Line 123"/>
          <p:cNvSpPr>
            <a:spLocks noChangeAspect="1" noChangeShapeType="1"/>
          </p:cNvSpPr>
          <p:nvPr/>
        </p:nvSpPr>
        <p:spPr bwMode="auto">
          <a:xfrm rot="-5400000">
            <a:off x="8552656" y="5101432"/>
            <a:ext cx="106363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88" name="Line 124"/>
          <p:cNvSpPr>
            <a:spLocks noChangeAspect="1" noChangeShapeType="1"/>
          </p:cNvSpPr>
          <p:nvPr/>
        </p:nvSpPr>
        <p:spPr bwMode="auto">
          <a:xfrm rot="-5400000">
            <a:off x="7490619" y="5106194"/>
            <a:ext cx="1063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89" name="Line 125"/>
          <p:cNvSpPr>
            <a:spLocks noChangeAspect="1" noChangeShapeType="1"/>
          </p:cNvSpPr>
          <p:nvPr/>
        </p:nvSpPr>
        <p:spPr bwMode="auto">
          <a:xfrm>
            <a:off x="6434138" y="5051425"/>
            <a:ext cx="217805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90" name="Rectangle 126"/>
          <p:cNvSpPr>
            <a:spLocks noChangeArrowheads="1"/>
          </p:cNvSpPr>
          <p:nvPr/>
        </p:nvSpPr>
        <p:spPr bwMode="auto">
          <a:xfrm>
            <a:off x="7627938" y="3863975"/>
            <a:ext cx="106362" cy="1187450"/>
          </a:xfrm>
          <a:prstGeom prst="rect">
            <a:avLst/>
          </a:prstGeom>
          <a:solidFill>
            <a:srgbClr val="00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91" name="Rectangle 127"/>
          <p:cNvSpPr>
            <a:spLocks noChangeArrowheads="1"/>
          </p:cNvSpPr>
          <p:nvPr/>
        </p:nvSpPr>
        <p:spPr bwMode="auto">
          <a:xfrm>
            <a:off x="6759575" y="4700588"/>
            <a:ext cx="106363" cy="349250"/>
          </a:xfrm>
          <a:prstGeom prst="rect">
            <a:avLst/>
          </a:prstGeom>
          <a:solidFill>
            <a:srgbClr val="00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92" name="Rectangle 128"/>
          <p:cNvSpPr>
            <a:spLocks noChangeArrowheads="1"/>
          </p:cNvSpPr>
          <p:nvPr/>
        </p:nvSpPr>
        <p:spPr bwMode="auto">
          <a:xfrm>
            <a:off x="6850063" y="4540250"/>
            <a:ext cx="106362" cy="501650"/>
          </a:xfrm>
          <a:prstGeom prst="rect">
            <a:avLst/>
          </a:prstGeom>
          <a:solidFill>
            <a:srgbClr val="00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93" name="Rectangle 129"/>
          <p:cNvSpPr>
            <a:spLocks noChangeArrowheads="1"/>
          </p:cNvSpPr>
          <p:nvPr/>
        </p:nvSpPr>
        <p:spPr bwMode="auto">
          <a:xfrm>
            <a:off x="6943725" y="4364038"/>
            <a:ext cx="112713" cy="677862"/>
          </a:xfrm>
          <a:prstGeom prst="rect">
            <a:avLst/>
          </a:prstGeom>
          <a:solidFill>
            <a:srgbClr val="00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94" name="Rectangle 130"/>
          <p:cNvSpPr>
            <a:spLocks noChangeArrowheads="1"/>
          </p:cNvSpPr>
          <p:nvPr/>
        </p:nvSpPr>
        <p:spPr bwMode="auto">
          <a:xfrm>
            <a:off x="7050088" y="4654550"/>
            <a:ext cx="112712" cy="388938"/>
          </a:xfrm>
          <a:prstGeom prst="rect">
            <a:avLst/>
          </a:prstGeom>
          <a:solidFill>
            <a:srgbClr val="00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95" name="Rectangle 131"/>
          <p:cNvSpPr>
            <a:spLocks noChangeArrowheads="1"/>
          </p:cNvSpPr>
          <p:nvPr/>
        </p:nvSpPr>
        <p:spPr bwMode="auto">
          <a:xfrm>
            <a:off x="7164388" y="4792663"/>
            <a:ext cx="134937" cy="250825"/>
          </a:xfrm>
          <a:prstGeom prst="rect">
            <a:avLst/>
          </a:prstGeom>
          <a:solidFill>
            <a:srgbClr val="00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96" name="Freeform 119"/>
          <p:cNvSpPr>
            <a:spLocks noChangeAspect="1"/>
          </p:cNvSpPr>
          <p:nvPr/>
        </p:nvSpPr>
        <p:spPr bwMode="auto">
          <a:xfrm>
            <a:off x="6778625" y="3598863"/>
            <a:ext cx="1295400" cy="1441450"/>
          </a:xfrm>
          <a:custGeom>
            <a:avLst/>
            <a:gdLst>
              <a:gd name="T0" fmla="*/ 42 w 2942"/>
              <a:gd name="T1" fmla="*/ 1895 h 1896"/>
              <a:gd name="T2" fmla="*/ 126 w 2942"/>
              <a:gd name="T3" fmla="*/ 1891 h 1896"/>
              <a:gd name="T4" fmla="*/ 210 w 2942"/>
              <a:gd name="T5" fmla="*/ 1882 h 1896"/>
              <a:gd name="T6" fmla="*/ 293 w 2942"/>
              <a:gd name="T7" fmla="*/ 1867 h 1896"/>
              <a:gd name="T8" fmla="*/ 377 w 2942"/>
              <a:gd name="T9" fmla="*/ 1844 h 1896"/>
              <a:gd name="T10" fmla="*/ 461 w 2942"/>
              <a:gd name="T11" fmla="*/ 1804 h 1896"/>
              <a:gd name="T12" fmla="*/ 545 w 2942"/>
              <a:gd name="T13" fmla="*/ 1748 h 1896"/>
              <a:gd name="T14" fmla="*/ 629 w 2942"/>
              <a:gd name="T15" fmla="*/ 1667 h 1896"/>
              <a:gd name="T16" fmla="*/ 712 w 2942"/>
              <a:gd name="T17" fmla="*/ 1555 h 1896"/>
              <a:gd name="T18" fmla="*/ 796 w 2942"/>
              <a:gd name="T19" fmla="*/ 1412 h 1896"/>
              <a:gd name="T20" fmla="*/ 883 w 2942"/>
              <a:gd name="T21" fmla="*/ 1234 h 1896"/>
              <a:gd name="T22" fmla="*/ 966 w 2942"/>
              <a:gd name="T23" fmla="*/ 1027 h 1896"/>
              <a:gd name="T24" fmla="*/ 1050 w 2942"/>
              <a:gd name="T25" fmla="*/ 802 h 1896"/>
              <a:gd name="T26" fmla="*/ 1134 w 2942"/>
              <a:gd name="T27" fmla="*/ 572 h 1896"/>
              <a:gd name="T28" fmla="*/ 1218 w 2942"/>
              <a:gd name="T29" fmla="*/ 359 h 1896"/>
              <a:gd name="T30" fmla="*/ 1302 w 2942"/>
              <a:gd name="T31" fmla="*/ 181 h 1896"/>
              <a:gd name="T32" fmla="*/ 1385 w 2942"/>
              <a:gd name="T33" fmla="*/ 55 h 1896"/>
              <a:gd name="T34" fmla="*/ 1472 w 2942"/>
              <a:gd name="T35" fmla="*/ 0 h 1896"/>
              <a:gd name="T36" fmla="*/ 1553 w 2942"/>
              <a:gd name="T37" fmla="*/ 19 h 1896"/>
              <a:gd name="T38" fmla="*/ 1637 w 2942"/>
              <a:gd name="T39" fmla="*/ 111 h 1896"/>
              <a:gd name="T40" fmla="*/ 1723 w 2942"/>
              <a:gd name="T41" fmla="*/ 264 h 1896"/>
              <a:gd name="T42" fmla="*/ 1804 w 2942"/>
              <a:gd name="T43" fmla="*/ 462 h 1896"/>
              <a:gd name="T44" fmla="*/ 1891 w 2942"/>
              <a:gd name="T45" fmla="*/ 687 h 1896"/>
              <a:gd name="T46" fmla="*/ 1975 w 2942"/>
              <a:gd name="T47" fmla="*/ 917 h 1896"/>
              <a:gd name="T48" fmla="*/ 2058 w 2942"/>
              <a:gd name="T49" fmla="*/ 1134 h 1896"/>
              <a:gd name="T50" fmla="*/ 2142 w 2942"/>
              <a:gd name="T51" fmla="*/ 1327 h 1896"/>
              <a:gd name="T52" fmla="*/ 2226 w 2942"/>
              <a:gd name="T53" fmla="*/ 1487 h 1896"/>
              <a:gd name="T54" fmla="*/ 2312 w 2942"/>
              <a:gd name="T55" fmla="*/ 1614 h 1896"/>
              <a:gd name="T56" fmla="*/ 2394 w 2942"/>
              <a:gd name="T57" fmla="*/ 1712 h 1896"/>
              <a:gd name="T58" fmla="*/ 2480 w 2942"/>
              <a:gd name="T59" fmla="*/ 1780 h 1896"/>
              <a:gd name="T60" fmla="*/ 2564 w 2942"/>
              <a:gd name="T61" fmla="*/ 1825 h 1896"/>
              <a:gd name="T62" fmla="*/ 2648 w 2942"/>
              <a:gd name="T63" fmla="*/ 1855 h 1896"/>
              <a:gd name="T64" fmla="*/ 2731 w 2942"/>
              <a:gd name="T65" fmla="*/ 1874 h 1896"/>
              <a:gd name="T66" fmla="*/ 2815 w 2942"/>
              <a:gd name="T67" fmla="*/ 1886 h 1896"/>
              <a:gd name="T68" fmla="*/ 2899 w 2942"/>
              <a:gd name="T69" fmla="*/ 1893 h 189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942"/>
              <a:gd name="T106" fmla="*/ 0 h 1896"/>
              <a:gd name="T107" fmla="*/ 2942 w 2942"/>
              <a:gd name="T108" fmla="*/ 1896 h 189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942" h="1896">
                <a:moveTo>
                  <a:pt x="0" y="1895"/>
                </a:moveTo>
                <a:lnTo>
                  <a:pt x="42" y="1895"/>
                </a:lnTo>
                <a:lnTo>
                  <a:pt x="84" y="1893"/>
                </a:lnTo>
                <a:lnTo>
                  <a:pt x="126" y="1891"/>
                </a:lnTo>
                <a:lnTo>
                  <a:pt x="168" y="1886"/>
                </a:lnTo>
                <a:lnTo>
                  <a:pt x="210" y="1882"/>
                </a:lnTo>
                <a:lnTo>
                  <a:pt x="251" y="1874"/>
                </a:lnTo>
                <a:lnTo>
                  <a:pt x="293" y="1867"/>
                </a:lnTo>
                <a:lnTo>
                  <a:pt x="335" y="1855"/>
                </a:lnTo>
                <a:lnTo>
                  <a:pt x="377" y="1844"/>
                </a:lnTo>
                <a:lnTo>
                  <a:pt x="422" y="1825"/>
                </a:lnTo>
                <a:lnTo>
                  <a:pt x="461" y="1804"/>
                </a:lnTo>
                <a:lnTo>
                  <a:pt x="503" y="1780"/>
                </a:lnTo>
                <a:lnTo>
                  <a:pt x="545" y="1748"/>
                </a:lnTo>
                <a:lnTo>
                  <a:pt x="589" y="1712"/>
                </a:lnTo>
                <a:lnTo>
                  <a:pt x="629" y="1667"/>
                </a:lnTo>
                <a:lnTo>
                  <a:pt x="673" y="1614"/>
                </a:lnTo>
                <a:lnTo>
                  <a:pt x="712" y="1555"/>
                </a:lnTo>
                <a:lnTo>
                  <a:pt x="754" y="1487"/>
                </a:lnTo>
                <a:lnTo>
                  <a:pt x="796" y="1412"/>
                </a:lnTo>
                <a:lnTo>
                  <a:pt x="841" y="1327"/>
                </a:lnTo>
                <a:lnTo>
                  <a:pt x="883" y="1234"/>
                </a:lnTo>
                <a:lnTo>
                  <a:pt x="924" y="1134"/>
                </a:lnTo>
                <a:lnTo>
                  <a:pt x="966" y="1027"/>
                </a:lnTo>
                <a:lnTo>
                  <a:pt x="1008" y="917"/>
                </a:lnTo>
                <a:lnTo>
                  <a:pt x="1050" y="802"/>
                </a:lnTo>
                <a:lnTo>
                  <a:pt x="1092" y="687"/>
                </a:lnTo>
                <a:lnTo>
                  <a:pt x="1134" y="572"/>
                </a:lnTo>
                <a:lnTo>
                  <a:pt x="1176" y="462"/>
                </a:lnTo>
                <a:lnTo>
                  <a:pt x="1218" y="359"/>
                </a:lnTo>
                <a:lnTo>
                  <a:pt x="1260" y="264"/>
                </a:lnTo>
                <a:lnTo>
                  <a:pt x="1302" y="181"/>
                </a:lnTo>
                <a:lnTo>
                  <a:pt x="1343" y="111"/>
                </a:lnTo>
                <a:lnTo>
                  <a:pt x="1385" y="55"/>
                </a:lnTo>
                <a:lnTo>
                  <a:pt x="1427" y="19"/>
                </a:lnTo>
                <a:lnTo>
                  <a:pt x="1472" y="0"/>
                </a:lnTo>
                <a:lnTo>
                  <a:pt x="1511" y="0"/>
                </a:lnTo>
                <a:lnTo>
                  <a:pt x="1553" y="19"/>
                </a:lnTo>
                <a:lnTo>
                  <a:pt x="1595" y="55"/>
                </a:lnTo>
                <a:lnTo>
                  <a:pt x="1637" y="111"/>
                </a:lnTo>
                <a:lnTo>
                  <a:pt x="1681" y="181"/>
                </a:lnTo>
                <a:lnTo>
                  <a:pt x="1723" y="264"/>
                </a:lnTo>
                <a:lnTo>
                  <a:pt x="1765" y="359"/>
                </a:lnTo>
                <a:lnTo>
                  <a:pt x="1804" y="462"/>
                </a:lnTo>
                <a:lnTo>
                  <a:pt x="1849" y="572"/>
                </a:lnTo>
                <a:lnTo>
                  <a:pt x="1891" y="687"/>
                </a:lnTo>
                <a:lnTo>
                  <a:pt x="1933" y="802"/>
                </a:lnTo>
                <a:lnTo>
                  <a:pt x="1975" y="917"/>
                </a:lnTo>
                <a:lnTo>
                  <a:pt x="2017" y="1027"/>
                </a:lnTo>
                <a:lnTo>
                  <a:pt x="2058" y="1134"/>
                </a:lnTo>
                <a:lnTo>
                  <a:pt x="2100" y="1234"/>
                </a:lnTo>
                <a:lnTo>
                  <a:pt x="2142" y="1327"/>
                </a:lnTo>
                <a:lnTo>
                  <a:pt x="2184" y="1412"/>
                </a:lnTo>
                <a:lnTo>
                  <a:pt x="2226" y="1487"/>
                </a:lnTo>
                <a:lnTo>
                  <a:pt x="2268" y="1555"/>
                </a:lnTo>
                <a:lnTo>
                  <a:pt x="2312" y="1614"/>
                </a:lnTo>
                <a:lnTo>
                  <a:pt x="2352" y="1667"/>
                </a:lnTo>
                <a:lnTo>
                  <a:pt x="2394" y="1712"/>
                </a:lnTo>
                <a:lnTo>
                  <a:pt x="2436" y="1748"/>
                </a:lnTo>
                <a:lnTo>
                  <a:pt x="2480" y="1780"/>
                </a:lnTo>
                <a:lnTo>
                  <a:pt x="2519" y="1804"/>
                </a:lnTo>
                <a:lnTo>
                  <a:pt x="2564" y="1825"/>
                </a:lnTo>
                <a:lnTo>
                  <a:pt x="2603" y="1844"/>
                </a:lnTo>
                <a:lnTo>
                  <a:pt x="2648" y="1855"/>
                </a:lnTo>
                <a:lnTo>
                  <a:pt x="2687" y="1867"/>
                </a:lnTo>
                <a:lnTo>
                  <a:pt x="2731" y="1874"/>
                </a:lnTo>
                <a:lnTo>
                  <a:pt x="2773" y="1882"/>
                </a:lnTo>
                <a:lnTo>
                  <a:pt x="2815" y="1886"/>
                </a:lnTo>
                <a:lnTo>
                  <a:pt x="2855" y="1891"/>
                </a:lnTo>
                <a:lnTo>
                  <a:pt x="2899" y="1893"/>
                </a:lnTo>
                <a:lnTo>
                  <a:pt x="2941" y="1895"/>
                </a:lnTo>
              </a:path>
            </a:pathLst>
          </a:custGeom>
          <a:noFill/>
          <a:ln w="25400" cap="rnd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97" name="AutoShape 135"/>
          <p:cNvSpPr>
            <a:spLocks noChangeArrowheads="1"/>
          </p:cNvSpPr>
          <p:nvPr/>
        </p:nvSpPr>
        <p:spPr bwMode="auto">
          <a:xfrm>
            <a:off x="5675313" y="3962400"/>
            <a:ext cx="1385887" cy="258763"/>
          </a:xfrm>
          <a:prstGeom prst="leftArrow">
            <a:avLst>
              <a:gd name="adj1" fmla="val 50000"/>
              <a:gd name="adj2" fmla="val 68708"/>
            </a:avLst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42"/>
          <p:cNvGrpSpPr>
            <a:grpSpLocks/>
          </p:cNvGrpSpPr>
          <p:nvPr/>
        </p:nvGrpSpPr>
        <p:grpSpPr bwMode="auto">
          <a:xfrm>
            <a:off x="4421188" y="3625850"/>
            <a:ext cx="1038225" cy="1039813"/>
            <a:chOff x="2865" y="2284"/>
            <a:chExt cx="654" cy="655"/>
          </a:xfrm>
        </p:grpSpPr>
        <p:sp>
          <p:nvSpPr>
            <p:cNvPr id="12404" name="Oval 139"/>
            <p:cNvSpPr>
              <a:spLocks noChangeArrowheads="1"/>
            </p:cNvSpPr>
            <p:nvPr/>
          </p:nvSpPr>
          <p:spPr bwMode="auto">
            <a:xfrm>
              <a:off x="2865" y="2284"/>
              <a:ext cx="654" cy="655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5" name="Rectangle 136"/>
            <p:cNvSpPr>
              <a:spLocks noChangeAspect="1" noChangeArrowheads="1"/>
            </p:cNvSpPr>
            <p:nvPr/>
          </p:nvSpPr>
          <p:spPr bwMode="auto">
            <a:xfrm>
              <a:off x="2973" y="2447"/>
              <a:ext cx="480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Reject</a:t>
              </a:r>
            </a:p>
            <a:p>
              <a:pPr algn="ctr"/>
              <a:r>
                <a:rPr lang="en-US" sz="2000" i="1">
                  <a:solidFill>
                    <a:srgbClr val="000000"/>
                  </a:solidFill>
                  <a:latin typeface="Arial" charset="0"/>
                </a:rPr>
                <a:t>H</a:t>
              </a:r>
              <a:r>
                <a:rPr lang="en-US" sz="2000" i="1" baseline="-25000">
                  <a:solidFill>
                    <a:srgbClr val="000000"/>
                  </a:solidFill>
                  <a:latin typeface="Arial" charset="0"/>
                </a:rPr>
                <a:t>0</a:t>
              </a:r>
              <a:endParaRPr lang="en-US" sz="2000"/>
            </a:p>
          </p:txBody>
        </p:sp>
      </p:grpSp>
      <p:sp>
        <p:nvSpPr>
          <p:cNvPr id="12399" name="AutoShape 137"/>
          <p:cNvSpPr>
            <a:spLocks noChangeArrowheads="1"/>
          </p:cNvSpPr>
          <p:nvPr/>
        </p:nvSpPr>
        <p:spPr bwMode="auto">
          <a:xfrm>
            <a:off x="5675313" y="1839913"/>
            <a:ext cx="1385887" cy="258762"/>
          </a:xfrm>
          <a:prstGeom prst="leftArrow">
            <a:avLst>
              <a:gd name="adj1" fmla="val 50000"/>
              <a:gd name="adj2" fmla="val 68708"/>
            </a:avLst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144"/>
          <p:cNvGrpSpPr>
            <a:grpSpLocks/>
          </p:cNvGrpSpPr>
          <p:nvPr/>
        </p:nvGrpSpPr>
        <p:grpSpPr bwMode="auto">
          <a:xfrm>
            <a:off x="4421188" y="1490663"/>
            <a:ext cx="1038225" cy="1039812"/>
            <a:chOff x="2785" y="939"/>
            <a:chExt cx="654" cy="655"/>
          </a:xfrm>
        </p:grpSpPr>
        <p:sp>
          <p:nvSpPr>
            <p:cNvPr id="12402" name="Oval 141"/>
            <p:cNvSpPr>
              <a:spLocks noChangeArrowheads="1"/>
            </p:cNvSpPr>
            <p:nvPr/>
          </p:nvSpPr>
          <p:spPr bwMode="auto">
            <a:xfrm>
              <a:off x="2785" y="939"/>
              <a:ext cx="654" cy="655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3" name="Rectangle 138"/>
            <p:cNvSpPr>
              <a:spLocks noChangeAspect="1" noChangeArrowheads="1"/>
            </p:cNvSpPr>
            <p:nvPr/>
          </p:nvSpPr>
          <p:spPr bwMode="auto">
            <a:xfrm>
              <a:off x="2845" y="1108"/>
              <a:ext cx="534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Accept</a:t>
              </a:r>
            </a:p>
            <a:p>
              <a:pPr algn="ctr"/>
              <a:r>
                <a:rPr lang="en-US" sz="2000" i="1">
                  <a:solidFill>
                    <a:srgbClr val="000000"/>
                  </a:solidFill>
                  <a:latin typeface="Arial" charset="0"/>
                </a:rPr>
                <a:t>H</a:t>
              </a:r>
              <a:r>
                <a:rPr lang="en-US" sz="2000" i="1" baseline="-25000">
                  <a:solidFill>
                    <a:srgbClr val="000000"/>
                  </a:solidFill>
                  <a:latin typeface="Arial" charset="0"/>
                </a:rPr>
                <a:t>0</a:t>
              </a:r>
              <a:endParaRPr lang="en-US" sz="2000"/>
            </a:p>
          </p:txBody>
        </p:sp>
      </p:grpSp>
      <p:sp>
        <p:nvSpPr>
          <p:cNvPr id="12401" name="Rectangle 148"/>
          <p:cNvSpPr>
            <a:spLocks noChangeArrowheads="1"/>
          </p:cNvSpPr>
          <p:nvPr/>
        </p:nvSpPr>
        <p:spPr bwMode="auto">
          <a:xfrm>
            <a:off x="6553200" y="971550"/>
            <a:ext cx="285750" cy="133350"/>
          </a:xfrm>
          <a:prstGeom prst="rect">
            <a:avLst/>
          </a:prstGeom>
          <a:solidFill>
            <a:srgbClr val="00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2001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Bio 4118 Applied Biostatistics</a:t>
            </a:r>
          </a:p>
        </p:txBody>
      </p:sp>
      <p:sp>
        <p:nvSpPr>
          <p:cNvPr id="4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L4.</a:t>
            </a:r>
            <a:fld id="{ECD45861-C72E-4CA0-8661-A3803FD3694A}" type="slidenum">
              <a:rPr lang="en-US"/>
              <a:pPr>
                <a:defRPr/>
              </a:pPr>
              <a:t>18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3078" name="Rectangle 49"/>
          <p:cNvSpPr>
            <a:spLocks noChangeArrowheads="1"/>
          </p:cNvSpPr>
          <p:nvPr/>
        </p:nvSpPr>
        <p:spPr bwMode="auto">
          <a:xfrm>
            <a:off x="895350" y="4267200"/>
            <a:ext cx="3028950" cy="1390650"/>
          </a:xfrm>
          <a:prstGeom prst="rect">
            <a:avLst/>
          </a:prstGeom>
          <a:solidFill>
            <a:srgbClr val="00FFFF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309563"/>
            <a:ext cx="8035925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mtClean="0"/>
              <a:t>Testing goodness of fit : the Chi-square statistic (</a:t>
            </a:r>
            <a:r>
              <a:rPr lang="en-US" smtClean="0">
                <a:latin typeface="Symbol" pitchFamily="18" charset="2"/>
              </a:rPr>
              <a:t>C</a:t>
            </a:r>
            <a:r>
              <a:rPr lang="en-US" baseline="30000" smtClean="0">
                <a:latin typeface="Symbol" pitchFamily="18" charset="2"/>
              </a:rPr>
              <a:t>2</a:t>
            </a:r>
            <a:r>
              <a:rPr lang="en-US" smtClean="0">
                <a:latin typeface="Symbol" pitchFamily="18" charset="2"/>
              </a:rPr>
              <a:t>)</a:t>
            </a:r>
            <a:endParaRPr lang="en-US" baseline="30000" smtClean="0">
              <a:latin typeface="Symbol" pitchFamily="18" charset="2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2438" y="1519238"/>
            <a:ext cx="4332287" cy="3805237"/>
          </a:xfrm>
        </p:spPr>
        <p:txBody>
          <a:bodyPr/>
          <a:lstStyle/>
          <a:p>
            <a:pPr>
              <a:defRPr/>
            </a:pPr>
            <a:r>
              <a:rPr lang="en-US" sz="2400" smtClean="0"/>
              <a:t>Used for frequency data, i.e. the number of observations/results in each of </a:t>
            </a:r>
            <a:r>
              <a:rPr lang="en-US" sz="2400" i="1" smtClean="0"/>
              <a:t>n</a:t>
            </a:r>
            <a:r>
              <a:rPr lang="en-US" sz="2400" smtClean="0"/>
              <a:t> categories compared to the number expected under the null hypothesis.</a:t>
            </a:r>
          </a:p>
        </p:txBody>
      </p:sp>
      <p:graphicFrame>
        <p:nvGraphicFramePr>
          <p:cNvPr id="3074" name="Object 1024"/>
          <p:cNvGraphicFramePr>
            <a:graphicFrameLocks noChangeAspect="1"/>
          </p:cNvGraphicFramePr>
          <p:nvPr/>
        </p:nvGraphicFramePr>
        <p:xfrm>
          <a:off x="1011238" y="4333875"/>
          <a:ext cx="2641600" cy="1143000"/>
        </p:xfrm>
        <a:graphic>
          <a:graphicData uri="http://schemas.openxmlformats.org/presentationml/2006/ole">
            <p:oleObj spid="_x0000_s1026" name="MathType Equation" r:id="rId3" imgW="2641320" imgH="1143000" progId="Equation">
              <p:embed/>
            </p:oleObj>
          </a:graphicData>
        </a:graphic>
      </p:graphicFrame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4960938" y="1666875"/>
            <a:ext cx="3676650" cy="3613150"/>
            <a:chOff x="3125" y="1050"/>
            <a:chExt cx="2316" cy="2276"/>
          </a:xfrm>
        </p:grpSpPr>
        <p:sp>
          <p:nvSpPr>
            <p:cNvPr id="3082" name="Rectangle 52"/>
            <p:cNvSpPr>
              <a:spLocks noChangeArrowheads="1"/>
            </p:cNvSpPr>
            <p:nvPr/>
          </p:nvSpPr>
          <p:spPr bwMode="auto">
            <a:xfrm>
              <a:off x="3524" y="1564"/>
              <a:ext cx="1912" cy="1432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FFFFFF"/>
                </a:gs>
              </a:gsLst>
              <a:lin ang="5400000" scaled="1"/>
            </a:gra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3" name="Rectangle 44"/>
            <p:cNvSpPr>
              <a:spLocks noChangeArrowheads="1"/>
            </p:cNvSpPr>
            <p:nvPr/>
          </p:nvSpPr>
          <p:spPr bwMode="auto">
            <a:xfrm>
              <a:off x="4851" y="2661"/>
              <a:ext cx="91" cy="33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4" name="Rectangle 43"/>
            <p:cNvSpPr>
              <a:spLocks noChangeArrowheads="1"/>
            </p:cNvSpPr>
            <p:nvPr/>
          </p:nvSpPr>
          <p:spPr bwMode="auto">
            <a:xfrm>
              <a:off x="3558" y="2796"/>
              <a:ext cx="94" cy="198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5" name="Rectangle 42"/>
            <p:cNvSpPr>
              <a:spLocks noChangeArrowheads="1"/>
            </p:cNvSpPr>
            <p:nvPr/>
          </p:nvSpPr>
          <p:spPr bwMode="auto">
            <a:xfrm>
              <a:off x="3702" y="2609"/>
              <a:ext cx="97" cy="385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6" name="Rectangle 6"/>
            <p:cNvSpPr>
              <a:spLocks noChangeArrowheads="1"/>
            </p:cNvSpPr>
            <p:nvPr/>
          </p:nvSpPr>
          <p:spPr bwMode="auto">
            <a:xfrm>
              <a:off x="4275" y="1682"/>
              <a:ext cx="94" cy="1309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7" name="Rectangle 7"/>
            <p:cNvSpPr>
              <a:spLocks noChangeArrowheads="1"/>
            </p:cNvSpPr>
            <p:nvPr/>
          </p:nvSpPr>
          <p:spPr bwMode="auto">
            <a:xfrm>
              <a:off x="4134" y="1773"/>
              <a:ext cx="97" cy="1221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8" name="Rectangle 10"/>
            <p:cNvSpPr>
              <a:spLocks noChangeArrowheads="1"/>
            </p:cNvSpPr>
            <p:nvPr/>
          </p:nvSpPr>
          <p:spPr bwMode="auto">
            <a:xfrm>
              <a:off x="3559" y="2858"/>
              <a:ext cx="92" cy="14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9" name="Rectangle 11"/>
            <p:cNvSpPr>
              <a:spLocks noChangeArrowheads="1"/>
            </p:cNvSpPr>
            <p:nvPr/>
          </p:nvSpPr>
          <p:spPr bwMode="auto">
            <a:xfrm>
              <a:off x="3703" y="2710"/>
              <a:ext cx="96" cy="288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0" name="Rectangle 12"/>
            <p:cNvSpPr>
              <a:spLocks noChangeArrowheads="1"/>
            </p:cNvSpPr>
            <p:nvPr/>
          </p:nvSpPr>
          <p:spPr bwMode="auto">
            <a:xfrm>
              <a:off x="3847" y="2566"/>
              <a:ext cx="96" cy="43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1" name="Rectangle 13"/>
            <p:cNvSpPr>
              <a:spLocks noChangeArrowheads="1"/>
            </p:cNvSpPr>
            <p:nvPr/>
          </p:nvSpPr>
          <p:spPr bwMode="auto">
            <a:xfrm>
              <a:off x="3991" y="2326"/>
              <a:ext cx="96" cy="67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2" name="Rectangle 14"/>
            <p:cNvSpPr>
              <a:spLocks noChangeArrowheads="1"/>
            </p:cNvSpPr>
            <p:nvPr/>
          </p:nvSpPr>
          <p:spPr bwMode="auto">
            <a:xfrm>
              <a:off x="4135" y="1990"/>
              <a:ext cx="96" cy="1008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3" name="Rectangle 15"/>
            <p:cNvSpPr>
              <a:spLocks noChangeArrowheads="1"/>
            </p:cNvSpPr>
            <p:nvPr/>
          </p:nvSpPr>
          <p:spPr bwMode="auto">
            <a:xfrm>
              <a:off x="4274" y="2011"/>
              <a:ext cx="97" cy="987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4" name="Rectangle 16"/>
            <p:cNvSpPr>
              <a:spLocks noChangeArrowheads="1"/>
            </p:cNvSpPr>
            <p:nvPr/>
          </p:nvSpPr>
          <p:spPr bwMode="auto">
            <a:xfrm>
              <a:off x="4423" y="2246"/>
              <a:ext cx="96" cy="752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5" name="Rectangle 17"/>
            <p:cNvSpPr>
              <a:spLocks noChangeArrowheads="1"/>
            </p:cNvSpPr>
            <p:nvPr/>
          </p:nvSpPr>
          <p:spPr bwMode="auto">
            <a:xfrm>
              <a:off x="4567" y="2480"/>
              <a:ext cx="96" cy="518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6" name="Rectangle 18"/>
            <p:cNvSpPr>
              <a:spLocks noChangeArrowheads="1"/>
            </p:cNvSpPr>
            <p:nvPr/>
          </p:nvSpPr>
          <p:spPr bwMode="auto">
            <a:xfrm>
              <a:off x="4711" y="2595"/>
              <a:ext cx="90" cy="403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7" name="Rectangle 19"/>
            <p:cNvSpPr>
              <a:spLocks noChangeArrowheads="1"/>
            </p:cNvSpPr>
            <p:nvPr/>
          </p:nvSpPr>
          <p:spPr bwMode="auto">
            <a:xfrm>
              <a:off x="4851" y="2689"/>
              <a:ext cx="94" cy="311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8" name="Rectangle 20"/>
            <p:cNvSpPr>
              <a:spLocks noChangeArrowheads="1"/>
            </p:cNvSpPr>
            <p:nvPr/>
          </p:nvSpPr>
          <p:spPr bwMode="auto">
            <a:xfrm>
              <a:off x="4999" y="2758"/>
              <a:ext cx="96" cy="24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9" name="Text Box 22"/>
            <p:cNvSpPr txBox="1">
              <a:spLocks noChangeArrowheads="1"/>
            </p:cNvSpPr>
            <p:nvPr/>
          </p:nvSpPr>
          <p:spPr bwMode="auto">
            <a:xfrm rot="-5400000">
              <a:off x="2787" y="2081"/>
              <a:ext cx="926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Frequency</a:t>
              </a:r>
              <a:endParaRPr lang="en-US" sz="1800"/>
            </a:p>
          </p:txBody>
        </p:sp>
        <p:sp>
          <p:nvSpPr>
            <p:cNvPr id="3100" name="Rectangle 23"/>
            <p:cNvSpPr>
              <a:spLocks noChangeArrowheads="1"/>
            </p:cNvSpPr>
            <p:nvPr/>
          </p:nvSpPr>
          <p:spPr bwMode="auto">
            <a:xfrm>
              <a:off x="5311" y="2924"/>
              <a:ext cx="115" cy="67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1" name="Rectangle 24"/>
            <p:cNvSpPr>
              <a:spLocks noChangeArrowheads="1"/>
            </p:cNvSpPr>
            <p:nvPr/>
          </p:nvSpPr>
          <p:spPr bwMode="auto">
            <a:xfrm>
              <a:off x="3847" y="2760"/>
              <a:ext cx="95" cy="234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2" name="Rectangle 25"/>
            <p:cNvSpPr>
              <a:spLocks noChangeArrowheads="1"/>
            </p:cNvSpPr>
            <p:nvPr/>
          </p:nvSpPr>
          <p:spPr bwMode="auto">
            <a:xfrm>
              <a:off x="3991" y="2447"/>
              <a:ext cx="97" cy="547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3" name="Rectangle 26"/>
            <p:cNvSpPr>
              <a:spLocks noChangeArrowheads="1"/>
            </p:cNvSpPr>
            <p:nvPr/>
          </p:nvSpPr>
          <p:spPr bwMode="auto">
            <a:xfrm>
              <a:off x="4423" y="2285"/>
              <a:ext cx="97" cy="710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4" name="Rectangle 27"/>
            <p:cNvSpPr>
              <a:spLocks noChangeArrowheads="1"/>
            </p:cNvSpPr>
            <p:nvPr/>
          </p:nvSpPr>
          <p:spPr bwMode="auto">
            <a:xfrm>
              <a:off x="4566" y="2527"/>
              <a:ext cx="97" cy="464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5" name="Rectangle 28"/>
            <p:cNvSpPr>
              <a:spLocks noChangeArrowheads="1"/>
            </p:cNvSpPr>
            <p:nvPr/>
          </p:nvSpPr>
          <p:spPr bwMode="auto">
            <a:xfrm>
              <a:off x="4710" y="2755"/>
              <a:ext cx="91" cy="244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6" name="Text Box 32"/>
            <p:cNvSpPr txBox="1">
              <a:spLocks noChangeArrowheads="1"/>
            </p:cNvSpPr>
            <p:nvPr/>
          </p:nvSpPr>
          <p:spPr bwMode="auto">
            <a:xfrm>
              <a:off x="3788" y="3076"/>
              <a:ext cx="1254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Category/class</a:t>
              </a:r>
              <a:endParaRPr lang="en-US" sz="1800"/>
            </a:p>
          </p:txBody>
        </p:sp>
        <p:sp>
          <p:nvSpPr>
            <p:cNvPr id="3107" name="Text Box 34"/>
            <p:cNvSpPr txBox="1">
              <a:spLocks noChangeArrowheads="1"/>
            </p:cNvSpPr>
            <p:nvPr/>
          </p:nvSpPr>
          <p:spPr bwMode="auto">
            <a:xfrm>
              <a:off x="4302" y="1260"/>
              <a:ext cx="854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Observed</a:t>
              </a:r>
              <a:endParaRPr lang="en-US" sz="2000">
                <a:latin typeface="Arial" charset="0"/>
              </a:endParaRPr>
            </a:p>
          </p:txBody>
        </p:sp>
        <p:sp>
          <p:nvSpPr>
            <p:cNvPr id="3108" name="Text Box 35"/>
            <p:cNvSpPr txBox="1">
              <a:spLocks noChangeArrowheads="1"/>
            </p:cNvSpPr>
            <p:nvPr/>
          </p:nvSpPr>
          <p:spPr bwMode="auto">
            <a:xfrm>
              <a:off x="4296" y="1050"/>
              <a:ext cx="828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Expected</a:t>
              </a:r>
              <a:endParaRPr lang="en-US" sz="2000">
                <a:latin typeface="Arial" charset="0"/>
              </a:endParaRPr>
            </a:p>
          </p:txBody>
        </p:sp>
        <p:sp>
          <p:nvSpPr>
            <p:cNvPr id="3109" name="Rectangle 36"/>
            <p:cNvSpPr>
              <a:spLocks noChangeArrowheads="1"/>
            </p:cNvSpPr>
            <p:nvPr/>
          </p:nvSpPr>
          <p:spPr bwMode="auto">
            <a:xfrm>
              <a:off x="3970" y="1123"/>
              <a:ext cx="264" cy="105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0" name="Rectangle 37"/>
            <p:cNvSpPr>
              <a:spLocks noChangeArrowheads="1"/>
            </p:cNvSpPr>
            <p:nvPr/>
          </p:nvSpPr>
          <p:spPr bwMode="auto">
            <a:xfrm>
              <a:off x="3970" y="1338"/>
              <a:ext cx="264" cy="105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1" name="Rectangle 46"/>
            <p:cNvSpPr>
              <a:spLocks noChangeArrowheads="1"/>
            </p:cNvSpPr>
            <p:nvPr/>
          </p:nvSpPr>
          <p:spPr bwMode="auto">
            <a:xfrm>
              <a:off x="4997" y="2789"/>
              <a:ext cx="99" cy="206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2" name="Rectangle 47"/>
            <p:cNvSpPr>
              <a:spLocks noChangeArrowheads="1"/>
            </p:cNvSpPr>
            <p:nvPr/>
          </p:nvSpPr>
          <p:spPr bwMode="auto">
            <a:xfrm>
              <a:off x="5142" y="2785"/>
              <a:ext cx="91" cy="206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3" name="Rectangle 21"/>
            <p:cNvSpPr>
              <a:spLocks noChangeArrowheads="1"/>
            </p:cNvSpPr>
            <p:nvPr/>
          </p:nvSpPr>
          <p:spPr bwMode="auto">
            <a:xfrm>
              <a:off x="5143" y="2855"/>
              <a:ext cx="89" cy="143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4" name="Line 8"/>
            <p:cNvSpPr>
              <a:spLocks noChangeShapeType="1"/>
            </p:cNvSpPr>
            <p:nvPr/>
          </p:nvSpPr>
          <p:spPr bwMode="auto">
            <a:xfrm>
              <a:off x="3511" y="2998"/>
              <a:ext cx="1930" cy="0"/>
            </a:xfrm>
            <a:prstGeom prst="line">
              <a:avLst/>
            </a:prstGeom>
            <a:noFill/>
            <a:ln w="25400">
              <a:solidFill>
                <a:srgbClr val="06060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5" name="Line 51"/>
            <p:cNvSpPr>
              <a:spLocks noChangeShapeType="1"/>
            </p:cNvSpPr>
            <p:nvPr/>
          </p:nvSpPr>
          <p:spPr bwMode="auto">
            <a:xfrm flipV="1">
              <a:off x="3522" y="1560"/>
              <a:ext cx="0" cy="14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Chi-Square Test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A fundamental problem is genetics is determining whether the experimentally determined data fits the results expected from theory (i.e. Mendel’s laws as expressed in the Punnett square).  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How can you tell if an observed set of offspring counts is legitimately the result of a given underlying simple ratio?  For example, you do a cross and see 290 purple flowers and 110 white flowers in the offspring.  This is pretty close to a 3/4 : 1/4 ratio, but how do you formally define "pretty close"?  What about 250:150?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Goodness  of Fit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Mendel has no way of solving this problem.  Shortly after the rediscovery of his work in 1900, Karl Pearson and R.A. Fisher developed the “chi-square” test for this purpose.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chi-square test is a “goodness of fit” test: it answers the question of how well do experimental data fit expectations.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We start with a theory for how the offspring will be distributed: the “null hypothesis”.  We will discuss the offspring of a self-pollination of a heterozygote.  The null hypothesis is that the offspring will appear in a ratio of 3/4 dominant to 1/4 recessive.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Formula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First determine the number of each phenotype that have been observed and how many would be expected given basic genetic theory.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Then calculate the chi-square statistic using this formula.  You need to memorize the formula!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The “</a:t>
            </a:r>
            <a:r>
              <a:rPr lang="el-GR" sz="1800" smtClean="0">
                <a:cs typeface="Arial" charset="0"/>
              </a:rPr>
              <a:t>Χ</a:t>
            </a:r>
            <a:r>
              <a:rPr lang="en-US" sz="1800" smtClean="0"/>
              <a:t>” is the Greek letter chi; the “</a:t>
            </a:r>
            <a:r>
              <a:rPr lang="en-US" sz="1800" smtClean="0">
                <a:cs typeface="Arial" charset="0"/>
              </a:rPr>
              <a:t>∑</a:t>
            </a:r>
            <a:r>
              <a:rPr lang="en-US" sz="1800" smtClean="0"/>
              <a:t>” is a sigma; it means to sum the following terms for all phenotypes.  “obs” is the number of individuals of the given phenotype observed; “exp” is the number of that phenotype expected from the null hypothesis.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Note that you must use the </a:t>
            </a:r>
            <a:r>
              <a:rPr lang="en-US" sz="1800" u="sng" smtClean="0"/>
              <a:t>number</a:t>
            </a:r>
            <a:r>
              <a:rPr lang="en-US" sz="1800" smtClean="0"/>
              <a:t> of individuals, the counts, and NOT proportions, ratios, or frequencies.</a:t>
            </a: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4648200" y="3189288"/>
          <a:ext cx="4038600" cy="1346200"/>
        </p:xfrm>
        <a:graphic>
          <a:graphicData uri="http://schemas.openxmlformats.org/presentationml/2006/ole">
            <p:oleObj spid="_x0000_s2050" name="Equation" r:id="rId3" imgW="133344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As an example, you count F2 offspring, and get  290 purple and 110 white flowers.  This is a total of 400 (290 + 110) offspring.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We expect a 3/4 : 1/4 ratio.  We need to calculate the expected numbers (you MUST use the numbers of offspring, NOT the proportion!!!); this is done by multiplying the total offspring by the expected proportions.  This we expect 400 * 3/4 = 300 purple, and 400 * 1/4 = 100 white. 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Thus, for purple, obs = 290 and exp = 300.  For white, obs = 110 and exp = 100.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Now it's just a matter of plugging into the formula: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smtClean="0">
                <a:sym typeface="Symbol" pitchFamily="18" charset="2"/>
              </a:rPr>
              <a:t>         </a:t>
            </a:r>
            <a:r>
              <a:rPr lang="en-US" sz="1800" baseline="30000" smtClean="0">
                <a:sym typeface="Symbol" pitchFamily="18" charset="2"/>
              </a:rPr>
              <a:t>2</a:t>
            </a:r>
            <a:r>
              <a:rPr lang="en-US" sz="1800" smtClean="0"/>
              <a:t> = (290 - 300)</a:t>
            </a:r>
            <a:r>
              <a:rPr lang="en-US" sz="1800" baseline="30000" smtClean="0"/>
              <a:t>2</a:t>
            </a:r>
            <a:r>
              <a:rPr lang="en-US" sz="1800" smtClean="0"/>
              <a:t> / 300 + (110 - 100)</a:t>
            </a:r>
            <a:r>
              <a:rPr lang="en-US" sz="1800" baseline="30000" smtClean="0"/>
              <a:t>2</a:t>
            </a:r>
            <a:r>
              <a:rPr lang="en-US" sz="1800" smtClean="0"/>
              <a:t> / 100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              =  (-10)</a:t>
            </a:r>
            <a:r>
              <a:rPr lang="en-US" sz="1800" baseline="30000" smtClean="0"/>
              <a:t>2</a:t>
            </a:r>
            <a:r>
              <a:rPr lang="en-US" sz="1800" smtClean="0"/>
              <a:t> / 300 + (10)</a:t>
            </a:r>
            <a:r>
              <a:rPr lang="en-US" sz="1800" baseline="30000" smtClean="0"/>
              <a:t>2</a:t>
            </a:r>
            <a:r>
              <a:rPr lang="en-US" sz="1800" smtClean="0"/>
              <a:t> / 100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              =  100 / 300 + 100 / 100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              = 0.333 + 1.000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800" smtClean="0"/>
              <a:t>              = 1.333.  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This is our chi-square value: now we need to see what it means and how to use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Chi-Square Distribution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Although the chi-square distribution can be derived through math theory, we can also get it experimentally: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Let's say we do the same experiment 1000 times, do the same self-pollination of a Pp heterozygote, which should give the 3/4 : 1/4 ratio.  For each experiment we calculate the chi-square value, them plot them all on a graph.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x-axis is the chi-square value calculated from the formula. The y-axis is the number of individual experiments that got that chi-square value.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</p:txBody>
      </p:sp>
      <p:pic>
        <p:nvPicPr>
          <p:cNvPr id="7172" name="Picture 5" descr="chi_square_dist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681288"/>
            <a:ext cx="4038600" cy="23637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Chi-Square Distribution, p. 2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You see that there is a range here:   if the results were perfect you get a chi-square value of  0 (because obs = exp).  This rarely happens: most experiments give a small chi-square value (the hump in the graph). 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Note that all the values are greater than 0:  that's because we squared the (obs - exp) term: squaring always gives a non-negative number. 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Sometimes you get really wild results, with obs very different from exp: the long tail on the graph.  Really odd things occasionally do happen by chance alone (for instance, you might win the lottery). </a:t>
            </a:r>
          </a:p>
        </p:txBody>
      </p:sp>
      <p:pic>
        <p:nvPicPr>
          <p:cNvPr id="8196" name="Picture 4" descr="chi_square_dist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681288"/>
            <a:ext cx="4038600" cy="23637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Critical Question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how do you tell a really odd but correct result from a WRONG result?  The graph is what happens with real experiments: most of the time the results fit expectations pretty well, but occasionally very skewed distributions of data occur even though you performed the experiment correctly, based on the correct theory,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The simple answer is: you can never tell for certain that a given result is “wrong”, that the result you got was completely impossible based on the theory you used.  All we can do is determine whether a given result is likely or unlikely. 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Key point: There are 2 ways of getting a high chi-square value: an unusual result from the correct theory, or a result from the wrong theory.  These are indistinguishable; because of this fact, statistics is never able to discriminate between true and false with 100% certainty.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Using the example here, how can you tell if your 290: 110 offspring ratio really fits a 3/4 : 1/4 ratio (as expected from selfing a heterozygote) or whether it was the result of a mistake or accident-- a 1/2 : 1/2 ratio from a backcross for example?  You can’t be certain, but you can at least determine whether your result is reasonable.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Reasonable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What is a “reasonable” result is subjective and arbitrary.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For most work (and for the purposes of this class), a result is said to not differ significantly from expectations if it could happen at least 1 time in 20.  That is, if the difference between the observed results and the expected results is small enough that it would be seen at least 1 time in 20 over thousands of experiments, we “fail to reject” the null hypothesis.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For technical reasons, we use “fail to reject” instead of “accept”.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“1 time in 20” can be written as a probability value p = 0.05, because 1/20 = 0.05.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Another way of putting this.  If your experimental results are worse than 95% of all similar results, they get rejected because you may have used an incorrect null hypothesis.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Degrees of Freedom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 critical factor in using the chi-square test is the “degrees of freedom”, which is essentially the number of independent random variables involved.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Degrees of freedom is simply the number of classes of offspring minus 1. 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For our example, there are 2 classes of offspring: purple and white.  Thus, degrees of freedom (d.f.) = 2 -1 = 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Critical Chi-Square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Critical values for chi-square are found on tables, sorted by degrees of freedom and probability levels.  Be sure to use p = 0.05.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If your calculated chi-square value is greater than the critical value from the table, you “reject the null hypothesis”.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If your chi-square value is less than the critical value, you “fail to reject” the null hypothesis (that is, you accept that your genetic theory about the expected ratio is correct).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chisquare_table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968375"/>
            <a:ext cx="9144000" cy="5889625"/>
          </a:xfrm>
          <a:noFill/>
        </p:spPr>
      </p:pic>
      <p:sp>
        <p:nvSpPr>
          <p:cNvPr id="13315" name="Text Box 6"/>
          <p:cNvSpPr txBox="1">
            <a:spLocks noChangeArrowheads="1"/>
          </p:cNvSpPr>
          <p:nvPr/>
        </p:nvSpPr>
        <p:spPr bwMode="auto">
          <a:xfrm>
            <a:off x="2689225" y="0"/>
            <a:ext cx="3765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/>
              <a:t>Chi-Square 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Using the Table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In our example of 290 purple to 110 white, we calculated a chi-square value of 1.333, with 1 degree of freedom.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Looking at the table, 1 d.f. is the first row, and p = 0.05 is the sixth column.  Here we find the critical chi-square value, 3.841.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Since our calculated chi-square, 1.333, is less than the critical value, 3.841, we “fail to reject” the null hypothesis.  Thus, an observed ratio of 290 purple to 110 white is a good fit to a 3/4 to 1/4 ratio.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Another Example: from Mendel</a:t>
            </a:r>
          </a:p>
        </p:txBody>
      </p:sp>
      <p:graphicFrame>
        <p:nvGraphicFramePr>
          <p:cNvPr id="20528" name="Group 48"/>
          <p:cNvGraphicFramePr>
            <a:graphicFrameLocks noGrp="1"/>
          </p:cNvGraphicFramePr>
          <p:nvPr>
            <p:ph idx="1"/>
          </p:nvPr>
        </p:nvGraphicFramePr>
        <p:xfrm>
          <a:off x="457200" y="1409700"/>
          <a:ext cx="8229600" cy="5449888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phenotype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observed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expected proportion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expected number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round yellow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312.75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round green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104.25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wrinkled yellow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104.25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wrinkled green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1/16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Finding the Expected Numbers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You are given the observed numbers, and you determine the expected proportions from a Punnett square.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To get the expected numbers of offspring, first add up the observed offspring to get the total number of offspring.  In this case, 315 + 101 + 108 + 32 = 556.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Then multiply total offspring by the expected proportion: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       --expected round yellow = 9/16 * 556 = 312.75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       --expected round green = 3/16 * 556 = 104.25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       --expected wrinkled yellow = 3/16 * 556 = 104.25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smtClean="0"/>
              <a:t>       --expected wrinkled green = 1/16 * 556 = 34.75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Note that these add up to 556, the observed total offspring.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Calculating the Chi-Square Value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3581400"/>
          </a:xfrm>
        </p:spPr>
        <p:txBody>
          <a:bodyPr/>
          <a:lstStyle/>
          <a:p>
            <a:pPr eaLnBrk="1" hangingPunct="1"/>
            <a:r>
              <a:rPr lang="en-US" sz="2400" smtClean="0"/>
              <a:t>Use the formula.</a:t>
            </a:r>
          </a:p>
          <a:p>
            <a:pPr eaLnBrk="1" hangingPunct="1"/>
            <a:r>
              <a:rPr lang="en-US" sz="2400" smtClean="0"/>
              <a:t>X</a:t>
            </a:r>
            <a:r>
              <a:rPr lang="en-US" sz="2400" baseline="30000" smtClean="0"/>
              <a:t>2</a:t>
            </a:r>
            <a:r>
              <a:rPr lang="en-US" sz="2400" smtClean="0"/>
              <a:t> = (315 - 312.75)2 / 312.75  </a:t>
            </a:r>
          </a:p>
          <a:p>
            <a:pPr eaLnBrk="1" hangingPunct="1">
              <a:buFontTx/>
              <a:buNone/>
            </a:pPr>
            <a:r>
              <a:rPr lang="en-US" sz="2400" smtClean="0"/>
              <a:t>       +  (101 - 104.25)2 / 104.25  </a:t>
            </a:r>
          </a:p>
          <a:p>
            <a:pPr eaLnBrk="1" hangingPunct="1">
              <a:buFontTx/>
              <a:buNone/>
            </a:pPr>
            <a:r>
              <a:rPr lang="en-US" sz="2400" smtClean="0"/>
              <a:t>       +  (108 - 104.25)2 / 104.25</a:t>
            </a:r>
          </a:p>
          <a:p>
            <a:pPr eaLnBrk="1" hangingPunct="1">
              <a:buFontTx/>
              <a:buNone/>
            </a:pPr>
            <a:r>
              <a:rPr lang="en-US" sz="2400" smtClean="0"/>
              <a:t>       + (32 - 34.75)2 / 34.75  </a:t>
            </a:r>
          </a:p>
          <a:p>
            <a:pPr eaLnBrk="1" hangingPunct="1">
              <a:buFontTx/>
              <a:buNone/>
            </a:pPr>
            <a:r>
              <a:rPr lang="en-US" sz="2400" smtClean="0"/>
              <a:t>     </a:t>
            </a:r>
          </a:p>
          <a:p>
            <a:pPr eaLnBrk="1" hangingPunct="1">
              <a:buFontTx/>
              <a:buNone/>
            </a:pPr>
            <a:r>
              <a:rPr lang="en-US" sz="2400" smtClean="0"/>
              <a:t>     =  0.016 + 0.101 + 0.135 + 0.218 </a:t>
            </a:r>
          </a:p>
          <a:p>
            <a:pPr eaLnBrk="1" hangingPunct="1">
              <a:buFontTx/>
              <a:buNone/>
            </a:pPr>
            <a:r>
              <a:rPr lang="en-US" sz="2400" smtClean="0"/>
              <a:t>     = 0.470.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1828800" y="5410200"/>
          <a:ext cx="3409950" cy="1136650"/>
        </p:xfrm>
        <a:graphic>
          <a:graphicData uri="http://schemas.openxmlformats.org/presentationml/2006/ole">
            <p:oleObj spid="_x0000_s3074" name="Equation" r:id="rId3" imgW="133344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D.F. and Critical Value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Degrees of freedom is 1 less than the number of classes of offspring.  Here, 4 - 1 = 3 d.f.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For 3 d.f. and p = 0.05, the critical chi-square value is 7.815.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Since the observed chi-square (0.470) is less than the critical value, we fail to reject the null hypothesis.  We accept Mendel’s conclusion that the observed results for a 9/16 : 3/16 : 3/16 : 1/16 ratio.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It should be mentioned that all of Mendel’s numbers are unreasonably accurate.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Chi-Square Table</a:t>
            </a:r>
          </a:p>
        </p:txBody>
      </p:sp>
      <p:pic>
        <p:nvPicPr>
          <p:cNvPr id="18435" name="Picture 4" descr="chisquare_tabl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114425"/>
            <a:ext cx="8839200" cy="56927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 square an important consideration in determining goodness of fit</a:t>
            </a:r>
          </a:p>
          <a:p>
            <a:r>
              <a:rPr lang="en-US" dirty="0" smtClean="0"/>
              <a:t>Comparatively easy to apply and interpret</a:t>
            </a:r>
          </a:p>
          <a:p>
            <a:r>
              <a:rPr lang="en-US" dirty="0" smtClean="0"/>
              <a:t>Widely used</a:t>
            </a:r>
          </a:p>
          <a:p>
            <a:r>
              <a:rPr lang="en-US" dirty="0" smtClean="0"/>
              <a:t>SPSS fully supports the method</a:t>
            </a:r>
          </a:p>
          <a:p>
            <a:r>
              <a:rPr lang="en-US" dirty="0" smtClean="0"/>
              <a:t>Most modern technique used in research for making judgments and conclusions on </a:t>
            </a:r>
            <a:r>
              <a:rPr lang="en-US" smtClean="0"/>
              <a:t>collected data.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2212</Words>
  <Application>Microsoft Office PowerPoint</Application>
  <PresentationFormat>On-screen Show (4:3)</PresentationFormat>
  <Paragraphs>270</Paragraphs>
  <Slides>36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Office Theme</vt:lpstr>
      <vt:lpstr>Equation</vt:lpstr>
      <vt:lpstr>MathType Equation</vt:lpstr>
      <vt:lpstr>Lecture 14 Goodness of Fit and Chi Square</vt:lpstr>
      <vt:lpstr>Learning Objectives</vt:lpstr>
      <vt:lpstr>Chi-Square Tests</vt:lpstr>
      <vt:lpstr>Overview</vt:lpstr>
      <vt:lpstr>Overview</vt:lpstr>
      <vt:lpstr>Goodness of Fit Test: Null Hypothesis</vt:lpstr>
      <vt:lpstr>Null Hypothesis: “No preference” </vt:lpstr>
      <vt:lpstr>Null Hypothesis: “No difference from the specified trend” </vt:lpstr>
      <vt:lpstr>Example of “No Preference” Hypothesis Test</vt:lpstr>
      <vt:lpstr>Example of “No Preference” Hypothesis Test</vt:lpstr>
      <vt:lpstr>Example of “No difference from specified trend” hypothesis test</vt:lpstr>
      <vt:lpstr>Chi Square Statistic</vt:lpstr>
      <vt:lpstr>Goodness of Fit Chi Square Example</vt:lpstr>
      <vt:lpstr>Example of “No Preference” Hypothesis Test</vt:lpstr>
      <vt:lpstr>Example of “No Preference” Hypothesis Test</vt:lpstr>
      <vt:lpstr>Goodness of fit</vt:lpstr>
      <vt:lpstr>Goodness of fit: the underlying principle</vt:lpstr>
      <vt:lpstr>Testing goodness of fit : the Chi-square statistic (C2)</vt:lpstr>
      <vt:lpstr>Chi-Square Test</vt:lpstr>
      <vt:lpstr>Goodness  of Fit</vt:lpstr>
      <vt:lpstr>Formula</vt:lpstr>
      <vt:lpstr>Example</vt:lpstr>
      <vt:lpstr>Chi-Square Distribution</vt:lpstr>
      <vt:lpstr>Chi-Square Distribution, p. 2</vt:lpstr>
      <vt:lpstr>The Critical Question</vt:lpstr>
      <vt:lpstr>Reasonable</vt:lpstr>
      <vt:lpstr>Degrees of Freedom</vt:lpstr>
      <vt:lpstr>Critical Chi-Square</vt:lpstr>
      <vt:lpstr>Slide 29</vt:lpstr>
      <vt:lpstr>Using the Table</vt:lpstr>
      <vt:lpstr>Another Example: from Mendel</vt:lpstr>
      <vt:lpstr>Finding the Expected Numbers</vt:lpstr>
      <vt:lpstr>Calculating the Chi-Square Value</vt:lpstr>
      <vt:lpstr>D.F. and Critical Value</vt:lpstr>
      <vt:lpstr>Chi-Square Table</vt:lpstr>
      <vt:lpstr>Concluding remarks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14 Goodness of Fit and Chi Square</dc:title>
  <dc:creator>NTS</dc:creator>
  <cp:lastModifiedBy>NTS</cp:lastModifiedBy>
  <cp:revision>6</cp:revision>
  <dcterms:created xsi:type="dcterms:W3CDTF">2012-12-17T06:08:04Z</dcterms:created>
  <dcterms:modified xsi:type="dcterms:W3CDTF">2012-12-17T07:38:32Z</dcterms:modified>
</cp:coreProperties>
</file>