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300" r:id="rId22"/>
    <p:sldId id="305" r:id="rId23"/>
    <p:sldId id="301"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17EE6C-E84A-490F-85BE-DCB428BDD9FB}" type="datetimeFigureOut">
              <a:rPr lang="en-US" smtClean="0"/>
              <a:pPr/>
              <a:t>12/17/2012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4C1B4C-229A-466F-9255-9B3BBA41BB39}" type="slidenum">
              <a:rPr lang="en-US" smtClean="0"/>
              <a:pPr/>
              <a:t>‹#›</a:t>
            </a:fld>
            <a:endParaRPr lang="en-US"/>
          </a:p>
        </p:txBody>
      </p:sp>
    </p:spTree>
    <p:extLst>
      <p:ext uri="{BB962C8B-B14F-4D97-AF65-F5344CB8AC3E}">
        <p14:creationId xmlns:p14="http://schemas.microsoft.com/office/powerpoint/2010/main" xmlns="" val="444953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2913792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2932722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10411095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3742653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79530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2259346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29640690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1663036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1649475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9680395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FEAAF84-0874-4C49-A8AA-31B141D788C3}" type="datetimeFigureOut">
              <a:rPr lang="en-US" smtClean="0"/>
              <a:pPr/>
              <a:t>12/17/2012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614930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FEAAF84-0874-4C49-A8AA-31B141D788C3}" type="datetimeFigureOut">
              <a:rPr lang="en-US" smtClean="0"/>
              <a:pPr/>
              <a:t>12/17/2012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D3117B9-0546-408C-87F3-85DBD835AED4}" type="slidenum">
              <a:rPr lang="en-US" smtClean="0"/>
              <a:pPr/>
              <a:t>‹#›</a:t>
            </a:fld>
            <a:endParaRPr lang="en-US"/>
          </a:p>
        </p:txBody>
      </p:sp>
    </p:spTree>
    <p:extLst>
      <p:ext uri="{BB962C8B-B14F-4D97-AF65-F5344CB8AC3E}">
        <p14:creationId xmlns:p14="http://schemas.microsoft.com/office/powerpoint/2010/main" xmlns="" val="21673478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hyperlink" Target="file:///E:\TT%20PowerPoint%20slides\References\Xm11-02.xls" TargetMode="External"/></Relationships>
</file>

<file path=ppt/slides/_rels/slide4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30.png"/></Relationships>
</file>

<file path=ppt/slides/_rels/slide4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4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Lecture 13</a:t>
            </a:r>
            <a:br>
              <a:rPr lang="en-US" dirty="0" smtClean="0"/>
            </a:br>
            <a:r>
              <a:rPr lang="en-US" dirty="0" smtClean="0"/>
              <a:t>Statistical Hypothesis</a:t>
            </a:r>
            <a:endParaRPr lang="en-US" dirty="0"/>
          </a:p>
        </p:txBody>
      </p:sp>
      <p:sp>
        <p:nvSpPr>
          <p:cNvPr id="3" name="Subtitle 2"/>
          <p:cNvSpPr>
            <a:spLocks noGrp="1"/>
          </p:cNvSpPr>
          <p:nvPr>
            <p:ph type="subTitle" idx="1"/>
          </p:nvPr>
        </p:nvSpPr>
        <p:spPr/>
        <p:txBody>
          <a:bodyPr/>
          <a:lstStyle/>
          <a:p>
            <a:r>
              <a:rPr lang="en-US" dirty="0" smtClean="0"/>
              <a:t>By </a:t>
            </a:r>
          </a:p>
          <a:p>
            <a:r>
              <a:rPr lang="en-US" dirty="0" smtClean="0"/>
              <a:t>Aziza </a:t>
            </a:r>
            <a:r>
              <a:rPr lang="en-US" dirty="0" err="1" smtClean="0"/>
              <a:t>Munir</a:t>
            </a:r>
            <a:endParaRPr lang="en-US" dirty="0"/>
          </a:p>
        </p:txBody>
      </p:sp>
    </p:spTree>
    <p:extLst>
      <p:ext uri="{BB962C8B-B14F-4D97-AF65-F5344CB8AC3E}">
        <p14:creationId xmlns:p14="http://schemas.microsoft.com/office/powerpoint/2010/main" xmlns="" val="24722240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Objectives</a:t>
            </a:r>
            <a:endParaRPr lang="en-US" dirty="0"/>
          </a:p>
        </p:txBody>
      </p:sp>
      <p:sp>
        <p:nvSpPr>
          <p:cNvPr id="3" name="Content Placeholder 2"/>
          <p:cNvSpPr>
            <a:spLocks noGrp="1"/>
          </p:cNvSpPr>
          <p:nvPr>
            <p:ph idx="1"/>
          </p:nvPr>
        </p:nvSpPr>
        <p:spPr/>
        <p:txBody>
          <a:bodyPr>
            <a:normAutofit/>
          </a:bodyPr>
          <a:lstStyle/>
          <a:p>
            <a:r>
              <a:rPr lang="en-US" dirty="0" smtClean="0"/>
              <a:t>Non statistical hypothesis testing</a:t>
            </a:r>
          </a:p>
          <a:p>
            <a:r>
              <a:rPr lang="en-US" dirty="0" smtClean="0"/>
              <a:t>Statistical hypothesis</a:t>
            </a:r>
          </a:p>
          <a:p>
            <a:r>
              <a:rPr lang="en-US" dirty="0" smtClean="0"/>
              <a:t>Testing a Statistical Hypothesis</a:t>
            </a:r>
          </a:p>
          <a:p>
            <a:r>
              <a:rPr lang="en-US" dirty="0" smtClean="0"/>
              <a:t>Type I and type II errors</a:t>
            </a:r>
          </a:p>
          <a:p>
            <a:r>
              <a:rPr lang="en-US" dirty="0" smtClean="0"/>
              <a:t>One tailed and two tailed tests</a:t>
            </a:r>
          </a:p>
          <a:p>
            <a:r>
              <a:rPr lang="en-US" dirty="0" smtClean="0"/>
              <a:t>Understanding test statistic approach</a:t>
            </a:r>
          </a:p>
          <a:p>
            <a:r>
              <a:rPr lang="en-US" dirty="0" smtClean="0"/>
              <a:t>Interpreting the p value</a:t>
            </a:r>
          </a:p>
          <a:p>
            <a:endParaRPr lang="en-US" dirty="0"/>
          </a:p>
        </p:txBody>
      </p:sp>
    </p:spTree>
    <p:extLst>
      <p:ext uri="{BB962C8B-B14F-4D97-AF65-F5344CB8AC3E}">
        <p14:creationId xmlns:p14="http://schemas.microsoft.com/office/powerpoint/2010/main" xmlns="" val="32943955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77B9EF32-58B4-4654-8BB2-7CDCF131A46A}" type="slidenum">
              <a:rPr lang="en-US"/>
              <a:pPr/>
              <a:t>3</a:t>
            </a:fld>
            <a:endParaRPr lang="en-US"/>
          </a:p>
        </p:txBody>
      </p:sp>
      <p:sp>
        <p:nvSpPr>
          <p:cNvPr id="59394" name="Rectangle 2"/>
          <p:cNvSpPr>
            <a:spLocks noGrp="1" noChangeArrowheads="1"/>
          </p:cNvSpPr>
          <p:nvPr>
            <p:ph type="title"/>
          </p:nvPr>
        </p:nvSpPr>
        <p:spPr/>
        <p:txBody>
          <a:bodyPr/>
          <a:lstStyle/>
          <a:p>
            <a:r>
              <a:rPr lang="en-US" sz="3200"/>
              <a:t>Nonstatistical Hypothesis Testing…</a:t>
            </a:r>
          </a:p>
        </p:txBody>
      </p:sp>
      <p:sp>
        <p:nvSpPr>
          <p:cNvPr id="59395" name="Rectangle 3"/>
          <p:cNvSpPr>
            <a:spLocks noGrp="1" noChangeArrowheads="1"/>
          </p:cNvSpPr>
          <p:nvPr>
            <p:ph type="body" idx="1"/>
          </p:nvPr>
        </p:nvSpPr>
        <p:spPr/>
        <p:txBody>
          <a:bodyPr>
            <a:normAutofit fontScale="77500" lnSpcReduction="20000"/>
          </a:bodyPr>
          <a:lstStyle/>
          <a:p>
            <a:r>
              <a:rPr lang="en-US"/>
              <a:t>A criminal trial is an example of hypothesis testing without the statistics. </a:t>
            </a:r>
          </a:p>
          <a:p>
            <a:r>
              <a:rPr lang="en-US"/>
              <a:t>In a trial a jury must decide between two hypotheses. The null hypothesis is</a:t>
            </a:r>
          </a:p>
          <a:p>
            <a:r>
              <a:rPr lang="en-US"/>
              <a:t>	H</a:t>
            </a:r>
            <a:r>
              <a:rPr lang="en-US" baseline="-25000"/>
              <a:t>0</a:t>
            </a:r>
            <a:r>
              <a:rPr lang="en-US"/>
              <a:t>: The defendant is innocent</a:t>
            </a:r>
          </a:p>
          <a:p>
            <a:endParaRPr lang="en-US"/>
          </a:p>
          <a:p>
            <a:r>
              <a:rPr lang="en-US"/>
              <a:t>The alternative hypothesis or research hypothesis is</a:t>
            </a:r>
          </a:p>
          <a:p>
            <a:r>
              <a:rPr lang="en-US"/>
              <a:t>	H</a:t>
            </a:r>
            <a:r>
              <a:rPr lang="en-US" baseline="-25000"/>
              <a:t>1</a:t>
            </a:r>
            <a:r>
              <a:rPr lang="en-US"/>
              <a:t>: The defendant is guilty</a:t>
            </a:r>
          </a:p>
          <a:p>
            <a:endParaRPr lang="en-US"/>
          </a:p>
          <a:p>
            <a:r>
              <a:rPr lang="en-US"/>
              <a:t>The jury does not know which hypothesis is true. They must make a decision on the basis of evidence presented. </a:t>
            </a:r>
          </a:p>
        </p:txBody>
      </p:sp>
    </p:spTree>
    <p:extLst>
      <p:ext uri="{BB962C8B-B14F-4D97-AF65-F5344CB8AC3E}">
        <p14:creationId xmlns:p14="http://schemas.microsoft.com/office/powerpoint/2010/main" xmlns="" val="1994390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C49B3004-CB4E-47DD-A26E-D715EDD96262}" type="slidenum">
              <a:rPr lang="en-US"/>
              <a:pPr/>
              <a:t>4</a:t>
            </a:fld>
            <a:endParaRPr lang="en-US"/>
          </a:p>
        </p:txBody>
      </p:sp>
      <p:sp>
        <p:nvSpPr>
          <p:cNvPr id="60418" name="Rectangle 2"/>
          <p:cNvSpPr>
            <a:spLocks noGrp="1" noChangeArrowheads="1"/>
          </p:cNvSpPr>
          <p:nvPr>
            <p:ph type="title"/>
          </p:nvPr>
        </p:nvSpPr>
        <p:spPr/>
        <p:txBody>
          <a:bodyPr/>
          <a:lstStyle/>
          <a:p>
            <a:r>
              <a:rPr lang="en-US" sz="3200"/>
              <a:t>Nonstatistical Hypothesis Testing…</a:t>
            </a:r>
          </a:p>
        </p:txBody>
      </p:sp>
      <p:sp>
        <p:nvSpPr>
          <p:cNvPr id="60419" name="Rectangle 3"/>
          <p:cNvSpPr>
            <a:spLocks noGrp="1" noChangeArrowheads="1"/>
          </p:cNvSpPr>
          <p:nvPr>
            <p:ph type="body" idx="1"/>
          </p:nvPr>
        </p:nvSpPr>
        <p:spPr/>
        <p:txBody>
          <a:bodyPr>
            <a:normAutofit fontScale="92500" lnSpcReduction="10000"/>
          </a:bodyPr>
          <a:lstStyle/>
          <a:p>
            <a:r>
              <a:rPr lang="en-US" sz="2400"/>
              <a:t>In the language of statistics convicting the defendant is called </a:t>
            </a:r>
            <a:r>
              <a:rPr lang="en-US" sz="2400" i="1"/>
              <a:t>rejecting the null hypothesis in favor of the alternative hypothesis</a:t>
            </a:r>
            <a:r>
              <a:rPr lang="en-US" sz="2400"/>
              <a:t>. That is, the jury is saying that there is enough evidence to conclude that the defendant is guilty (i.e., there is enough evidence to support the alternative hypothesis). </a:t>
            </a:r>
          </a:p>
          <a:p>
            <a:endParaRPr lang="en-US" sz="2400"/>
          </a:p>
          <a:p>
            <a:r>
              <a:rPr lang="en-US" sz="2400"/>
              <a:t>If the jury acquits it is stating that </a:t>
            </a:r>
            <a:r>
              <a:rPr lang="en-US" sz="2400" i="1"/>
              <a:t>there is not enough evidence to support the alternative hypothesis</a:t>
            </a:r>
            <a:r>
              <a:rPr lang="en-US" sz="2400"/>
              <a:t>. Notice that the jury is not saying that the defendant is innocent, only that there is not enough evidence to support the alternative hypothesis. That is why we never say that we accept the null hypothesis,</a:t>
            </a:r>
            <a:r>
              <a:rPr lang="en-US" sz="2400">
                <a:solidFill>
                  <a:srgbClr val="FF0000"/>
                </a:solidFill>
              </a:rPr>
              <a:t> although most people in industry will say “We accept the null hypothesis”</a:t>
            </a:r>
            <a:endParaRPr lang="en-US" sz="2400"/>
          </a:p>
          <a:p>
            <a:r>
              <a:rPr lang="en-US" sz="2400"/>
              <a:t> </a:t>
            </a:r>
          </a:p>
          <a:p>
            <a:endParaRPr lang="en-US" sz="2400"/>
          </a:p>
        </p:txBody>
      </p:sp>
    </p:spTree>
    <p:extLst>
      <p:ext uri="{BB962C8B-B14F-4D97-AF65-F5344CB8AC3E}">
        <p14:creationId xmlns:p14="http://schemas.microsoft.com/office/powerpoint/2010/main" xmlns="" val="36102313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75BA4757-44DC-49FA-8968-8141F434D351}" type="slidenum">
              <a:rPr lang="en-US"/>
              <a:pPr/>
              <a:t>5</a:t>
            </a:fld>
            <a:endParaRPr lang="en-US"/>
          </a:p>
        </p:txBody>
      </p:sp>
      <p:sp>
        <p:nvSpPr>
          <p:cNvPr id="61442" name="Rectangle 2"/>
          <p:cNvSpPr>
            <a:spLocks noGrp="1" noChangeArrowheads="1"/>
          </p:cNvSpPr>
          <p:nvPr>
            <p:ph type="title"/>
          </p:nvPr>
        </p:nvSpPr>
        <p:spPr/>
        <p:txBody>
          <a:bodyPr/>
          <a:lstStyle/>
          <a:p>
            <a:r>
              <a:rPr lang="en-US" sz="3200"/>
              <a:t>Nonstatistical Hypothesis Testing…</a:t>
            </a:r>
          </a:p>
        </p:txBody>
      </p:sp>
      <p:sp>
        <p:nvSpPr>
          <p:cNvPr id="61443" name="Rectangle 3"/>
          <p:cNvSpPr>
            <a:spLocks noGrp="1" noChangeArrowheads="1"/>
          </p:cNvSpPr>
          <p:nvPr>
            <p:ph type="body" idx="1"/>
          </p:nvPr>
        </p:nvSpPr>
        <p:spPr/>
        <p:txBody>
          <a:bodyPr>
            <a:normAutofit fontScale="85000" lnSpcReduction="20000"/>
          </a:bodyPr>
          <a:lstStyle/>
          <a:p>
            <a:r>
              <a:rPr lang="en-US"/>
              <a:t>There are two possible errors.</a:t>
            </a:r>
          </a:p>
          <a:p>
            <a:r>
              <a:rPr lang="en-US"/>
              <a:t>A Type I error occurs when we reject a true null hypothesis. That is, a Type I error occurs when the jury convicts an innocent person. </a:t>
            </a:r>
            <a:r>
              <a:rPr lang="en-US">
                <a:solidFill>
                  <a:srgbClr val="FF0000"/>
                </a:solidFill>
              </a:rPr>
              <a:t>We would want the probability of this type of error [maybe 0.001 – beyond a reasonable doubt] to be very small for a criminal trial where a conviction results in the death penalty, whereas for a civil trial, where conviction might result in someone having to “pay for damages to a wrecked auto”,we would be willing for the probability to be larger [0.49 – preponderance of the evidence ]</a:t>
            </a:r>
            <a:endParaRPr lang="en-US"/>
          </a:p>
          <a:p>
            <a:r>
              <a:rPr lang="en-US">
                <a:solidFill>
                  <a:srgbClr val="D60093"/>
                </a:solidFill>
              </a:rPr>
              <a:t>              </a:t>
            </a:r>
            <a:r>
              <a:rPr lang="en-US" b="1">
                <a:solidFill>
                  <a:srgbClr val="D60093"/>
                </a:solidFill>
              </a:rPr>
              <a:t>P(Type I error) = </a:t>
            </a:r>
            <a:r>
              <a:rPr lang="en-US" b="1">
                <a:solidFill>
                  <a:srgbClr val="D60093"/>
                </a:solidFill>
                <a:sym typeface="Symbol" pitchFamily="18" charset="2"/>
              </a:rPr>
              <a:t>  [usually 0.05 or 0.01]</a:t>
            </a:r>
          </a:p>
          <a:p>
            <a:endParaRPr lang="en-US">
              <a:solidFill>
                <a:srgbClr val="D60093"/>
              </a:solidFill>
            </a:endParaRPr>
          </a:p>
          <a:p>
            <a:endParaRPr lang="en-US"/>
          </a:p>
          <a:p>
            <a:endParaRPr lang="en-US"/>
          </a:p>
        </p:txBody>
      </p:sp>
    </p:spTree>
    <p:extLst>
      <p:ext uri="{BB962C8B-B14F-4D97-AF65-F5344CB8AC3E}">
        <p14:creationId xmlns:p14="http://schemas.microsoft.com/office/powerpoint/2010/main" xmlns="" val="1455281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8DC53E97-8432-40C0-B09B-DA88D9855FB6}" type="slidenum">
              <a:rPr lang="en-US"/>
              <a:pPr/>
              <a:t>6</a:t>
            </a:fld>
            <a:endParaRPr lang="en-US"/>
          </a:p>
        </p:txBody>
      </p:sp>
      <p:sp>
        <p:nvSpPr>
          <p:cNvPr id="72706" name="Rectangle 2"/>
          <p:cNvSpPr>
            <a:spLocks noGrp="1" noChangeArrowheads="1"/>
          </p:cNvSpPr>
          <p:nvPr>
            <p:ph type="title"/>
          </p:nvPr>
        </p:nvSpPr>
        <p:spPr/>
        <p:txBody>
          <a:bodyPr/>
          <a:lstStyle/>
          <a:p>
            <a:r>
              <a:rPr lang="en-US" sz="3200"/>
              <a:t>Nonstatistical Hypothesis Testing…</a:t>
            </a:r>
          </a:p>
        </p:txBody>
      </p:sp>
      <p:sp>
        <p:nvSpPr>
          <p:cNvPr id="72707" name="Rectangle 3"/>
          <p:cNvSpPr>
            <a:spLocks noGrp="1" noChangeArrowheads="1"/>
          </p:cNvSpPr>
          <p:nvPr>
            <p:ph type="body" idx="1"/>
          </p:nvPr>
        </p:nvSpPr>
        <p:spPr/>
        <p:txBody>
          <a:bodyPr>
            <a:normAutofit fontScale="85000" lnSpcReduction="20000"/>
          </a:bodyPr>
          <a:lstStyle/>
          <a:p>
            <a:r>
              <a:rPr lang="en-US"/>
              <a:t>A Type II error occurs when we don’t reject a false null hypothesis </a:t>
            </a:r>
            <a:r>
              <a:rPr lang="en-US">
                <a:solidFill>
                  <a:srgbClr val="0000FF"/>
                </a:solidFill>
              </a:rPr>
              <a:t>[accept the null hypothesis]</a:t>
            </a:r>
            <a:r>
              <a:rPr lang="en-US"/>
              <a:t>. That occurs when a guilty defendant is acquitted.</a:t>
            </a:r>
          </a:p>
          <a:p>
            <a:r>
              <a:rPr lang="en-US">
                <a:solidFill>
                  <a:srgbClr val="FF0000"/>
                </a:solidFill>
              </a:rPr>
              <a:t>In practice, this type of error is by far the most serious mistake we normally make.  For example, if we test the hypothesis that the amount of medication in a heart pill is equal to a value which will cure your heart problem and “accept the hull hypothesis that the amount is ok”.  Later on we find out that the average amount is WAY too large and people die from “too much medication” [I wish we had rejected the hypothesis and threw the pills in the trash can], it’s too late because we shipped the pills to the public.</a:t>
            </a:r>
          </a:p>
        </p:txBody>
      </p:sp>
    </p:spTree>
    <p:extLst>
      <p:ext uri="{BB962C8B-B14F-4D97-AF65-F5344CB8AC3E}">
        <p14:creationId xmlns:p14="http://schemas.microsoft.com/office/powerpoint/2010/main" xmlns="" val="130671707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56180AA8-03A5-4F01-84F5-30B2B35406AE}" type="slidenum">
              <a:rPr lang="en-US"/>
              <a:pPr/>
              <a:t>7</a:t>
            </a:fld>
            <a:endParaRPr lang="en-US"/>
          </a:p>
        </p:txBody>
      </p:sp>
      <p:sp>
        <p:nvSpPr>
          <p:cNvPr id="63490" name="Rectangle 2"/>
          <p:cNvSpPr>
            <a:spLocks noGrp="1" noChangeArrowheads="1"/>
          </p:cNvSpPr>
          <p:nvPr>
            <p:ph type="title"/>
          </p:nvPr>
        </p:nvSpPr>
        <p:spPr/>
        <p:txBody>
          <a:bodyPr/>
          <a:lstStyle/>
          <a:p>
            <a:r>
              <a:rPr lang="en-US" sz="3200"/>
              <a:t>Nonstatistical Hypothesis Testing…</a:t>
            </a:r>
          </a:p>
        </p:txBody>
      </p:sp>
      <p:sp>
        <p:nvSpPr>
          <p:cNvPr id="63491" name="Rectangle 3"/>
          <p:cNvSpPr>
            <a:spLocks noGrp="1" noChangeArrowheads="1"/>
          </p:cNvSpPr>
          <p:nvPr>
            <p:ph type="body" idx="1"/>
          </p:nvPr>
        </p:nvSpPr>
        <p:spPr/>
        <p:txBody>
          <a:bodyPr>
            <a:normAutofit fontScale="85000" lnSpcReduction="10000"/>
          </a:bodyPr>
          <a:lstStyle/>
          <a:p>
            <a:r>
              <a:rPr lang="en-US"/>
              <a:t>The probability of a Type I error is denoted as </a:t>
            </a:r>
            <a:r>
              <a:rPr lang="el-GR">
                <a:solidFill>
                  <a:srgbClr val="D60093"/>
                </a:solidFill>
              </a:rPr>
              <a:t>α</a:t>
            </a:r>
            <a:r>
              <a:rPr lang="en-US"/>
              <a:t> (Greek letter </a:t>
            </a:r>
            <a:r>
              <a:rPr lang="en-US" i="1"/>
              <a:t>alpha</a:t>
            </a:r>
            <a:r>
              <a:rPr lang="en-US"/>
              <a:t>). The probability of a type II error is </a:t>
            </a:r>
            <a:r>
              <a:rPr lang="el-GR"/>
              <a:t>β</a:t>
            </a:r>
            <a:r>
              <a:rPr lang="en-US"/>
              <a:t> (Greek letter </a:t>
            </a:r>
            <a:r>
              <a:rPr lang="en-US" i="1"/>
              <a:t>beta</a:t>
            </a:r>
            <a:r>
              <a:rPr lang="en-US"/>
              <a:t>).</a:t>
            </a:r>
          </a:p>
          <a:p>
            <a:endParaRPr lang="en-US"/>
          </a:p>
          <a:p>
            <a:r>
              <a:rPr lang="en-US"/>
              <a:t>The two probabilities are inversely related. Decreasing one increases the other, for a fixed sample size.</a:t>
            </a:r>
          </a:p>
          <a:p>
            <a:endParaRPr lang="en-US"/>
          </a:p>
          <a:p>
            <a:r>
              <a:rPr lang="en-US">
                <a:solidFill>
                  <a:srgbClr val="FF0000"/>
                </a:solidFill>
              </a:rPr>
              <a:t>In other words, you can’t have </a:t>
            </a:r>
            <a:r>
              <a:rPr lang="en-US">
                <a:solidFill>
                  <a:srgbClr val="FF0000"/>
                </a:solidFill>
                <a:sym typeface="Symbol" pitchFamily="18" charset="2"/>
              </a:rPr>
              <a:t> and </a:t>
            </a:r>
            <a:r>
              <a:rPr lang="el-GR">
                <a:solidFill>
                  <a:srgbClr val="FF0000"/>
                </a:solidFill>
                <a:sym typeface="Symbol" pitchFamily="18" charset="2"/>
              </a:rPr>
              <a:t>β</a:t>
            </a:r>
            <a:r>
              <a:rPr lang="en-US">
                <a:solidFill>
                  <a:srgbClr val="FF0000"/>
                </a:solidFill>
                <a:sym typeface="Symbol" pitchFamily="18" charset="2"/>
              </a:rPr>
              <a:t> both real small for any old sample size.  You may have to take a much larger sample size, or in the court example, you need much more evidence.</a:t>
            </a:r>
            <a:endParaRPr lang="el-GR">
              <a:solidFill>
                <a:srgbClr val="FF0000"/>
              </a:solidFill>
              <a:sym typeface="Symbol" pitchFamily="18" charset="2"/>
            </a:endParaRPr>
          </a:p>
          <a:p>
            <a:endParaRPr lang="en-US"/>
          </a:p>
          <a:p>
            <a:endParaRPr lang="el-GR" i="1"/>
          </a:p>
        </p:txBody>
      </p:sp>
    </p:spTree>
    <p:extLst>
      <p:ext uri="{BB962C8B-B14F-4D97-AF65-F5344CB8AC3E}">
        <p14:creationId xmlns:p14="http://schemas.microsoft.com/office/powerpoint/2010/main" xmlns="" val="1565725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5"/>
          <p:cNvSpPr>
            <a:spLocks noGrp="1"/>
          </p:cNvSpPr>
          <p:nvPr>
            <p:ph type="sldNum" sz="quarter" idx="12"/>
          </p:nvPr>
        </p:nvSpPr>
        <p:spPr/>
        <p:txBody>
          <a:bodyPr/>
          <a:lstStyle/>
          <a:p>
            <a:r>
              <a:rPr lang="en-US"/>
              <a:t>11.</a:t>
            </a:r>
            <a:fld id="{5E2BE6B1-A779-443B-B749-AC6493528DB5}" type="slidenum">
              <a:rPr lang="en-US"/>
              <a:pPr/>
              <a:t>8</a:t>
            </a:fld>
            <a:endParaRPr lang="en-US"/>
          </a:p>
        </p:txBody>
      </p:sp>
      <p:sp>
        <p:nvSpPr>
          <p:cNvPr id="18434" name="Rectangle 2"/>
          <p:cNvSpPr>
            <a:spLocks noGrp="1" noChangeArrowheads="1"/>
          </p:cNvSpPr>
          <p:nvPr>
            <p:ph type="title"/>
          </p:nvPr>
        </p:nvSpPr>
        <p:spPr/>
        <p:txBody>
          <a:bodyPr/>
          <a:lstStyle/>
          <a:p>
            <a:r>
              <a:rPr lang="en-US"/>
              <a:t>Types of Errors…</a:t>
            </a:r>
          </a:p>
        </p:txBody>
      </p:sp>
      <p:sp>
        <p:nvSpPr>
          <p:cNvPr id="18435" name="Rectangle 3"/>
          <p:cNvSpPr>
            <a:spLocks noGrp="1" noChangeArrowheads="1"/>
          </p:cNvSpPr>
          <p:nvPr>
            <p:ph type="body" idx="1"/>
          </p:nvPr>
        </p:nvSpPr>
        <p:spPr/>
        <p:txBody>
          <a:bodyPr>
            <a:normAutofit fontScale="85000" lnSpcReduction="20000"/>
          </a:bodyPr>
          <a:lstStyle/>
          <a:p>
            <a:r>
              <a:rPr lang="en-US"/>
              <a:t>A Type I error occurs when we </a:t>
            </a:r>
            <a:r>
              <a:rPr lang="en-US" b="1" i="1"/>
              <a:t>reject</a:t>
            </a:r>
            <a:r>
              <a:rPr lang="en-US"/>
              <a:t> a </a:t>
            </a:r>
            <a:r>
              <a:rPr lang="en-US" b="1" i="1"/>
              <a:t>true</a:t>
            </a:r>
            <a:r>
              <a:rPr lang="en-US"/>
              <a:t> null hypothesis (i.e. Reject H</a:t>
            </a:r>
            <a:r>
              <a:rPr lang="en-US" baseline="-25000"/>
              <a:t>0</a:t>
            </a:r>
            <a:r>
              <a:rPr lang="en-US"/>
              <a:t> when it is TRUE)</a:t>
            </a:r>
          </a:p>
          <a:p>
            <a:endParaRPr lang="en-US"/>
          </a:p>
          <a:p>
            <a:endParaRPr lang="en-US"/>
          </a:p>
          <a:p>
            <a:endParaRPr lang="en-US"/>
          </a:p>
          <a:p>
            <a:endParaRPr lang="en-US"/>
          </a:p>
          <a:p>
            <a:endParaRPr lang="en-US"/>
          </a:p>
          <a:p>
            <a:endParaRPr lang="en-US"/>
          </a:p>
          <a:p>
            <a:endParaRPr lang="en-US"/>
          </a:p>
          <a:p>
            <a:r>
              <a:rPr lang="en-US"/>
              <a:t>A Type II error occurs when we </a:t>
            </a:r>
            <a:r>
              <a:rPr lang="en-US" b="1" i="1"/>
              <a:t>don’t reject</a:t>
            </a:r>
            <a:r>
              <a:rPr lang="en-US"/>
              <a:t> a </a:t>
            </a:r>
            <a:r>
              <a:rPr lang="en-US" b="1" i="1"/>
              <a:t>false</a:t>
            </a:r>
            <a:r>
              <a:rPr lang="en-US"/>
              <a:t> null hypothesis (i.e. Do NOT reject H</a:t>
            </a:r>
            <a:r>
              <a:rPr lang="en-US" baseline="-25000"/>
              <a:t>0</a:t>
            </a:r>
            <a:r>
              <a:rPr lang="en-US"/>
              <a:t> when it is FALSE)</a:t>
            </a:r>
          </a:p>
        </p:txBody>
      </p:sp>
      <p:sp>
        <p:nvSpPr>
          <p:cNvPr id="18436" name="AutoShape 4"/>
          <p:cNvSpPr>
            <a:spLocks noChangeArrowheads="1"/>
          </p:cNvSpPr>
          <p:nvPr/>
        </p:nvSpPr>
        <p:spPr bwMode="auto">
          <a:xfrm>
            <a:off x="3581400" y="3810000"/>
            <a:ext cx="685800" cy="6858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0000">
              <a:alpha val="50000"/>
            </a:srgbClr>
          </a:solidFill>
          <a:ln w="635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aphicFrame>
        <p:nvGraphicFramePr>
          <p:cNvPr id="18437" name="Group 5"/>
          <p:cNvGraphicFramePr>
            <a:graphicFrameLocks noGrp="1"/>
          </p:cNvGraphicFramePr>
          <p:nvPr>
            <p:extLst>
              <p:ext uri="{D42A27DB-BD31-4B8C-83A1-F6EECF244321}">
                <p14:modId xmlns:p14="http://schemas.microsoft.com/office/powerpoint/2010/main" xmlns="" val="1957955007"/>
              </p:ext>
            </p:extLst>
          </p:nvPr>
        </p:nvGraphicFramePr>
        <p:xfrm>
          <a:off x="3200400" y="2387600"/>
          <a:ext cx="2743200" cy="2260600"/>
        </p:xfrm>
        <a:graphic>
          <a:graphicData uri="http://schemas.openxmlformats.org/drawingml/2006/table">
            <a:tbl>
              <a:tblPr/>
              <a:tblGrid>
                <a:gridCol w="1336675"/>
                <a:gridCol w="703263"/>
                <a:gridCol w="703262"/>
              </a:tblGrid>
              <a:tr h="7524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00FF"/>
                          </a:solidFill>
                          <a:effectLst/>
                          <a:latin typeface="Tahoma" pitchFamily="34" charset="0"/>
                        </a:rPr>
                        <a:t>H</a:t>
                      </a:r>
                      <a:r>
                        <a:rPr kumimoji="0" lang="en-US" sz="2400" b="0" i="0" u="none" strike="noStrike" cap="none" normalizeH="0" baseline="-25000" dirty="0" smtClean="0">
                          <a:ln>
                            <a:noFill/>
                          </a:ln>
                          <a:solidFill>
                            <a:srgbClr val="0000FF"/>
                          </a:solidFill>
                          <a:effectLst/>
                          <a:latin typeface="Tahoma" pitchFamily="34" charset="0"/>
                        </a:rPr>
                        <a:t>0</a:t>
                      </a:r>
                      <a:endParaRPr kumimoji="0" lang="en-US" sz="2400" b="0" i="0" u="none" strike="noStrike" cap="none" normalizeH="0" baseline="0" dirty="0" smtClean="0">
                        <a:ln>
                          <a:noFill/>
                        </a:ln>
                        <a:solidFill>
                          <a:srgbClr val="0000FF"/>
                        </a:solidFill>
                        <a:effectLst/>
                        <a:latin typeface="Tahoma"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0000FF"/>
                          </a:solidFill>
                          <a:effectLst/>
                          <a:latin typeface="Tahoma" pitchFamily="34" charset="0"/>
                        </a:rPr>
                        <a:t>T</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rgbClr val="0000FF"/>
                          </a:solidFill>
                          <a:effectLst/>
                          <a:latin typeface="Tahoma" pitchFamily="34" charset="0"/>
                        </a:rPr>
                        <a:t>F</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5565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dirty="0" smtClean="0">
                          <a:ln>
                            <a:noFill/>
                          </a:ln>
                          <a:solidFill>
                            <a:srgbClr val="0000FF"/>
                          </a:solidFill>
                          <a:effectLst/>
                          <a:latin typeface="Tahoma" pitchFamily="34" charset="0"/>
                        </a:rPr>
                        <a:t>Reject</a:t>
                      </a:r>
                      <a:endParaRPr kumimoji="0" lang="en-US" sz="2400" b="0" i="0" u="none" strike="noStrike" cap="none" normalizeH="0" baseline="0" dirty="0" smtClean="0">
                        <a:ln>
                          <a:noFill/>
                        </a:ln>
                        <a:solidFill>
                          <a:srgbClr val="0000FF"/>
                        </a:solidFill>
                        <a:effectLst/>
                        <a:latin typeface="Tahoma"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00FF"/>
                          </a:solidFill>
                          <a:effectLst/>
                          <a:latin typeface="Tahoma" pitchFamily="34" charset="0"/>
                        </a:rPr>
                        <a:t>I</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rgbClr val="0000FF"/>
                        </a:solidFill>
                        <a:effectLst/>
                        <a:latin typeface="Tahoma" pitchFamily="34"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tr>
              <a:tr h="752475">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800" b="0" i="0" u="none" strike="noStrike" cap="none" normalizeH="0" baseline="0" smtClean="0">
                          <a:ln>
                            <a:noFill/>
                          </a:ln>
                          <a:solidFill>
                            <a:srgbClr val="0000FF"/>
                          </a:solidFill>
                          <a:effectLst/>
                          <a:latin typeface="Tahoma" pitchFamily="34" charset="0"/>
                        </a:rPr>
                        <a:t>Reject</a:t>
                      </a:r>
                      <a:endParaRPr kumimoji="0" lang="en-US" sz="2400" b="0" i="0" u="none" strike="noStrike" cap="none" normalizeH="0" baseline="0" smtClean="0">
                        <a:ln>
                          <a:noFill/>
                        </a:ln>
                        <a:solidFill>
                          <a:srgbClr val="0000FF"/>
                        </a:solidFill>
                        <a:effectLst/>
                        <a:latin typeface="Tahoma" pitchFamily="34" charset="0"/>
                      </a:endParaRP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rgbClr val="0000FF"/>
                        </a:solidFill>
                        <a:effectLst/>
                        <a:latin typeface="Tahoma" pitchFamily="34"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dirty="0" smtClean="0">
                          <a:ln>
                            <a:noFill/>
                          </a:ln>
                          <a:solidFill>
                            <a:srgbClr val="0000FF"/>
                          </a:solidFill>
                          <a:effectLst/>
                          <a:latin typeface="Tahoma" pitchFamily="34" charset="0"/>
                        </a:rPr>
                        <a:t>II</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8455" name="Freeform 23"/>
          <p:cNvSpPr>
            <a:spLocks/>
          </p:cNvSpPr>
          <p:nvPr/>
        </p:nvSpPr>
        <p:spPr bwMode="auto">
          <a:xfrm>
            <a:off x="5105400" y="1676400"/>
            <a:ext cx="2590800" cy="1752600"/>
          </a:xfrm>
          <a:custGeom>
            <a:avLst/>
            <a:gdLst>
              <a:gd name="T0" fmla="*/ 0 w 1632"/>
              <a:gd name="T1" fmla="*/ 0 h 1104"/>
              <a:gd name="T2" fmla="*/ 1632 w 1632"/>
              <a:gd name="T3" fmla="*/ 720 h 1104"/>
              <a:gd name="T4" fmla="*/ 0 w 1632"/>
              <a:gd name="T5" fmla="*/ 1104 h 1104"/>
            </a:gdLst>
            <a:ahLst/>
            <a:cxnLst>
              <a:cxn ang="0">
                <a:pos x="T0" y="T1"/>
              </a:cxn>
              <a:cxn ang="0">
                <a:pos x="T2" y="T3"/>
              </a:cxn>
              <a:cxn ang="0">
                <a:pos x="T4" y="T5"/>
              </a:cxn>
            </a:cxnLst>
            <a:rect l="0" t="0" r="r" b="b"/>
            <a:pathLst>
              <a:path w="1632" h="1104">
                <a:moveTo>
                  <a:pt x="0" y="0"/>
                </a:moveTo>
                <a:cubicBezTo>
                  <a:pt x="816" y="268"/>
                  <a:pt x="1632" y="536"/>
                  <a:pt x="1632" y="720"/>
                </a:cubicBezTo>
                <a:cubicBezTo>
                  <a:pt x="1632" y="904"/>
                  <a:pt x="816" y="1004"/>
                  <a:pt x="0" y="1104"/>
                </a:cubicBezTo>
              </a:path>
            </a:pathLst>
          </a:custGeom>
          <a:noFill/>
          <a:ln w="9525" cap="flat" cmpd="sng">
            <a:solidFill>
              <a:srgbClr val="0000FF"/>
            </a:solidFill>
            <a:prstDash val="solid"/>
            <a:round/>
            <a:headEnd/>
            <a:tailEnd type="arrow" w="med" len="med"/>
          </a:ln>
          <a:effectLst/>
          <a:extLst>
            <a:ext uri="{909E8E84-426E-40DD-AFC4-6F175D3DCCD1}">
              <a14:hiddenFill xmlns:a14="http://schemas.microsoft.com/office/drawing/2010/main" xmlns="">
                <a:solidFill>
                  <a:srgbClr val="99CC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57" name="Freeform 25"/>
          <p:cNvSpPr>
            <a:spLocks/>
          </p:cNvSpPr>
          <p:nvPr/>
        </p:nvSpPr>
        <p:spPr bwMode="auto">
          <a:xfrm>
            <a:off x="5791200" y="4267200"/>
            <a:ext cx="1676400" cy="1219200"/>
          </a:xfrm>
          <a:custGeom>
            <a:avLst/>
            <a:gdLst>
              <a:gd name="T0" fmla="*/ 1056 w 1056"/>
              <a:gd name="T1" fmla="*/ 768 h 768"/>
              <a:gd name="T2" fmla="*/ 432 w 1056"/>
              <a:gd name="T3" fmla="*/ 480 h 768"/>
              <a:gd name="T4" fmla="*/ 864 w 1056"/>
              <a:gd name="T5" fmla="*/ 432 h 768"/>
              <a:gd name="T6" fmla="*/ 0 w 1056"/>
              <a:gd name="T7" fmla="*/ 0 h 768"/>
            </a:gdLst>
            <a:ahLst/>
            <a:cxnLst>
              <a:cxn ang="0">
                <a:pos x="T0" y="T1"/>
              </a:cxn>
              <a:cxn ang="0">
                <a:pos x="T2" y="T3"/>
              </a:cxn>
              <a:cxn ang="0">
                <a:pos x="T4" y="T5"/>
              </a:cxn>
              <a:cxn ang="0">
                <a:pos x="T6" y="T7"/>
              </a:cxn>
            </a:cxnLst>
            <a:rect l="0" t="0" r="r" b="b"/>
            <a:pathLst>
              <a:path w="1056" h="768">
                <a:moveTo>
                  <a:pt x="1056" y="768"/>
                </a:moveTo>
                <a:cubicBezTo>
                  <a:pt x="760" y="652"/>
                  <a:pt x="464" y="536"/>
                  <a:pt x="432" y="480"/>
                </a:cubicBezTo>
                <a:cubicBezTo>
                  <a:pt x="400" y="424"/>
                  <a:pt x="936" y="512"/>
                  <a:pt x="864" y="432"/>
                </a:cubicBezTo>
                <a:cubicBezTo>
                  <a:pt x="792" y="352"/>
                  <a:pt x="396" y="176"/>
                  <a:pt x="0" y="0"/>
                </a:cubicBezTo>
              </a:path>
            </a:pathLst>
          </a:custGeom>
          <a:noFill/>
          <a:ln w="9525" cap="flat" cmpd="sng">
            <a:solidFill>
              <a:srgbClr val="0000FF"/>
            </a:solidFill>
            <a:prstDash val="solid"/>
            <a:round/>
            <a:headEnd/>
            <a:tailEnd type="arrow" w="med" len="med"/>
          </a:ln>
          <a:effectLst/>
          <a:extLst>
            <a:ext uri="{909E8E84-426E-40DD-AFC4-6F175D3DCCD1}">
              <a14:hiddenFill xmlns:a14="http://schemas.microsoft.com/office/drawing/2010/main" xmlns="">
                <a:solidFill>
                  <a:srgbClr val="99CC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676862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F31D3CE9-C109-4184-AA27-94C1628DCEF1}" type="slidenum">
              <a:rPr lang="en-US"/>
              <a:pPr/>
              <a:t>9</a:t>
            </a:fld>
            <a:endParaRPr lang="en-US"/>
          </a:p>
        </p:txBody>
      </p:sp>
      <p:sp>
        <p:nvSpPr>
          <p:cNvPr id="64514" name="Rectangle 2"/>
          <p:cNvSpPr>
            <a:spLocks noGrp="1" noChangeArrowheads="1"/>
          </p:cNvSpPr>
          <p:nvPr>
            <p:ph type="title"/>
          </p:nvPr>
        </p:nvSpPr>
        <p:spPr/>
        <p:txBody>
          <a:bodyPr/>
          <a:lstStyle/>
          <a:p>
            <a:r>
              <a:rPr lang="en-US" sz="3200"/>
              <a:t>Nonstatistical Hypothesis Testing…</a:t>
            </a:r>
          </a:p>
        </p:txBody>
      </p:sp>
      <p:sp>
        <p:nvSpPr>
          <p:cNvPr id="64515" name="Rectangle 3"/>
          <p:cNvSpPr>
            <a:spLocks noGrp="1" noChangeArrowheads="1"/>
          </p:cNvSpPr>
          <p:nvPr>
            <p:ph type="body" idx="1"/>
          </p:nvPr>
        </p:nvSpPr>
        <p:spPr/>
        <p:txBody>
          <a:bodyPr>
            <a:normAutofit fontScale="92500" lnSpcReduction="10000"/>
          </a:bodyPr>
          <a:lstStyle/>
          <a:p>
            <a:pPr marL="533400" indent="-533400"/>
            <a:r>
              <a:rPr lang="en-US" sz="2400"/>
              <a:t>The critical concepts are theses:</a:t>
            </a:r>
          </a:p>
          <a:p>
            <a:pPr marL="533400" indent="-533400"/>
            <a:r>
              <a:rPr lang="en-US" sz="2400"/>
              <a:t>1. There are two hypotheses, the null and the alternative hypotheses.</a:t>
            </a:r>
          </a:p>
          <a:p>
            <a:pPr marL="533400" indent="-533400"/>
            <a:r>
              <a:rPr lang="en-US" sz="2400"/>
              <a:t>2. </a:t>
            </a:r>
            <a:r>
              <a:rPr lang="en-US" sz="2400">
                <a:solidFill>
                  <a:srgbClr val="FF0000"/>
                </a:solidFill>
              </a:rPr>
              <a:t>The procedure begins with the assumption that the null hypothesis is true.</a:t>
            </a:r>
          </a:p>
          <a:p>
            <a:pPr marL="533400" indent="-533400"/>
            <a:r>
              <a:rPr lang="en-US" sz="2400"/>
              <a:t>3. The goal is to determine whether there is enough evidence to infer that the alternative hypothesis is true, or </a:t>
            </a:r>
            <a:r>
              <a:rPr lang="en-US" sz="2400">
                <a:solidFill>
                  <a:srgbClr val="FF0000"/>
                </a:solidFill>
              </a:rPr>
              <a:t>the null is not likely to be true.</a:t>
            </a:r>
          </a:p>
          <a:p>
            <a:pPr marL="533400" indent="-533400"/>
            <a:r>
              <a:rPr lang="en-US" sz="2400"/>
              <a:t>4. There are two possible decisions:</a:t>
            </a:r>
          </a:p>
          <a:p>
            <a:pPr marL="533400" indent="-533400"/>
            <a:r>
              <a:rPr lang="en-US" sz="2400"/>
              <a:t>	Conclude that there is enough evidence to support the alternative hypothesis. </a:t>
            </a:r>
            <a:r>
              <a:rPr lang="en-US" sz="2400">
                <a:solidFill>
                  <a:srgbClr val="FF0000"/>
                </a:solidFill>
              </a:rPr>
              <a:t>Reject the null.</a:t>
            </a:r>
            <a:endParaRPr lang="en-US" sz="2400"/>
          </a:p>
          <a:p>
            <a:pPr marL="533400" indent="-533400"/>
            <a:r>
              <a:rPr lang="en-US" sz="2400"/>
              <a:t>	Conclude that there is </a:t>
            </a:r>
            <a:r>
              <a:rPr lang="en-US" sz="2400" i="1"/>
              <a:t>not </a:t>
            </a:r>
            <a:r>
              <a:rPr lang="en-US" sz="2400"/>
              <a:t>enough evidence to support the alternative hypothesis. </a:t>
            </a:r>
            <a:r>
              <a:rPr lang="en-US" sz="2400">
                <a:solidFill>
                  <a:srgbClr val="FF0000"/>
                </a:solidFill>
              </a:rPr>
              <a:t>Fail to reject the null.</a:t>
            </a:r>
            <a:endParaRPr lang="en-US" sz="2400"/>
          </a:p>
        </p:txBody>
      </p:sp>
    </p:spTree>
    <p:extLst>
      <p:ext uri="{BB962C8B-B14F-4D97-AF65-F5344CB8AC3E}">
        <p14:creationId xmlns:p14="http://schemas.microsoft.com/office/powerpoint/2010/main" xmlns="" val="29911980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r>
              <a:rPr lang="en-US"/>
              <a:t>11.</a:t>
            </a:r>
            <a:fld id="{4F27B124-3B65-47DB-9348-02E86745F759}" type="slidenum">
              <a:rPr lang="en-US"/>
              <a:pPr/>
              <a:t>10</a:t>
            </a:fld>
            <a:endParaRPr lang="en-US"/>
          </a:p>
        </p:txBody>
      </p:sp>
      <p:sp>
        <p:nvSpPr>
          <p:cNvPr id="15362" name="Rectangle 2"/>
          <p:cNvSpPr>
            <a:spLocks noGrp="1" noChangeArrowheads="1"/>
          </p:cNvSpPr>
          <p:nvPr>
            <p:ph type="title"/>
          </p:nvPr>
        </p:nvSpPr>
        <p:spPr/>
        <p:txBody>
          <a:bodyPr>
            <a:normAutofit fontScale="90000"/>
          </a:bodyPr>
          <a:lstStyle/>
          <a:p>
            <a:r>
              <a:rPr lang="en-US"/>
              <a:t>Concepts of Hypothesis Testing (1)…</a:t>
            </a:r>
          </a:p>
        </p:txBody>
      </p:sp>
      <p:sp>
        <p:nvSpPr>
          <p:cNvPr id="15363" name="Rectangle 3"/>
          <p:cNvSpPr>
            <a:spLocks noGrp="1" noChangeArrowheads="1"/>
          </p:cNvSpPr>
          <p:nvPr>
            <p:ph type="body" idx="1"/>
          </p:nvPr>
        </p:nvSpPr>
        <p:spPr/>
        <p:txBody>
          <a:bodyPr>
            <a:normAutofit fontScale="77500" lnSpcReduction="20000"/>
          </a:bodyPr>
          <a:lstStyle/>
          <a:p>
            <a:r>
              <a:rPr lang="en-US"/>
              <a:t>The </a:t>
            </a:r>
            <a:r>
              <a:rPr lang="en-US" b="1">
                <a:solidFill>
                  <a:srgbClr val="FF0000"/>
                </a:solidFill>
              </a:rPr>
              <a:t>two</a:t>
            </a:r>
            <a:r>
              <a:rPr lang="en-US"/>
              <a:t> hypotheses are called the </a:t>
            </a:r>
            <a:r>
              <a:rPr lang="en-US" b="1" i="1"/>
              <a:t>null hypothesis</a:t>
            </a:r>
            <a:r>
              <a:rPr lang="en-US"/>
              <a:t> and the other the </a:t>
            </a:r>
            <a:r>
              <a:rPr lang="en-US" b="1" i="1"/>
              <a:t>alternative</a:t>
            </a:r>
            <a:r>
              <a:rPr lang="en-US"/>
              <a:t> or </a:t>
            </a:r>
            <a:r>
              <a:rPr lang="en-US" b="1" i="1"/>
              <a:t>research hypothesis</a:t>
            </a:r>
            <a:r>
              <a:rPr lang="en-US"/>
              <a:t>. The usual notation is:</a:t>
            </a:r>
          </a:p>
          <a:p>
            <a:endParaRPr lang="en-US"/>
          </a:p>
          <a:p>
            <a:endParaRPr lang="en-US"/>
          </a:p>
          <a:p>
            <a:r>
              <a:rPr lang="en-US"/>
              <a:t>	H</a:t>
            </a:r>
            <a:r>
              <a:rPr lang="en-US" baseline="-25000"/>
              <a:t>0</a:t>
            </a:r>
            <a:r>
              <a:rPr lang="en-US"/>
              <a:t>: — </a:t>
            </a:r>
            <a:r>
              <a:rPr lang="en-US" i="1"/>
              <a:t>the ‘null’ hypothesis</a:t>
            </a:r>
            <a:endParaRPr lang="en-US"/>
          </a:p>
          <a:p>
            <a:endParaRPr lang="en-US"/>
          </a:p>
          <a:p>
            <a:r>
              <a:rPr lang="en-US"/>
              <a:t>	H</a:t>
            </a:r>
            <a:r>
              <a:rPr lang="en-US" baseline="-25000"/>
              <a:t>1</a:t>
            </a:r>
            <a:r>
              <a:rPr lang="en-US"/>
              <a:t>: — </a:t>
            </a:r>
            <a:r>
              <a:rPr lang="en-US" i="1"/>
              <a:t>the ‘alternative’ or ‘research’ hypothesis</a:t>
            </a:r>
          </a:p>
          <a:p>
            <a:endParaRPr lang="en-US"/>
          </a:p>
          <a:p>
            <a:r>
              <a:rPr lang="en-US"/>
              <a:t>The null hypothesis (H</a:t>
            </a:r>
            <a:r>
              <a:rPr lang="en-US" baseline="-25000"/>
              <a:t>0</a:t>
            </a:r>
            <a:r>
              <a:rPr lang="en-US"/>
              <a:t>) will always state that the </a:t>
            </a:r>
            <a:r>
              <a:rPr lang="en-US" b="1" i="1">
                <a:solidFill>
                  <a:srgbClr val="FF0000"/>
                </a:solidFill>
              </a:rPr>
              <a:t>parameter </a:t>
            </a:r>
            <a:r>
              <a:rPr lang="en-US" b="1" i="1" u="sng">
                <a:solidFill>
                  <a:srgbClr val="FF0000"/>
                </a:solidFill>
              </a:rPr>
              <a:t>equals</a:t>
            </a:r>
            <a:r>
              <a:rPr lang="en-US" b="1" i="1">
                <a:solidFill>
                  <a:srgbClr val="FF0000"/>
                </a:solidFill>
              </a:rPr>
              <a:t> the value</a:t>
            </a:r>
            <a:r>
              <a:rPr lang="en-US"/>
              <a:t> specified in the alternative hypothesis (H</a:t>
            </a:r>
            <a:r>
              <a:rPr lang="en-US" baseline="-25000"/>
              <a:t>1</a:t>
            </a:r>
            <a:r>
              <a:rPr lang="en-US"/>
              <a:t>)</a:t>
            </a:r>
          </a:p>
        </p:txBody>
      </p:sp>
      <p:sp>
        <p:nvSpPr>
          <p:cNvPr id="15364" name="AutoShape 4"/>
          <p:cNvSpPr>
            <a:spLocks noChangeArrowheads="1"/>
          </p:cNvSpPr>
          <p:nvPr/>
        </p:nvSpPr>
        <p:spPr bwMode="auto">
          <a:xfrm>
            <a:off x="1600200" y="2514600"/>
            <a:ext cx="1600200" cy="609600"/>
          </a:xfrm>
          <a:prstGeom prst="wedgeRoundRectCallout">
            <a:avLst>
              <a:gd name="adj1" fmla="val -57440"/>
              <a:gd name="adj2" fmla="val 85940"/>
              <a:gd name="adj3" fmla="val 16667"/>
            </a:avLst>
          </a:prstGeom>
          <a:solidFill>
            <a:srgbClr val="99CCFF"/>
          </a:solidFill>
          <a:ln w="9525">
            <a:solidFill>
              <a:srgbClr val="0000FF"/>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lstStyle/>
          <a:p>
            <a:pPr eaLnBrk="1" hangingPunct="1"/>
            <a:r>
              <a:rPr lang="en-US" sz="1800">
                <a:solidFill>
                  <a:srgbClr val="0000FF"/>
                </a:solidFill>
                <a:latin typeface="Tahoma" pitchFamily="34" charset="0"/>
              </a:rPr>
              <a:t>pronounced</a:t>
            </a:r>
          </a:p>
          <a:p>
            <a:pPr eaLnBrk="1" hangingPunct="1"/>
            <a:r>
              <a:rPr lang="en-US" sz="1800">
                <a:solidFill>
                  <a:srgbClr val="0000FF"/>
                </a:solidFill>
                <a:latin typeface="Tahoma" pitchFamily="34" charset="0"/>
              </a:rPr>
              <a:t>H “nought”</a:t>
            </a:r>
          </a:p>
        </p:txBody>
      </p:sp>
    </p:spTree>
    <p:extLst>
      <p:ext uri="{BB962C8B-B14F-4D97-AF65-F5344CB8AC3E}">
        <p14:creationId xmlns:p14="http://schemas.microsoft.com/office/powerpoint/2010/main" xmlns="" val="115240091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r>
              <a:rPr lang="en-US"/>
              <a:t>11.</a:t>
            </a:r>
            <a:fld id="{999E29D5-8D0A-4138-B5C3-D2164568712E}" type="slidenum">
              <a:rPr lang="en-US"/>
              <a:pPr/>
              <a:t>11</a:t>
            </a:fld>
            <a:endParaRPr lang="en-US"/>
          </a:p>
        </p:txBody>
      </p:sp>
      <p:sp>
        <p:nvSpPr>
          <p:cNvPr id="10242" name="Rectangle 2"/>
          <p:cNvSpPr>
            <a:spLocks noGrp="1" noChangeArrowheads="1"/>
          </p:cNvSpPr>
          <p:nvPr>
            <p:ph type="title"/>
          </p:nvPr>
        </p:nvSpPr>
        <p:spPr/>
        <p:txBody>
          <a:bodyPr/>
          <a:lstStyle/>
          <a:p>
            <a:r>
              <a:rPr lang="en-US"/>
              <a:t>Concepts of Hypothesis Testing…</a:t>
            </a:r>
          </a:p>
        </p:txBody>
      </p:sp>
      <p:sp>
        <p:nvSpPr>
          <p:cNvPr id="10243" name="Rectangle 3"/>
          <p:cNvSpPr>
            <a:spLocks noGrp="1" noChangeArrowheads="1"/>
          </p:cNvSpPr>
          <p:nvPr>
            <p:ph type="body" idx="1"/>
          </p:nvPr>
        </p:nvSpPr>
        <p:spPr/>
        <p:txBody>
          <a:bodyPr>
            <a:normAutofit fontScale="85000" lnSpcReduction="20000"/>
          </a:bodyPr>
          <a:lstStyle/>
          <a:p>
            <a:pPr>
              <a:lnSpc>
                <a:spcPct val="90000"/>
              </a:lnSpc>
            </a:pPr>
            <a:r>
              <a:rPr lang="en-US"/>
              <a:t>Consider mean demand for computers during assembly lead time. Rather than estimate the mean demand, our operations manager wants to know </a:t>
            </a:r>
            <a:r>
              <a:rPr lang="en-US" b="1" i="1"/>
              <a:t>whether the mean is different from 350 units</a:t>
            </a:r>
            <a:r>
              <a:rPr lang="en-US"/>
              <a:t>. In other words, someone is claiming that the mean time is 350 units and we want to check this claim out to see if it appears reasonable. We can rephrase this request into a test of the hypothesis:</a:t>
            </a:r>
          </a:p>
          <a:p>
            <a:pPr>
              <a:lnSpc>
                <a:spcPct val="90000"/>
              </a:lnSpc>
            </a:pPr>
            <a:r>
              <a:rPr lang="en-US"/>
              <a:t>	H</a:t>
            </a:r>
            <a:r>
              <a:rPr lang="en-US" baseline="-25000"/>
              <a:t>0</a:t>
            </a:r>
            <a:r>
              <a:rPr lang="en-US"/>
              <a:t>:    = 350</a:t>
            </a:r>
          </a:p>
          <a:p>
            <a:pPr>
              <a:lnSpc>
                <a:spcPct val="90000"/>
              </a:lnSpc>
            </a:pPr>
            <a:r>
              <a:rPr lang="en-US"/>
              <a:t>Thus, our research hypothesis becomes:</a:t>
            </a:r>
          </a:p>
          <a:p>
            <a:pPr>
              <a:lnSpc>
                <a:spcPct val="90000"/>
              </a:lnSpc>
            </a:pPr>
            <a:r>
              <a:rPr lang="en-US"/>
              <a:t>	H</a:t>
            </a:r>
            <a:r>
              <a:rPr lang="en-US" baseline="-25000"/>
              <a:t>1</a:t>
            </a:r>
            <a:r>
              <a:rPr lang="en-US"/>
              <a:t>:    ≠ 350</a:t>
            </a:r>
          </a:p>
          <a:p>
            <a:pPr>
              <a:lnSpc>
                <a:spcPct val="90000"/>
              </a:lnSpc>
            </a:pPr>
            <a:r>
              <a:rPr lang="en-US">
                <a:solidFill>
                  <a:srgbClr val="FF0000"/>
                </a:solidFill>
              </a:rPr>
              <a:t>Recall that the standard deviation [</a:t>
            </a:r>
            <a:r>
              <a:rPr lang="el-GR"/>
              <a:t>σ</a:t>
            </a:r>
            <a:r>
              <a:rPr lang="en-US">
                <a:solidFill>
                  <a:srgbClr val="FF0000"/>
                </a:solidFill>
              </a:rPr>
              <a:t>]was assumed to be </a:t>
            </a:r>
            <a:r>
              <a:rPr lang="en-US"/>
              <a:t>75</a:t>
            </a:r>
            <a:r>
              <a:rPr lang="en-US">
                <a:solidFill>
                  <a:srgbClr val="FF0000"/>
                </a:solidFill>
              </a:rPr>
              <a:t>, the sample size [</a:t>
            </a:r>
            <a:r>
              <a:rPr lang="en-US"/>
              <a:t>n</a:t>
            </a:r>
            <a:r>
              <a:rPr lang="en-US">
                <a:solidFill>
                  <a:srgbClr val="FF0000"/>
                </a:solidFill>
              </a:rPr>
              <a:t>] was </a:t>
            </a:r>
            <a:r>
              <a:rPr lang="en-US"/>
              <a:t>25</a:t>
            </a:r>
            <a:r>
              <a:rPr lang="en-US">
                <a:solidFill>
                  <a:srgbClr val="FF0000"/>
                </a:solidFill>
              </a:rPr>
              <a:t>, and the sample mean [     ] was calculated to be </a:t>
            </a:r>
            <a:r>
              <a:rPr lang="en-US"/>
              <a:t>370.16</a:t>
            </a:r>
          </a:p>
        </p:txBody>
      </p:sp>
      <p:pic>
        <p:nvPicPr>
          <p:cNvPr id="10244"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3733800"/>
            <a:ext cx="347663" cy="385763"/>
          </a:xfrm>
          <a:prstGeom prst="rect">
            <a:avLst/>
          </a:prstGeom>
          <a:noFill/>
          <a:extLst>
            <a:ext uri="{909E8E84-426E-40DD-AFC4-6F175D3DCCD1}">
              <a14:hiddenFill xmlns:a14="http://schemas.microsoft.com/office/drawing/2010/main" xmlns="">
                <a:solidFill>
                  <a:srgbClr val="FFFFFF"/>
                </a:solidFill>
              </a14:hiddenFill>
            </a:ext>
          </a:extLst>
        </p:spPr>
      </p:pic>
      <p:pic>
        <p:nvPicPr>
          <p:cNvPr id="10245"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4724400"/>
            <a:ext cx="347663" cy="385763"/>
          </a:xfrm>
          <a:prstGeom prst="rect">
            <a:avLst/>
          </a:prstGeom>
          <a:noFill/>
          <a:extLst>
            <a:ext uri="{909E8E84-426E-40DD-AFC4-6F175D3DCCD1}">
              <a14:hiddenFill xmlns:a14="http://schemas.microsoft.com/office/drawing/2010/main" xmlns="">
                <a:solidFill>
                  <a:srgbClr val="FFFFFF"/>
                </a:solidFill>
              </a14:hiddenFill>
            </a:ext>
          </a:extLst>
        </p:spPr>
      </p:pic>
      <p:pic>
        <p:nvPicPr>
          <p:cNvPr id="10249"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391400" y="5562600"/>
            <a:ext cx="393700" cy="425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6647821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a:t>11.</a:t>
            </a:r>
            <a:fld id="{4A23D06C-43C8-4F2A-8D31-22A0E795A375}" type="slidenum">
              <a:rPr lang="en-US"/>
              <a:pPr/>
              <a:t>12</a:t>
            </a:fld>
            <a:endParaRPr lang="en-US"/>
          </a:p>
        </p:txBody>
      </p:sp>
      <p:pic>
        <p:nvPicPr>
          <p:cNvPr id="1126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953000" y="1371600"/>
            <a:ext cx="393700" cy="425450"/>
          </a:xfrm>
          <a:prstGeom prst="rect">
            <a:avLst/>
          </a:prstGeom>
          <a:noFill/>
          <a:extLst>
            <a:ext uri="{909E8E84-426E-40DD-AFC4-6F175D3DCCD1}">
              <a14:hiddenFill xmlns:a14="http://schemas.microsoft.com/office/drawing/2010/main" xmlns="">
                <a:solidFill>
                  <a:srgbClr val="FFFFFF"/>
                </a:solidFill>
              </a14:hiddenFill>
            </a:ext>
          </a:extLst>
        </p:spPr>
      </p:pic>
      <p:sp>
        <p:nvSpPr>
          <p:cNvPr id="11266" name="Rectangle 2"/>
          <p:cNvSpPr>
            <a:spLocks noGrp="1" noChangeArrowheads="1"/>
          </p:cNvSpPr>
          <p:nvPr>
            <p:ph type="title"/>
          </p:nvPr>
        </p:nvSpPr>
        <p:spPr/>
        <p:txBody>
          <a:bodyPr/>
          <a:lstStyle/>
          <a:p>
            <a:r>
              <a:rPr lang="en-US"/>
              <a:t>Concepts of Hypothesis Testing…</a:t>
            </a:r>
          </a:p>
        </p:txBody>
      </p:sp>
      <p:sp>
        <p:nvSpPr>
          <p:cNvPr id="11267" name="Rectangle 3"/>
          <p:cNvSpPr>
            <a:spLocks noGrp="1" noChangeArrowheads="1"/>
          </p:cNvSpPr>
          <p:nvPr>
            <p:ph type="body" idx="1"/>
          </p:nvPr>
        </p:nvSpPr>
        <p:spPr/>
        <p:txBody>
          <a:bodyPr/>
          <a:lstStyle/>
          <a:p>
            <a:r>
              <a:rPr lang="en-US"/>
              <a:t>For example, if we’re trying to decide whether the mean is not equal to 350, a large value of    (say, 600) would provide enough evidence. </a:t>
            </a:r>
          </a:p>
          <a:p>
            <a:endParaRPr lang="en-US"/>
          </a:p>
          <a:p>
            <a:r>
              <a:rPr lang="en-US"/>
              <a:t>If     is close to 350 (say, 355) we could not say that this provides a great deal of evidence to infer that the population mean is different than 350.</a:t>
            </a:r>
          </a:p>
        </p:txBody>
      </p:sp>
      <p:pic>
        <p:nvPicPr>
          <p:cNvPr id="11269"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09600" y="2819400"/>
            <a:ext cx="393700" cy="425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72424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17212B04-63F4-4FC2-911B-64834F57FE83}" type="slidenum">
              <a:rPr lang="en-US"/>
              <a:pPr/>
              <a:t>13</a:t>
            </a:fld>
            <a:endParaRPr lang="en-US"/>
          </a:p>
        </p:txBody>
      </p:sp>
      <p:sp>
        <p:nvSpPr>
          <p:cNvPr id="13314" name="Rectangle 2"/>
          <p:cNvSpPr>
            <a:spLocks noGrp="1" noChangeArrowheads="1"/>
          </p:cNvSpPr>
          <p:nvPr>
            <p:ph type="title"/>
          </p:nvPr>
        </p:nvSpPr>
        <p:spPr/>
        <p:txBody>
          <a:bodyPr>
            <a:normAutofit fontScale="90000"/>
          </a:bodyPr>
          <a:lstStyle/>
          <a:p>
            <a:r>
              <a:rPr lang="en-US"/>
              <a:t>Concepts of Hypothesis Testing (4)…</a:t>
            </a:r>
          </a:p>
        </p:txBody>
      </p:sp>
      <p:sp>
        <p:nvSpPr>
          <p:cNvPr id="13315" name="Rectangle 3"/>
          <p:cNvSpPr>
            <a:spLocks noGrp="1" noChangeArrowheads="1"/>
          </p:cNvSpPr>
          <p:nvPr>
            <p:ph type="body" idx="1"/>
          </p:nvPr>
        </p:nvSpPr>
        <p:spPr/>
        <p:txBody>
          <a:bodyPr>
            <a:normAutofit fontScale="92500" lnSpcReduction="10000"/>
          </a:bodyPr>
          <a:lstStyle/>
          <a:p>
            <a:r>
              <a:rPr lang="en-US" sz="2400"/>
              <a:t>The </a:t>
            </a:r>
            <a:r>
              <a:rPr lang="en-US" sz="2400" b="1">
                <a:solidFill>
                  <a:srgbClr val="FF0000"/>
                </a:solidFill>
              </a:rPr>
              <a:t>two</a:t>
            </a:r>
            <a:r>
              <a:rPr lang="en-US" sz="2400"/>
              <a:t> possible decisions that can be made:</a:t>
            </a:r>
          </a:p>
          <a:p>
            <a:endParaRPr lang="en-US" sz="2400"/>
          </a:p>
          <a:p>
            <a:pPr>
              <a:buFont typeface="Wingdings" pitchFamily="2" charset="2"/>
              <a:buChar char="è"/>
            </a:pPr>
            <a:r>
              <a:rPr lang="en-US" sz="2400"/>
              <a:t>Conclude that there </a:t>
            </a:r>
            <a:r>
              <a:rPr lang="en-US" sz="2400" b="1" i="1">
                <a:solidFill>
                  <a:srgbClr val="0000FF"/>
                </a:solidFill>
              </a:rPr>
              <a:t>is</a:t>
            </a:r>
            <a:r>
              <a:rPr lang="en-US" sz="2400" b="1" i="1"/>
              <a:t> enough evidence</a:t>
            </a:r>
            <a:r>
              <a:rPr lang="en-US" sz="2400"/>
              <a:t> to support the alternative hypothesis</a:t>
            </a:r>
          </a:p>
          <a:p>
            <a:pPr>
              <a:buFont typeface="Wingdings" pitchFamily="2" charset="2"/>
              <a:buNone/>
            </a:pPr>
            <a:r>
              <a:rPr lang="en-US" sz="2400"/>
              <a:t>(also stated as: </a:t>
            </a:r>
            <a:r>
              <a:rPr lang="en-US" sz="2400" b="1" u="sng">
                <a:solidFill>
                  <a:srgbClr val="008000"/>
                </a:solidFill>
              </a:rPr>
              <a:t>reject the null hypothesis</a:t>
            </a:r>
            <a:r>
              <a:rPr lang="en-US" sz="2400" b="1" u="sng"/>
              <a:t> </a:t>
            </a:r>
            <a:r>
              <a:rPr lang="en-US" sz="2400" b="1"/>
              <a:t>in favor of the alternative</a:t>
            </a:r>
            <a:r>
              <a:rPr lang="en-US" sz="2400"/>
              <a:t>)</a:t>
            </a:r>
          </a:p>
          <a:p>
            <a:endParaRPr lang="en-US" sz="2400"/>
          </a:p>
          <a:p>
            <a:pPr>
              <a:buFont typeface="Wingdings" pitchFamily="2" charset="2"/>
              <a:buChar char="è"/>
            </a:pPr>
            <a:r>
              <a:rPr lang="en-US" sz="2400"/>
              <a:t>Conclude that there </a:t>
            </a:r>
            <a:r>
              <a:rPr lang="en-US" sz="2400" b="1" i="1">
                <a:solidFill>
                  <a:srgbClr val="FF0000"/>
                </a:solidFill>
              </a:rPr>
              <a:t>is not</a:t>
            </a:r>
            <a:r>
              <a:rPr lang="en-US" sz="2400" b="1" i="1"/>
              <a:t> enough evidence</a:t>
            </a:r>
            <a:r>
              <a:rPr lang="en-US" sz="2400"/>
              <a:t> to support the alternative hypothesis</a:t>
            </a:r>
          </a:p>
          <a:p>
            <a:pPr>
              <a:buFont typeface="Wingdings" pitchFamily="2" charset="2"/>
              <a:buNone/>
            </a:pPr>
            <a:r>
              <a:rPr lang="en-US" sz="2400"/>
              <a:t>(also stated as: </a:t>
            </a:r>
            <a:r>
              <a:rPr lang="en-US" sz="2400" u="sng">
                <a:solidFill>
                  <a:srgbClr val="008000"/>
                </a:solidFill>
              </a:rPr>
              <a:t>failing to reject</a:t>
            </a:r>
            <a:r>
              <a:rPr lang="en-US" sz="2400"/>
              <a:t> the null hypothesis in favor of the alternative)</a:t>
            </a:r>
          </a:p>
          <a:p>
            <a:pPr>
              <a:buFont typeface="Wingdings" pitchFamily="2" charset="2"/>
              <a:buNone/>
            </a:pPr>
            <a:r>
              <a:rPr lang="en-US" sz="2400">
                <a:solidFill>
                  <a:srgbClr val="0000FF"/>
                </a:solidFill>
              </a:rPr>
              <a:t>NOTE: we </a:t>
            </a:r>
            <a:r>
              <a:rPr lang="en-US" sz="2400" b="1">
                <a:solidFill>
                  <a:srgbClr val="0000FF"/>
                </a:solidFill>
              </a:rPr>
              <a:t>do not</a:t>
            </a:r>
            <a:r>
              <a:rPr lang="en-US" sz="2400">
                <a:solidFill>
                  <a:srgbClr val="0000FF"/>
                </a:solidFill>
              </a:rPr>
              <a:t> say that we </a:t>
            </a:r>
            <a:r>
              <a:rPr lang="en-US" sz="2400" b="1">
                <a:solidFill>
                  <a:srgbClr val="0000FF"/>
                </a:solidFill>
              </a:rPr>
              <a:t>accept</a:t>
            </a:r>
            <a:r>
              <a:rPr lang="en-US" sz="2400">
                <a:solidFill>
                  <a:srgbClr val="0000FF"/>
                </a:solidFill>
              </a:rPr>
              <a:t> the null hypothesis </a:t>
            </a:r>
            <a:r>
              <a:rPr lang="en-US" sz="2400" u="sng">
                <a:solidFill>
                  <a:srgbClr val="0000FF"/>
                </a:solidFill>
              </a:rPr>
              <a:t>if a statistician is around</a:t>
            </a:r>
            <a:r>
              <a:rPr lang="en-US" sz="2400">
                <a:solidFill>
                  <a:srgbClr val="0000FF"/>
                </a:solidFill>
              </a:rPr>
              <a:t>…</a:t>
            </a:r>
            <a:endParaRPr lang="en-US" sz="2400"/>
          </a:p>
        </p:txBody>
      </p:sp>
    </p:spTree>
    <p:extLst>
      <p:ext uri="{BB962C8B-B14F-4D97-AF65-F5344CB8AC3E}">
        <p14:creationId xmlns:p14="http://schemas.microsoft.com/office/powerpoint/2010/main" xmlns="" val="13407912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r>
              <a:rPr lang="en-US"/>
              <a:t>11.</a:t>
            </a:r>
            <a:fld id="{31FF6E81-0F1F-4F6D-A587-9B851220B0FB}" type="slidenum">
              <a:rPr lang="en-US"/>
              <a:pPr/>
              <a:t>14</a:t>
            </a:fld>
            <a:endParaRPr lang="en-US"/>
          </a:p>
        </p:txBody>
      </p:sp>
      <p:pic>
        <p:nvPicPr>
          <p:cNvPr id="1638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01800" y="3898900"/>
            <a:ext cx="347663" cy="385763"/>
          </a:xfrm>
          <a:prstGeom prst="rect">
            <a:avLst/>
          </a:prstGeom>
          <a:noFill/>
          <a:extLst>
            <a:ext uri="{909E8E84-426E-40DD-AFC4-6F175D3DCCD1}">
              <a14:hiddenFill xmlns:a14="http://schemas.microsoft.com/office/drawing/2010/main" xmlns="">
                <a:solidFill>
                  <a:srgbClr val="FFFFFF"/>
                </a:solidFill>
              </a14:hiddenFill>
            </a:ext>
          </a:extLst>
        </p:spPr>
      </p:pic>
      <p:sp>
        <p:nvSpPr>
          <p:cNvPr id="16386" name="Rectangle 2"/>
          <p:cNvSpPr>
            <a:spLocks noGrp="1" noChangeArrowheads="1"/>
          </p:cNvSpPr>
          <p:nvPr>
            <p:ph type="title"/>
          </p:nvPr>
        </p:nvSpPr>
        <p:spPr/>
        <p:txBody>
          <a:bodyPr>
            <a:normAutofit fontScale="90000"/>
          </a:bodyPr>
          <a:lstStyle/>
          <a:p>
            <a:r>
              <a:rPr lang="en-US"/>
              <a:t>Concepts of Hypothesis Testing (2)…</a:t>
            </a:r>
          </a:p>
        </p:txBody>
      </p:sp>
      <p:sp>
        <p:nvSpPr>
          <p:cNvPr id="16387" name="Rectangle 3"/>
          <p:cNvSpPr>
            <a:spLocks noGrp="1" noChangeArrowheads="1"/>
          </p:cNvSpPr>
          <p:nvPr>
            <p:ph type="body" idx="1"/>
          </p:nvPr>
        </p:nvSpPr>
        <p:spPr/>
        <p:txBody>
          <a:bodyPr>
            <a:normAutofit fontScale="77500" lnSpcReduction="20000"/>
          </a:bodyPr>
          <a:lstStyle/>
          <a:p>
            <a:r>
              <a:rPr lang="en-US"/>
              <a:t>The testing procedure begins with the </a:t>
            </a:r>
            <a:r>
              <a:rPr lang="en-US" b="1" i="1"/>
              <a:t>assumption that the null hypothesis is </a:t>
            </a:r>
            <a:r>
              <a:rPr lang="en-US" b="1" i="1">
                <a:solidFill>
                  <a:srgbClr val="FF0000"/>
                </a:solidFill>
              </a:rPr>
              <a:t>true</a:t>
            </a:r>
            <a:r>
              <a:rPr lang="en-US"/>
              <a:t>.</a:t>
            </a:r>
          </a:p>
          <a:p>
            <a:endParaRPr lang="en-US"/>
          </a:p>
          <a:p>
            <a:r>
              <a:rPr lang="en-US"/>
              <a:t>Thus, until we have further statistical evidence, we will </a:t>
            </a:r>
            <a:r>
              <a:rPr lang="en-US" b="1" u="sng"/>
              <a:t>assume</a:t>
            </a:r>
            <a:r>
              <a:rPr lang="en-US"/>
              <a:t>:</a:t>
            </a:r>
          </a:p>
          <a:p>
            <a:endParaRPr lang="en-US"/>
          </a:p>
          <a:p>
            <a:r>
              <a:rPr lang="en-US"/>
              <a:t>	H</a:t>
            </a:r>
            <a:r>
              <a:rPr lang="en-US" baseline="-25000"/>
              <a:t>0</a:t>
            </a:r>
            <a:r>
              <a:rPr lang="en-US"/>
              <a:t>:    = 350   </a:t>
            </a:r>
            <a:r>
              <a:rPr lang="en-US">
                <a:solidFill>
                  <a:srgbClr val="0000FF"/>
                </a:solidFill>
              </a:rPr>
              <a:t>(assumed to be TRUE)</a:t>
            </a:r>
          </a:p>
          <a:p>
            <a:r>
              <a:rPr lang="en-US">
                <a:solidFill>
                  <a:srgbClr val="FF0000"/>
                </a:solidFill>
              </a:rPr>
              <a:t>The next step will be to determine the sampling distribution of the sample mean     assuming the true mean is 350.      </a:t>
            </a:r>
          </a:p>
          <a:p>
            <a:r>
              <a:rPr lang="en-US">
                <a:solidFill>
                  <a:srgbClr val="0000FF"/>
                </a:solidFill>
              </a:rPr>
              <a:t>        </a:t>
            </a:r>
            <a:r>
              <a:rPr lang="en-US"/>
              <a:t>is normal with                     </a:t>
            </a:r>
            <a:r>
              <a:rPr lang="en-US">
                <a:solidFill>
                  <a:srgbClr val="FF0000"/>
                </a:solidFill>
              </a:rPr>
              <a:t>350</a:t>
            </a:r>
          </a:p>
          <a:p>
            <a:r>
              <a:rPr lang="en-US">
                <a:solidFill>
                  <a:srgbClr val="0000FF"/>
                </a:solidFill>
              </a:rPr>
              <a:t>	                                                    </a:t>
            </a:r>
            <a:r>
              <a:rPr lang="en-US"/>
              <a:t>75/SQRT(25) = </a:t>
            </a:r>
            <a:r>
              <a:rPr lang="en-US">
                <a:solidFill>
                  <a:srgbClr val="FF0000"/>
                </a:solidFill>
              </a:rPr>
              <a:t>15</a:t>
            </a:r>
          </a:p>
        </p:txBody>
      </p:sp>
      <p:pic>
        <p:nvPicPr>
          <p:cNvPr id="16389"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124200" y="480060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16390" name="Picture 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505200" y="5791200"/>
            <a:ext cx="2209800" cy="627063"/>
          </a:xfrm>
          <a:prstGeom prst="rect">
            <a:avLst/>
          </a:prstGeom>
          <a:noFill/>
          <a:extLst>
            <a:ext uri="{909E8E84-426E-40DD-AFC4-6F175D3DCCD1}">
              <a14:hiddenFill xmlns:a14="http://schemas.microsoft.com/office/drawing/2010/main" xmlns="">
                <a:solidFill>
                  <a:srgbClr val="FFFFFF"/>
                </a:solidFill>
              </a14:hiddenFill>
            </a:ext>
          </a:extLst>
        </p:spPr>
      </p:pic>
      <p:pic>
        <p:nvPicPr>
          <p:cNvPr id="16392" name="Picture 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429000" y="5334000"/>
            <a:ext cx="1371600" cy="409575"/>
          </a:xfrm>
          <a:prstGeom prst="rect">
            <a:avLst/>
          </a:prstGeom>
          <a:noFill/>
          <a:extLst>
            <a:ext uri="{909E8E84-426E-40DD-AFC4-6F175D3DCCD1}">
              <a14:hiddenFill xmlns:a14="http://schemas.microsoft.com/office/drawing/2010/main" xmlns="">
                <a:solidFill>
                  <a:srgbClr val="FFFFFF"/>
                </a:solidFill>
              </a14:hiddenFill>
            </a:ext>
          </a:extLst>
        </p:spPr>
      </p:pic>
      <p:pic>
        <p:nvPicPr>
          <p:cNvPr id="16393"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33400" y="5334000"/>
            <a:ext cx="393700" cy="425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795581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E2CB0DFB-3B00-422D-AE8A-AA468330CB5C}" type="slidenum">
              <a:rPr lang="en-US"/>
              <a:pPr/>
              <a:t>15</a:t>
            </a:fld>
            <a:endParaRPr lang="en-US"/>
          </a:p>
        </p:txBody>
      </p:sp>
      <p:sp>
        <p:nvSpPr>
          <p:cNvPr id="73730" name="Rectangle 2"/>
          <p:cNvSpPr>
            <a:spLocks noGrp="1" noChangeArrowheads="1"/>
          </p:cNvSpPr>
          <p:nvPr>
            <p:ph type="title"/>
          </p:nvPr>
        </p:nvSpPr>
        <p:spPr/>
        <p:txBody>
          <a:bodyPr/>
          <a:lstStyle/>
          <a:p>
            <a:r>
              <a:rPr lang="en-US" sz="2400">
                <a:solidFill>
                  <a:srgbClr val="FF0000"/>
                </a:solidFill>
              </a:rPr>
              <a:t>Is the Sample Mean in the Guts of the Sampling Distribution??</a:t>
            </a:r>
          </a:p>
        </p:txBody>
      </p:sp>
      <p:pic>
        <p:nvPicPr>
          <p:cNvPr id="73732" name="Picture 4"/>
          <p:cNvPicPr>
            <a:picLocks noGrp="1" noChangeAspect="1" noChangeArrowheads="1"/>
          </p:cNvPicPr>
          <p:nvPr>
            <p:ph type="body" idx="1"/>
          </p:nvPr>
        </p:nvPicPr>
        <p:blipFill>
          <a:blip r:embed="rId3" cstate="print">
            <a:extLst>
              <a:ext uri="{28A0092B-C50C-407E-A947-70E740481C1C}">
                <a14:useLocalDpi xmlns:a14="http://schemas.microsoft.com/office/drawing/2010/main" xmlns="" val="0"/>
              </a:ext>
            </a:extLst>
          </a:blip>
          <a:srcRect/>
          <a:stretch>
            <a:fillRect/>
          </a:stretch>
        </p:blipFill>
        <p:spPr>
          <a:xfrm>
            <a:off x="1066800" y="1023938"/>
            <a:ext cx="7162800" cy="5202237"/>
          </a:xfrm>
          <a:noFill/>
          <a:ln/>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cap="flat" cmpd="sng">
                <a:solidFill>
                  <a:schemeClr val="tx1"/>
                </a:solidFill>
                <a:prstDash val="solid"/>
                <a:miter lim="800000"/>
                <a:headEnd/>
                <a:tailEnd/>
              </a14:hiddenLine>
            </a:ext>
          </a:extLst>
        </p:spPr>
      </p:pic>
    </p:spTree>
    <p:extLst>
      <p:ext uri="{BB962C8B-B14F-4D97-AF65-F5344CB8AC3E}">
        <p14:creationId xmlns:p14="http://schemas.microsoft.com/office/powerpoint/2010/main" xmlns="" val="427300539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r>
              <a:rPr lang="en-US"/>
              <a:t>11.</a:t>
            </a:r>
            <a:fld id="{17DB31D8-A636-49F2-ACB7-7E29D4E709C5}" type="slidenum">
              <a:rPr lang="en-US"/>
              <a:pPr/>
              <a:t>16</a:t>
            </a:fld>
            <a:endParaRPr lang="en-US"/>
          </a:p>
        </p:txBody>
      </p:sp>
      <p:sp>
        <p:nvSpPr>
          <p:cNvPr id="23554" name="Rectangle 2"/>
          <p:cNvSpPr>
            <a:spLocks noGrp="1" noChangeArrowheads="1"/>
          </p:cNvSpPr>
          <p:nvPr>
            <p:ph type="title"/>
          </p:nvPr>
        </p:nvSpPr>
        <p:spPr/>
        <p:txBody>
          <a:bodyPr/>
          <a:lstStyle/>
          <a:p>
            <a:r>
              <a:rPr lang="en-US" sz="3200">
                <a:solidFill>
                  <a:srgbClr val="FF0000"/>
                </a:solidFill>
              </a:rPr>
              <a:t>Three ways to determine this: </a:t>
            </a:r>
            <a:r>
              <a:rPr lang="en-US" sz="3200" b="1" u="sng">
                <a:solidFill>
                  <a:srgbClr val="FF0000"/>
                </a:solidFill>
              </a:rPr>
              <a:t>First way</a:t>
            </a:r>
            <a:r>
              <a:rPr lang="en-US" sz="3200">
                <a:solidFill>
                  <a:srgbClr val="FF0000"/>
                </a:solidFill>
              </a:rPr>
              <a:t> </a:t>
            </a:r>
          </a:p>
        </p:txBody>
      </p:sp>
      <p:sp>
        <p:nvSpPr>
          <p:cNvPr id="23555" name="Rectangle 3"/>
          <p:cNvSpPr>
            <a:spLocks noGrp="1" noChangeArrowheads="1"/>
          </p:cNvSpPr>
          <p:nvPr>
            <p:ph type="body" idx="1"/>
          </p:nvPr>
        </p:nvSpPr>
        <p:spPr/>
        <p:txBody>
          <a:bodyPr>
            <a:normAutofit fontScale="85000" lnSpcReduction="10000"/>
          </a:bodyPr>
          <a:lstStyle/>
          <a:p>
            <a:pPr marL="533400" indent="-533400">
              <a:buFontTx/>
              <a:buAutoNum type="arabicPeriod"/>
            </a:pPr>
            <a:r>
              <a:rPr lang="en-US"/>
              <a:t>Unstandardized test statistic:     Is     in the guts of the sampling distribution?  Depends on what you define as the “guts” of the sampling distribution.</a:t>
            </a:r>
          </a:p>
          <a:p>
            <a:pPr marL="533400" indent="-533400">
              <a:buFontTx/>
              <a:buAutoNum type="arabicPeriod"/>
            </a:pPr>
            <a:endParaRPr lang="en-US"/>
          </a:p>
          <a:p>
            <a:pPr marL="533400" indent="-533400"/>
            <a:r>
              <a:rPr lang="en-US"/>
              <a:t>If we define the guts as the center 95% of the distribution</a:t>
            </a:r>
            <a:r>
              <a:rPr lang="en-US">
                <a:solidFill>
                  <a:srgbClr val="D60093"/>
                </a:solidFill>
              </a:rPr>
              <a:t> [this means </a:t>
            </a:r>
            <a:r>
              <a:rPr lang="en-US">
                <a:solidFill>
                  <a:srgbClr val="D60093"/>
                </a:solidFill>
                <a:sym typeface="Symbol" pitchFamily="18" charset="2"/>
              </a:rPr>
              <a:t> = 0.05]</a:t>
            </a:r>
            <a:r>
              <a:rPr lang="en-US"/>
              <a:t>, then the critical values that define the guts will be 1.96 standard deviations of X-Bar on either side of the mean of the sampling distribution [350], or</a:t>
            </a:r>
          </a:p>
          <a:p>
            <a:pPr marL="533400" indent="-533400"/>
            <a:r>
              <a:rPr lang="en-US"/>
              <a:t>	UCV = 350 + 1.96*15 = 350 + 29.4 = 379.4</a:t>
            </a:r>
          </a:p>
          <a:p>
            <a:pPr marL="533400" indent="-533400"/>
            <a:r>
              <a:rPr lang="en-US"/>
              <a:t>	LCV = 350 – 1.96*15 = 350 – 29.4 = 320.6</a:t>
            </a:r>
          </a:p>
          <a:p>
            <a:pPr marL="533400" indent="-533400"/>
            <a:endParaRPr lang="en-US"/>
          </a:p>
        </p:txBody>
      </p:sp>
      <p:pic>
        <p:nvPicPr>
          <p:cNvPr id="23556"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638800" y="914400"/>
            <a:ext cx="393700" cy="425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175354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C24F497E-8D32-422D-99A4-858A792E3A94}" type="slidenum">
              <a:rPr lang="en-US"/>
              <a:pPr/>
              <a:t>17</a:t>
            </a:fld>
            <a:endParaRPr lang="en-US"/>
          </a:p>
        </p:txBody>
      </p:sp>
      <p:sp>
        <p:nvSpPr>
          <p:cNvPr id="74754" name="Rectangle 2"/>
          <p:cNvSpPr>
            <a:spLocks noGrp="1" noChangeArrowheads="1"/>
          </p:cNvSpPr>
          <p:nvPr>
            <p:ph type="title"/>
          </p:nvPr>
        </p:nvSpPr>
        <p:spPr>
          <a:xfrm>
            <a:off x="457200" y="274638"/>
            <a:ext cx="8229600" cy="792162"/>
          </a:xfrm>
        </p:spPr>
        <p:txBody>
          <a:bodyPr/>
          <a:lstStyle/>
          <a:p>
            <a:r>
              <a:rPr lang="en-US" sz="3200" dirty="0"/>
              <a:t>1. Unstandardized Test Statistic Approach</a:t>
            </a:r>
          </a:p>
        </p:txBody>
      </p:sp>
      <p:pic>
        <p:nvPicPr>
          <p:cNvPr id="74756" name="Picture 4"/>
          <p:cNvPicPr>
            <a:picLocks noGrp="1" noChangeAspect="1" noChangeArrowheads="1"/>
          </p:cNvPicPr>
          <p:nvPr>
            <p:ph type="body" idx="1"/>
          </p:nvPr>
        </p:nvPicPr>
        <p:blipFill>
          <a:blip r:embed="rId3" cstate="print">
            <a:extLst>
              <a:ext uri="{28A0092B-C50C-407E-A947-70E740481C1C}">
                <a14:useLocalDpi xmlns:a14="http://schemas.microsoft.com/office/drawing/2010/main" xmlns="" val="0"/>
              </a:ext>
            </a:extLst>
          </a:blip>
          <a:srcRect/>
          <a:stretch>
            <a:fillRect/>
          </a:stretch>
        </p:blipFill>
        <p:spPr>
          <a:xfrm>
            <a:off x="685800" y="841375"/>
            <a:ext cx="7848600" cy="5559425"/>
          </a:xfrm>
          <a:noFill/>
          <a:ln/>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cap="flat" cmpd="sng">
                <a:solidFill>
                  <a:schemeClr val="tx1"/>
                </a:solidFill>
                <a:prstDash val="solid"/>
                <a:miter lim="800000"/>
                <a:headEnd/>
                <a:tailEnd/>
              </a14:hiddenLine>
            </a:ext>
          </a:extLst>
        </p:spPr>
      </p:pic>
    </p:spTree>
    <p:extLst>
      <p:ext uri="{BB962C8B-B14F-4D97-AF65-F5344CB8AC3E}">
        <p14:creationId xmlns:p14="http://schemas.microsoft.com/office/powerpoint/2010/main" xmlns="" val="98153432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lide Number Placeholder 5"/>
          <p:cNvSpPr>
            <a:spLocks noGrp="1"/>
          </p:cNvSpPr>
          <p:nvPr>
            <p:ph type="sldNum" sz="quarter" idx="12"/>
          </p:nvPr>
        </p:nvSpPr>
        <p:spPr/>
        <p:txBody>
          <a:bodyPr/>
          <a:lstStyle/>
          <a:p>
            <a:r>
              <a:rPr lang="en-US"/>
              <a:t>11.</a:t>
            </a:r>
            <a:fld id="{70EB50B0-756F-469D-BB06-11CC69F207C9}" type="slidenum">
              <a:rPr lang="en-US"/>
              <a:pPr/>
              <a:t>18</a:t>
            </a:fld>
            <a:endParaRPr lang="en-US"/>
          </a:p>
        </p:txBody>
      </p:sp>
      <p:sp>
        <p:nvSpPr>
          <p:cNvPr id="76802" name="Rectangle 2"/>
          <p:cNvSpPr>
            <a:spLocks noGrp="1" noChangeArrowheads="1"/>
          </p:cNvSpPr>
          <p:nvPr>
            <p:ph type="title"/>
          </p:nvPr>
        </p:nvSpPr>
        <p:spPr/>
        <p:txBody>
          <a:bodyPr/>
          <a:lstStyle/>
          <a:p>
            <a:r>
              <a:rPr lang="en-US" sz="3200">
                <a:solidFill>
                  <a:srgbClr val="FF0000"/>
                </a:solidFill>
              </a:rPr>
              <a:t>Three ways to determine this: </a:t>
            </a:r>
            <a:r>
              <a:rPr lang="en-US" sz="3200" b="1" u="sng">
                <a:solidFill>
                  <a:srgbClr val="FF0000"/>
                </a:solidFill>
              </a:rPr>
              <a:t>Second way</a:t>
            </a:r>
          </a:p>
        </p:txBody>
      </p:sp>
      <p:sp>
        <p:nvSpPr>
          <p:cNvPr id="76803" name="Rectangle 3"/>
          <p:cNvSpPr>
            <a:spLocks noGrp="1" noChangeArrowheads="1"/>
          </p:cNvSpPr>
          <p:nvPr>
            <p:ph type="body" idx="1"/>
          </p:nvPr>
        </p:nvSpPr>
        <p:spPr/>
        <p:txBody>
          <a:bodyPr>
            <a:normAutofit fontScale="77500" lnSpcReduction="20000"/>
          </a:bodyPr>
          <a:lstStyle/>
          <a:p>
            <a:r>
              <a:rPr lang="en-US"/>
              <a:t>2. Standardized test statistic:  Since we defined the “guts” of the sampling distribution to be the center 95% </a:t>
            </a:r>
            <a:r>
              <a:rPr lang="en-US">
                <a:solidFill>
                  <a:srgbClr val="D60093"/>
                </a:solidFill>
              </a:rPr>
              <a:t>[</a:t>
            </a:r>
            <a:r>
              <a:rPr lang="en-US">
                <a:solidFill>
                  <a:srgbClr val="D60093"/>
                </a:solidFill>
                <a:sym typeface="Symbol" pitchFamily="18" charset="2"/>
              </a:rPr>
              <a:t> = 0.05]</a:t>
            </a:r>
            <a:r>
              <a:rPr lang="en-US"/>
              <a:t>, </a:t>
            </a:r>
          </a:p>
          <a:p>
            <a:r>
              <a:rPr lang="en-US"/>
              <a:t>	If the Z-Score for the sample mean     is greater than 1.96, we know that     will be in the reject region on the right side or</a:t>
            </a:r>
          </a:p>
          <a:p>
            <a:r>
              <a:rPr lang="en-US"/>
              <a:t>	 If the Z-Score for the sample mean is less than -1.97, we know that    will be in the reject region on the left side. </a:t>
            </a:r>
          </a:p>
          <a:p>
            <a:endParaRPr lang="en-US"/>
          </a:p>
          <a:p>
            <a:r>
              <a:rPr lang="en-US"/>
              <a:t>Z = (     -      )/      = (370.16 – 350)/15 = 1.344</a:t>
            </a:r>
          </a:p>
          <a:p>
            <a:endParaRPr lang="en-US"/>
          </a:p>
          <a:p>
            <a:r>
              <a:rPr lang="en-US"/>
              <a:t>Is this Z-Score in the guts of the sampling distribution???   </a:t>
            </a:r>
          </a:p>
        </p:txBody>
      </p:sp>
      <p:pic>
        <p:nvPicPr>
          <p:cNvPr id="76804"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048000" y="228600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76805"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72200" y="190500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76806" name="Picture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365760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76807"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472440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76808"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4800600"/>
            <a:ext cx="466725" cy="342900"/>
          </a:xfrm>
          <a:prstGeom prst="rect">
            <a:avLst/>
          </a:prstGeom>
          <a:noFill/>
          <a:extLst>
            <a:ext uri="{909E8E84-426E-40DD-AFC4-6F175D3DCCD1}">
              <a14:hiddenFill xmlns:a14="http://schemas.microsoft.com/office/drawing/2010/main" xmlns="">
                <a:solidFill>
                  <a:srgbClr val="FFFFFF"/>
                </a:solidFill>
              </a14:hiddenFill>
            </a:ext>
          </a:extLst>
        </p:spPr>
      </p:pic>
      <p:pic>
        <p:nvPicPr>
          <p:cNvPr id="76809"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362200" y="4724400"/>
            <a:ext cx="506413" cy="5334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6371979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3569E819-F120-4B69-BC7C-4EC237FE6522}" type="slidenum">
              <a:rPr lang="en-US"/>
              <a:pPr/>
              <a:t>19</a:t>
            </a:fld>
            <a:endParaRPr lang="en-US"/>
          </a:p>
        </p:txBody>
      </p:sp>
      <p:sp>
        <p:nvSpPr>
          <p:cNvPr id="77826" name="Rectangle 2"/>
          <p:cNvSpPr>
            <a:spLocks noGrp="1" noChangeArrowheads="1"/>
          </p:cNvSpPr>
          <p:nvPr>
            <p:ph type="title"/>
          </p:nvPr>
        </p:nvSpPr>
        <p:spPr>
          <a:xfrm>
            <a:off x="457200" y="274638"/>
            <a:ext cx="8229600" cy="715962"/>
          </a:xfrm>
        </p:spPr>
        <p:txBody>
          <a:bodyPr/>
          <a:lstStyle/>
          <a:p>
            <a:r>
              <a:rPr lang="en-US" sz="3200" dirty="0"/>
              <a:t>2. Standardized Test Statistic Approach</a:t>
            </a:r>
          </a:p>
        </p:txBody>
      </p:sp>
      <p:pic>
        <p:nvPicPr>
          <p:cNvPr id="77830" name="Picture 6"/>
          <p:cNvPicPr>
            <a:picLocks noGrp="1" noChangeAspect="1" noChangeArrowheads="1"/>
          </p:cNvPicPr>
          <p:nvPr>
            <p:ph type="body" idx="1"/>
          </p:nvPr>
        </p:nvPicPr>
        <p:blipFill>
          <a:blip r:embed="rId3" cstate="print">
            <a:extLst>
              <a:ext uri="{28A0092B-C50C-407E-A947-70E740481C1C}">
                <a14:useLocalDpi xmlns:a14="http://schemas.microsoft.com/office/drawing/2010/main" xmlns="" val="0"/>
              </a:ext>
            </a:extLst>
          </a:blip>
          <a:srcRect/>
          <a:stretch>
            <a:fillRect/>
          </a:stretch>
        </p:blipFill>
        <p:spPr>
          <a:xfrm>
            <a:off x="762000" y="811213"/>
            <a:ext cx="7772400" cy="5626100"/>
          </a:xfrm>
          <a:noFill/>
          <a:ln/>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cap="flat" cmpd="sng">
                <a:solidFill>
                  <a:schemeClr val="tx1"/>
                </a:solidFill>
                <a:prstDash val="solid"/>
                <a:miter lim="800000"/>
                <a:headEnd/>
                <a:tailEnd/>
              </a14:hiddenLine>
            </a:ext>
          </a:extLst>
        </p:spPr>
      </p:pic>
    </p:spTree>
    <p:extLst>
      <p:ext uri="{BB962C8B-B14F-4D97-AF65-F5344CB8AC3E}">
        <p14:creationId xmlns:p14="http://schemas.microsoft.com/office/powerpoint/2010/main" xmlns="" val="137238752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r>
              <a:rPr lang="en-US"/>
              <a:t>11.</a:t>
            </a:r>
            <a:fld id="{B8F4C49C-6D62-4EAF-9367-B39E87781C1C}" type="slidenum">
              <a:rPr lang="en-US"/>
              <a:pPr/>
              <a:t>20</a:t>
            </a:fld>
            <a:endParaRPr lang="en-US"/>
          </a:p>
        </p:txBody>
      </p:sp>
      <p:sp>
        <p:nvSpPr>
          <p:cNvPr id="75778" name="Rectangle 2"/>
          <p:cNvSpPr>
            <a:spLocks noGrp="1" noChangeArrowheads="1"/>
          </p:cNvSpPr>
          <p:nvPr>
            <p:ph type="title"/>
          </p:nvPr>
        </p:nvSpPr>
        <p:spPr/>
        <p:txBody>
          <a:bodyPr/>
          <a:lstStyle/>
          <a:p>
            <a:r>
              <a:rPr lang="en-US" sz="3200">
                <a:solidFill>
                  <a:srgbClr val="FF0000"/>
                </a:solidFill>
              </a:rPr>
              <a:t>Three ways to determine this: </a:t>
            </a:r>
            <a:r>
              <a:rPr lang="en-US" sz="3200" b="1" u="sng">
                <a:solidFill>
                  <a:srgbClr val="FF0000"/>
                </a:solidFill>
              </a:rPr>
              <a:t>Third way</a:t>
            </a:r>
          </a:p>
        </p:txBody>
      </p:sp>
      <p:sp>
        <p:nvSpPr>
          <p:cNvPr id="75779" name="Rectangle 3"/>
          <p:cNvSpPr>
            <a:spLocks noGrp="1" noChangeArrowheads="1"/>
          </p:cNvSpPr>
          <p:nvPr>
            <p:ph type="body" idx="1"/>
          </p:nvPr>
        </p:nvSpPr>
        <p:spPr/>
        <p:txBody>
          <a:bodyPr>
            <a:normAutofit fontScale="92500"/>
          </a:bodyPr>
          <a:lstStyle/>
          <a:p>
            <a:r>
              <a:rPr lang="en-US" sz="2400" dirty="0"/>
              <a:t>3. The </a:t>
            </a:r>
            <a:r>
              <a:rPr lang="en-US" sz="2400" b="1" i="1" dirty="0"/>
              <a:t>p-value</a:t>
            </a:r>
            <a:r>
              <a:rPr lang="en-US" sz="2400" dirty="0"/>
              <a:t> approach (which is generally used with a computer and statistical software): Increase the “Rejection Region” until it “captures” the sample mean.</a:t>
            </a:r>
          </a:p>
          <a:p>
            <a:pPr marL="0" indent="0">
              <a:buNone/>
            </a:pPr>
            <a:endParaRPr lang="en-US" sz="2400" dirty="0"/>
          </a:p>
          <a:p>
            <a:r>
              <a:rPr lang="en-US" sz="2400" dirty="0"/>
              <a:t>For this example, since     is to the right of the mean, calculate</a:t>
            </a:r>
          </a:p>
          <a:p>
            <a:r>
              <a:rPr lang="en-US" sz="2400" dirty="0"/>
              <a:t> </a:t>
            </a:r>
            <a:r>
              <a:rPr lang="en-US" sz="2400" dirty="0" smtClean="0"/>
              <a:t>P(Z    </a:t>
            </a:r>
            <a:r>
              <a:rPr lang="en-US" sz="2400" u="sng" dirty="0"/>
              <a:t>&gt;</a:t>
            </a:r>
            <a:r>
              <a:rPr lang="en-US" sz="2400" dirty="0"/>
              <a:t> 370.16) = P(Z </a:t>
            </a:r>
            <a:r>
              <a:rPr lang="en-US" sz="2400" u="sng" dirty="0"/>
              <a:t>&gt;</a:t>
            </a:r>
            <a:r>
              <a:rPr lang="en-US" sz="2400" dirty="0"/>
              <a:t> 1.344) = 0.0901</a:t>
            </a:r>
          </a:p>
          <a:p>
            <a:r>
              <a:rPr lang="en-US" sz="2400" dirty="0"/>
              <a:t>Since this is a two tailed test, you must double this area for the p-value.</a:t>
            </a:r>
          </a:p>
          <a:p>
            <a:r>
              <a:rPr lang="en-US" sz="2400" dirty="0"/>
              <a:t>	</a:t>
            </a:r>
            <a:r>
              <a:rPr lang="en-US" sz="2400" dirty="0">
                <a:solidFill>
                  <a:srgbClr val="FF0000"/>
                </a:solidFill>
              </a:rPr>
              <a:t>p-value = 2*(0.0901) = 0.1802</a:t>
            </a:r>
            <a:r>
              <a:rPr lang="en-US" sz="2400" dirty="0"/>
              <a:t> </a:t>
            </a:r>
          </a:p>
          <a:p>
            <a:r>
              <a:rPr lang="en-US" sz="2400" dirty="0"/>
              <a:t>Since we defined the guts as the center 95%</a:t>
            </a:r>
            <a:r>
              <a:rPr lang="en-US" sz="2400" dirty="0">
                <a:solidFill>
                  <a:srgbClr val="D60093"/>
                </a:solidFill>
              </a:rPr>
              <a:t> [</a:t>
            </a:r>
            <a:r>
              <a:rPr lang="en-US" sz="2400" dirty="0">
                <a:solidFill>
                  <a:srgbClr val="D60093"/>
                </a:solidFill>
                <a:sym typeface="Symbol" pitchFamily="18" charset="2"/>
              </a:rPr>
              <a:t> = 0.05]</a:t>
            </a:r>
            <a:r>
              <a:rPr lang="en-US" sz="2400" dirty="0">
                <a:solidFill>
                  <a:srgbClr val="D60093"/>
                </a:solidFill>
              </a:rPr>
              <a:t>,</a:t>
            </a:r>
            <a:r>
              <a:rPr lang="en-US" sz="2400" dirty="0"/>
              <a:t> the reject region is the other 5%.  Since our sample mean,     , is in the 18.02% region, it cannot be in our 5% rejection region </a:t>
            </a:r>
            <a:r>
              <a:rPr lang="en-US" sz="2400" dirty="0">
                <a:solidFill>
                  <a:srgbClr val="D60093"/>
                </a:solidFill>
              </a:rPr>
              <a:t>[</a:t>
            </a:r>
            <a:r>
              <a:rPr lang="en-US" sz="2400" dirty="0">
                <a:solidFill>
                  <a:srgbClr val="D60093"/>
                </a:solidFill>
                <a:sym typeface="Symbol" pitchFamily="18" charset="2"/>
              </a:rPr>
              <a:t> = 0.05]</a:t>
            </a:r>
            <a:r>
              <a:rPr lang="en-US" sz="2400" dirty="0"/>
              <a:t>. </a:t>
            </a:r>
          </a:p>
          <a:p>
            <a:endParaRPr lang="en-US" sz="2400" dirty="0"/>
          </a:p>
          <a:p>
            <a:endParaRPr lang="en-US" sz="2400" dirty="0"/>
          </a:p>
        </p:txBody>
      </p:sp>
      <p:pic>
        <p:nvPicPr>
          <p:cNvPr id="7578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14800" y="2301875"/>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75781"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29000" y="297180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75782" name="Picture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187342" y="5334000"/>
            <a:ext cx="393700" cy="425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687276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l-GR" sz="3600" smtClean="0">
                <a:cs typeface="Arial" charset="0"/>
                <a:sym typeface="Symbol" pitchFamily="18" charset="2"/>
              </a:rPr>
              <a:t>α</a:t>
            </a:r>
            <a:r>
              <a:rPr lang="en-US" sz="3600" smtClean="0">
                <a:cs typeface="Arial" charset="0"/>
                <a:sym typeface="Symbol" pitchFamily="18" charset="2"/>
              </a:rPr>
              <a:t>-</a:t>
            </a:r>
            <a:r>
              <a:rPr lang="en-US" sz="4000" smtClean="0"/>
              <a:t>Level (Used in some situations)</a:t>
            </a:r>
          </a:p>
        </p:txBody>
      </p:sp>
      <p:sp>
        <p:nvSpPr>
          <p:cNvPr id="222211" name="Rectangle 3"/>
          <p:cNvSpPr>
            <a:spLocks noGrp="1" noChangeArrowheads="1"/>
          </p:cNvSpPr>
          <p:nvPr>
            <p:ph type="body" idx="1"/>
          </p:nvPr>
        </p:nvSpPr>
        <p:spPr/>
        <p:txBody>
          <a:bodyPr/>
          <a:lstStyle/>
          <a:p>
            <a:pPr eaLnBrk="1" hangingPunct="1"/>
            <a:r>
              <a:rPr lang="en-US" sz="2800" smtClean="0">
                <a:sym typeface="Symbol" pitchFamily="18" charset="2"/>
              </a:rPr>
              <a:t>Let </a:t>
            </a:r>
            <a:r>
              <a:rPr lang="el-GR" sz="2800" smtClean="0">
                <a:cs typeface="Arial" charset="0"/>
                <a:sym typeface="Symbol" pitchFamily="18" charset="2"/>
              </a:rPr>
              <a:t>α</a:t>
            </a:r>
            <a:r>
              <a:rPr lang="en-US" sz="2800" smtClean="0">
                <a:cs typeface="Arial" charset="0"/>
                <a:sym typeface="Symbol" pitchFamily="18" charset="2"/>
              </a:rPr>
              <a:t> ≡ probability of erroneously rejecting </a:t>
            </a:r>
            <a:r>
              <a:rPr lang="en-US" sz="2800" i="1" smtClean="0">
                <a:sym typeface="Symbol" pitchFamily="18" charset="2"/>
              </a:rPr>
              <a:t>H</a:t>
            </a:r>
            <a:r>
              <a:rPr lang="en-US" sz="2800" baseline="-25000" smtClean="0">
                <a:sym typeface="Symbol" pitchFamily="18" charset="2"/>
              </a:rPr>
              <a:t>0</a:t>
            </a:r>
            <a:r>
              <a:rPr lang="en-US" sz="2800" smtClean="0">
                <a:sym typeface="Symbol" pitchFamily="18" charset="2"/>
              </a:rPr>
              <a:t> </a:t>
            </a:r>
          </a:p>
          <a:p>
            <a:pPr eaLnBrk="1" hangingPunct="1"/>
            <a:r>
              <a:rPr lang="en-US" sz="2800" smtClean="0">
                <a:cs typeface="Arial" charset="0"/>
                <a:sym typeface="Symbol" pitchFamily="18" charset="2"/>
              </a:rPr>
              <a:t>Set </a:t>
            </a:r>
            <a:r>
              <a:rPr lang="el-GR" sz="2800" smtClean="0">
                <a:cs typeface="Arial" charset="0"/>
                <a:sym typeface="Symbol" pitchFamily="18" charset="2"/>
              </a:rPr>
              <a:t>α</a:t>
            </a:r>
            <a:r>
              <a:rPr lang="en-US" sz="2800" smtClean="0">
                <a:cs typeface="Arial" charset="0"/>
                <a:sym typeface="Symbol" pitchFamily="18" charset="2"/>
              </a:rPr>
              <a:t> threshold (e.g., let </a:t>
            </a:r>
            <a:r>
              <a:rPr lang="el-GR" sz="2800" smtClean="0">
                <a:cs typeface="Arial" charset="0"/>
                <a:sym typeface="Symbol" pitchFamily="18" charset="2"/>
              </a:rPr>
              <a:t>α</a:t>
            </a:r>
            <a:r>
              <a:rPr lang="en-US" sz="2800" smtClean="0">
                <a:cs typeface="Arial" charset="0"/>
                <a:sym typeface="Symbol" pitchFamily="18" charset="2"/>
              </a:rPr>
              <a:t> = .10, .05, </a:t>
            </a:r>
            <a:r>
              <a:rPr lang="en-US" sz="2800" i="1" smtClean="0">
                <a:cs typeface="Arial" charset="0"/>
                <a:sym typeface="Symbol" pitchFamily="18" charset="2"/>
              </a:rPr>
              <a:t>or whatever</a:t>
            </a:r>
            <a:r>
              <a:rPr lang="en-US" sz="2800" smtClean="0">
                <a:cs typeface="Arial" charset="0"/>
                <a:sym typeface="Symbol" pitchFamily="18" charset="2"/>
              </a:rPr>
              <a:t>)</a:t>
            </a:r>
          </a:p>
          <a:p>
            <a:pPr eaLnBrk="1" hangingPunct="1"/>
            <a:r>
              <a:rPr lang="en-US" sz="2800" smtClean="0">
                <a:cs typeface="Arial" charset="0"/>
                <a:sym typeface="Symbol" pitchFamily="18" charset="2"/>
              </a:rPr>
              <a:t>Reject </a:t>
            </a:r>
            <a:r>
              <a:rPr lang="en-US" sz="2800" i="1" smtClean="0">
                <a:cs typeface="Arial" charset="0"/>
                <a:sym typeface="Symbol" pitchFamily="18" charset="2"/>
              </a:rPr>
              <a:t>H</a:t>
            </a:r>
            <a:r>
              <a:rPr lang="en-US" sz="2800" baseline="-25000" smtClean="0">
                <a:cs typeface="Arial" charset="0"/>
                <a:sym typeface="Symbol" pitchFamily="18" charset="2"/>
              </a:rPr>
              <a:t>0</a:t>
            </a:r>
            <a:r>
              <a:rPr lang="en-US" sz="2800" smtClean="0">
                <a:cs typeface="Arial" charset="0"/>
                <a:sym typeface="Symbol" pitchFamily="18" charset="2"/>
              </a:rPr>
              <a:t> when </a:t>
            </a:r>
            <a:r>
              <a:rPr lang="en-US" sz="2800" i="1" smtClean="0">
                <a:cs typeface="Arial" charset="0"/>
                <a:sym typeface="Symbol" pitchFamily="18" charset="2"/>
              </a:rPr>
              <a:t>P </a:t>
            </a:r>
            <a:r>
              <a:rPr lang="en-US" sz="2800" smtClean="0">
                <a:cs typeface="Arial" charset="0"/>
                <a:sym typeface="Symbol" pitchFamily="18" charset="2"/>
              </a:rPr>
              <a:t>≤ </a:t>
            </a:r>
            <a:r>
              <a:rPr lang="el-GR" sz="2800" smtClean="0">
                <a:cs typeface="Arial" charset="0"/>
                <a:sym typeface="Symbol" pitchFamily="18" charset="2"/>
              </a:rPr>
              <a:t>α</a:t>
            </a:r>
            <a:endParaRPr lang="en-US" sz="2800" smtClean="0">
              <a:cs typeface="Arial" charset="0"/>
              <a:sym typeface="Symbol" pitchFamily="18" charset="2"/>
            </a:endParaRPr>
          </a:p>
          <a:p>
            <a:pPr eaLnBrk="1" hangingPunct="1"/>
            <a:r>
              <a:rPr lang="en-US" sz="2800" smtClean="0">
                <a:cs typeface="Arial" charset="0"/>
                <a:sym typeface="Symbol" pitchFamily="18" charset="2"/>
              </a:rPr>
              <a:t>Retain </a:t>
            </a:r>
            <a:r>
              <a:rPr lang="en-US" sz="2800" i="1" smtClean="0">
                <a:cs typeface="Arial" charset="0"/>
                <a:sym typeface="Symbol" pitchFamily="18" charset="2"/>
              </a:rPr>
              <a:t>H</a:t>
            </a:r>
            <a:r>
              <a:rPr lang="en-US" sz="2800" baseline="-25000" smtClean="0">
                <a:cs typeface="Arial" charset="0"/>
                <a:sym typeface="Symbol" pitchFamily="18" charset="2"/>
              </a:rPr>
              <a:t>0</a:t>
            </a:r>
            <a:r>
              <a:rPr lang="en-US" sz="2800" smtClean="0">
                <a:cs typeface="Arial" charset="0"/>
                <a:sym typeface="Symbol" pitchFamily="18" charset="2"/>
              </a:rPr>
              <a:t> when </a:t>
            </a:r>
            <a:r>
              <a:rPr lang="en-US" sz="2800" i="1" smtClean="0">
                <a:cs typeface="Arial" charset="0"/>
                <a:sym typeface="Symbol" pitchFamily="18" charset="2"/>
              </a:rPr>
              <a:t>P </a:t>
            </a:r>
            <a:r>
              <a:rPr lang="en-US" sz="2800" smtClean="0">
                <a:cs typeface="Arial" charset="0"/>
                <a:sym typeface="Symbol" pitchFamily="18" charset="2"/>
              </a:rPr>
              <a:t>&gt; </a:t>
            </a:r>
            <a:r>
              <a:rPr lang="el-GR" sz="2800" smtClean="0">
                <a:cs typeface="Arial" charset="0"/>
                <a:sym typeface="Symbol" pitchFamily="18" charset="2"/>
              </a:rPr>
              <a:t>α</a:t>
            </a:r>
          </a:p>
          <a:p>
            <a:pPr eaLnBrk="1" hangingPunct="1"/>
            <a:r>
              <a:rPr lang="en-US" sz="2800" smtClean="0">
                <a:sym typeface="Symbol" pitchFamily="18" charset="2"/>
              </a:rPr>
              <a:t>Example: Set </a:t>
            </a:r>
            <a:r>
              <a:rPr lang="el-GR" sz="2800" smtClean="0">
                <a:cs typeface="Arial" charset="0"/>
                <a:sym typeface="Symbol" pitchFamily="18" charset="2"/>
              </a:rPr>
              <a:t>α</a:t>
            </a:r>
            <a:r>
              <a:rPr lang="en-US" sz="2800" smtClean="0">
                <a:cs typeface="Arial" charset="0"/>
                <a:sym typeface="Symbol" pitchFamily="18" charset="2"/>
              </a:rPr>
              <a:t> = .10. Find </a:t>
            </a:r>
            <a:r>
              <a:rPr lang="en-US" sz="2800" i="1" smtClean="0">
                <a:sym typeface="Symbol" pitchFamily="18" charset="2"/>
              </a:rPr>
              <a:t>P </a:t>
            </a:r>
            <a:r>
              <a:rPr lang="en-US" sz="2800" smtClean="0">
                <a:sym typeface="Symbol" pitchFamily="18" charset="2"/>
              </a:rPr>
              <a:t>= 0.27  retain </a:t>
            </a:r>
            <a:r>
              <a:rPr lang="en-US" sz="2800" i="1" smtClean="0">
                <a:sym typeface="Symbol" pitchFamily="18" charset="2"/>
              </a:rPr>
              <a:t>H</a:t>
            </a:r>
            <a:r>
              <a:rPr lang="en-US" sz="2800" baseline="-25000" smtClean="0">
                <a:sym typeface="Symbol" pitchFamily="18" charset="2"/>
              </a:rPr>
              <a:t>0</a:t>
            </a:r>
            <a:endParaRPr lang="en-US" sz="2800" smtClean="0">
              <a:sym typeface="Symbol" pitchFamily="18" charset="2"/>
            </a:endParaRPr>
          </a:p>
          <a:p>
            <a:pPr eaLnBrk="1" hangingPunct="1"/>
            <a:r>
              <a:rPr lang="en-US" sz="2800" smtClean="0">
                <a:sym typeface="Symbol" pitchFamily="18" charset="2"/>
              </a:rPr>
              <a:t>Example: Set </a:t>
            </a:r>
            <a:r>
              <a:rPr lang="el-GR" sz="2800" smtClean="0">
                <a:cs typeface="Arial" charset="0"/>
                <a:sym typeface="Symbol" pitchFamily="18" charset="2"/>
              </a:rPr>
              <a:t>α</a:t>
            </a:r>
            <a:r>
              <a:rPr lang="en-US" sz="2800" smtClean="0">
                <a:cs typeface="Arial" charset="0"/>
                <a:sym typeface="Symbol" pitchFamily="18" charset="2"/>
              </a:rPr>
              <a:t> = .01. Find </a:t>
            </a:r>
            <a:r>
              <a:rPr lang="en-US" sz="2800" i="1" smtClean="0">
                <a:sym typeface="Symbol" pitchFamily="18" charset="2"/>
              </a:rPr>
              <a:t>P </a:t>
            </a:r>
            <a:r>
              <a:rPr lang="en-US" sz="2800" smtClean="0">
                <a:sym typeface="Symbol" pitchFamily="18" charset="2"/>
              </a:rPr>
              <a:t>= .001  reject </a:t>
            </a:r>
            <a:r>
              <a:rPr lang="en-US" sz="2800" i="1" smtClean="0">
                <a:sym typeface="Symbol" pitchFamily="18" charset="2"/>
              </a:rPr>
              <a:t>H</a:t>
            </a:r>
            <a:r>
              <a:rPr lang="en-US" sz="2800" baseline="-25000" smtClean="0">
                <a:sym typeface="Symbol" pitchFamily="18" charset="2"/>
              </a:rPr>
              <a:t>0</a:t>
            </a:r>
          </a:p>
        </p:txBody>
      </p:sp>
    </p:spTree>
    <p:extLst>
      <p:ext uri="{BB962C8B-B14F-4D97-AF65-F5344CB8AC3E}">
        <p14:creationId xmlns:p14="http://schemas.microsoft.com/office/powerpoint/2010/main" xmlns="" val="23587532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221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22211">
                                            <p:txEl>
                                              <p:pRg st="0" end="0"/>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2211">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22211">
                                            <p:txEl>
                                              <p:pRg st="1" end="1"/>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2221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22211">
                                            <p:txEl>
                                              <p:pRg st="2" end="2"/>
                                            </p:txEl>
                                          </p:spTgt>
                                        </p:tgtEl>
                                        <p:attrNameLst>
                                          <p:attrName>ppt_c</p:attrName>
                                        </p:attrNameLst>
                                      </p:cBhvr>
                                      <p:to>
                                        <a:schemeClr val="bg2"/>
                                      </p:to>
                                    </p:animClr>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2211">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22211">
                                            <p:txEl>
                                              <p:pRg st="3" end="3"/>
                                            </p:txEl>
                                          </p:spTgt>
                                        </p:tgtEl>
                                        <p:attrNameLst>
                                          <p:attrName>ppt_c</p:attrName>
                                        </p:attrNameLst>
                                      </p:cBhvr>
                                      <p:to>
                                        <a:schemeClr val="bg2"/>
                                      </p:to>
                                    </p:animClr>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2211">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22211">
                                            <p:txEl>
                                              <p:pRg st="4" end="4"/>
                                            </p:txEl>
                                          </p:spTgt>
                                        </p:tgtEl>
                                        <p:attrNameLst>
                                          <p:attrName>ppt_c</p:attrName>
                                        </p:attrNameLst>
                                      </p:cBhvr>
                                      <p:to>
                                        <a:schemeClr val="bg2"/>
                                      </p:to>
                                    </p:animClr>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2211">
                                            <p:txEl>
                                              <p:pRg st="5" end="5"/>
                                            </p:txEl>
                                          </p:spTgt>
                                        </p:tgtEl>
                                        <p:attrNameLst>
                                          <p:attrName>style.visibility</p:attrName>
                                        </p:attrNameLst>
                                      </p:cBhvr>
                                      <p:to>
                                        <p:strVal val="visible"/>
                                      </p:to>
                                    </p:set>
                                  </p:childTnLst>
                                  <p:subTnLst>
                                    <p:animClr clrSpc="rgb" dir="cw">
                                      <p:cBhvr override="childStyle">
                                        <p:cTn dur="1" fill="hold" display="0" masterRel="nextClick" afterEffect="1"/>
                                        <p:tgtEl>
                                          <p:spTgt spid="222211">
                                            <p:txEl>
                                              <p:pRg st="5" end="5"/>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2211" grpId="0" build="p"/>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r>
              <a:rPr lang="en-US" i="1" dirty="0" smtClean="0"/>
              <a:t>P-</a:t>
            </a:r>
            <a:r>
              <a:rPr lang="en-US" dirty="0" smtClean="0"/>
              <a:t>value</a:t>
            </a:r>
          </a:p>
        </p:txBody>
      </p:sp>
      <p:sp>
        <p:nvSpPr>
          <p:cNvPr id="154627" name="Rectangle 3"/>
          <p:cNvSpPr>
            <a:spLocks noGrp="1" noChangeArrowheads="1"/>
          </p:cNvSpPr>
          <p:nvPr>
            <p:ph type="body" idx="1"/>
          </p:nvPr>
        </p:nvSpPr>
        <p:spPr>
          <a:xfrm>
            <a:off x="487363" y="1339850"/>
            <a:ext cx="8229600" cy="5180013"/>
          </a:xfrm>
        </p:spPr>
        <p:txBody>
          <a:bodyPr/>
          <a:lstStyle/>
          <a:p>
            <a:pPr eaLnBrk="1" hangingPunct="1"/>
            <a:r>
              <a:rPr lang="en-US" sz="2800" smtClean="0"/>
              <a:t>The </a:t>
            </a:r>
            <a:r>
              <a:rPr lang="en-US" sz="2800" i="1" smtClean="0"/>
              <a:t>P</a:t>
            </a:r>
            <a:r>
              <a:rPr lang="en-US" sz="2800" smtClean="0"/>
              <a:t>-value answer the question: What is the probability of the observed test statistic or one more extreme </a:t>
            </a:r>
            <a:r>
              <a:rPr lang="en-US" sz="2800" b="1" smtClean="0"/>
              <a:t>when </a:t>
            </a:r>
            <a:r>
              <a:rPr lang="en-US" sz="2800" b="1" i="1" smtClean="0"/>
              <a:t>H</a:t>
            </a:r>
            <a:r>
              <a:rPr lang="en-US" sz="2800" b="1" baseline="-25000" smtClean="0"/>
              <a:t>0</a:t>
            </a:r>
            <a:r>
              <a:rPr lang="en-US" sz="2800" b="1" i="1" smtClean="0"/>
              <a:t> is true</a:t>
            </a:r>
            <a:r>
              <a:rPr lang="en-US" sz="2800" b="1" smtClean="0"/>
              <a:t>? </a:t>
            </a:r>
          </a:p>
          <a:p>
            <a:pPr eaLnBrk="1" hangingPunct="1"/>
            <a:r>
              <a:rPr lang="en-US" sz="2800" smtClean="0"/>
              <a:t>This corresponds to the AUC in the tail of the Standard Normal distribution beyond the </a:t>
            </a:r>
            <a:r>
              <a:rPr lang="en-US" sz="2800" i="1" smtClean="0"/>
              <a:t>z</a:t>
            </a:r>
            <a:r>
              <a:rPr lang="en-US" sz="2800" baseline="-25000" smtClean="0"/>
              <a:t>stat. </a:t>
            </a:r>
          </a:p>
          <a:p>
            <a:pPr eaLnBrk="1" hangingPunct="1"/>
            <a:r>
              <a:rPr lang="en-US" sz="2800" smtClean="0"/>
              <a:t>Convert </a:t>
            </a:r>
            <a:r>
              <a:rPr lang="en-US" sz="2800" i="1" smtClean="0"/>
              <a:t>z</a:t>
            </a:r>
            <a:r>
              <a:rPr lang="en-US" sz="2800" smtClean="0"/>
              <a:t> statistics to </a:t>
            </a:r>
            <a:r>
              <a:rPr lang="en-US" sz="2800" i="1" smtClean="0"/>
              <a:t>P</a:t>
            </a:r>
            <a:r>
              <a:rPr lang="en-US" sz="2800" smtClean="0"/>
              <a:t>-value : </a:t>
            </a:r>
          </a:p>
          <a:p>
            <a:pPr lvl="1" eaLnBrk="1" hangingPunct="1">
              <a:lnSpc>
                <a:spcPct val="95000"/>
              </a:lnSpc>
              <a:buFontTx/>
              <a:buNone/>
            </a:pPr>
            <a:r>
              <a:rPr lang="en-US" sz="2400" smtClean="0"/>
              <a:t>For </a:t>
            </a:r>
            <a:r>
              <a:rPr lang="en-US" sz="2400" i="1" smtClean="0"/>
              <a:t>H</a:t>
            </a:r>
            <a:r>
              <a:rPr lang="en-US" sz="2400" baseline="-25000" smtClean="0"/>
              <a:t>a</a:t>
            </a:r>
            <a:r>
              <a:rPr lang="en-US" sz="2400" smtClean="0"/>
              <a:t>: </a:t>
            </a:r>
            <a:r>
              <a:rPr lang="el-GR" sz="2400" smtClean="0">
                <a:cs typeface="Arial" charset="0"/>
              </a:rPr>
              <a:t>μ</a:t>
            </a:r>
            <a:r>
              <a:rPr lang="en-US" sz="2400" smtClean="0">
                <a:latin typeface="Symbol" pitchFamily="18" charset="2"/>
              </a:rPr>
              <a:t> </a:t>
            </a:r>
            <a:r>
              <a:rPr lang="en-US" sz="2400" smtClean="0"/>
              <a:t>&gt; </a:t>
            </a:r>
            <a:r>
              <a:rPr lang="el-GR" sz="2400" smtClean="0">
                <a:cs typeface="Arial" charset="0"/>
              </a:rPr>
              <a:t>μ</a:t>
            </a:r>
            <a:r>
              <a:rPr lang="en-US" sz="2400" baseline="-25000" smtClean="0"/>
              <a:t>0 </a:t>
            </a:r>
            <a:r>
              <a:rPr lang="en-US" sz="2400" smtClean="0">
                <a:sym typeface="Symbol" pitchFamily="18" charset="2"/>
              </a:rPr>
              <a:t> </a:t>
            </a:r>
            <a:r>
              <a:rPr lang="en-US" sz="2400" i="1" smtClean="0"/>
              <a:t>P</a:t>
            </a:r>
            <a:r>
              <a:rPr lang="en-US" sz="2400" smtClean="0"/>
              <a:t> = Pr(Z &gt; </a:t>
            </a:r>
            <a:r>
              <a:rPr lang="en-US" sz="2400" i="1" smtClean="0"/>
              <a:t>z</a:t>
            </a:r>
            <a:r>
              <a:rPr lang="en-US" sz="2400" baseline="-25000" smtClean="0"/>
              <a:t>stat</a:t>
            </a:r>
            <a:r>
              <a:rPr lang="en-US" sz="2400" smtClean="0"/>
              <a:t>) = right-tail beyond z</a:t>
            </a:r>
            <a:r>
              <a:rPr lang="en-US" sz="2400" baseline="-25000" smtClean="0"/>
              <a:t>stat</a:t>
            </a:r>
          </a:p>
          <a:p>
            <a:pPr lvl="1" eaLnBrk="1" hangingPunct="1">
              <a:lnSpc>
                <a:spcPct val="95000"/>
              </a:lnSpc>
              <a:buFontTx/>
              <a:buNone/>
            </a:pPr>
            <a:r>
              <a:rPr lang="en-US" sz="2400" smtClean="0"/>
              <a:t>For </a:t>
            </a:r>
            <a:r>
              <a:rPr lang="en-US" sz="2400" i="1" smtClean="0"/>
              <a:t>H</a:t>
            </a:r>
            <a:r>
              <a:rPr lang="en-US" sz="2400" baseline="-25000" smtClean="0"/>
              <a:t>a</a:t>
            </a:r>
            <a:r>
              <a:rPr lang="en-US" sz="2400" smtClean="0"/>
              <a:t>: </a:t>
            </a:r>
            <a:r>
              <a:rPr lang="el-GR" sz="2400" smtClean="0">
                <a:cs typeface="Arial" charset="0"/>
              </a:rPr>
              <a:t>μ</a:t>
            </a:r>
            <a:r>
              <a:rPr lang="en-US" sz="2400" smtClean="0">
                <a:latin typeface="Symbol" pitchFamily="18" charset="2"/>
              </a:rPr>
              <a:t> </a:t>
            </a:r>
            <a:r>
              <a:rPr lang="en-US" sz="2400" smtClean="0"/>
              <a:t>&lt; </a:t>
            </a:r>
            <a:r>
              <a:rPr lang="el-GR" sz="2400" smtClean="0">
                <a:cs typeface="Arial" charset="0"/>
              </a:rPr>
              <a:t>μ</a:t>
            </a:r>
            <a:r>
              <a:rPr lang="en-US" sz="2400" baseline="-25000" smtClean="0"/>
              <a:t>0 </a:t>
            </a:r>
            <a:r>
              <a:rPr lang="en-US" sz="2400" smtClean="0">
                <a:sym typeface="Symbol" pitchFamily="18" charset="2"/>
              </a:rPr>
              <a:t> </a:t>
            </a:r>
            <a:r>
              <a:rPr lang="en-US" sz="2400" i="1" smtClean="0"/>
              <a:t>P </a:t>
            </a:r>
            <a:r>
              <a:rPr lang="en-US" sz="2400" smtClean="0"/>
              <a:t>= Pr(Z &lt; </a:t>
            </a:r>
            <a:r>
              <a:rPr lang="en-US" sz="2400" i="1" smtClean="0"/>
              <a:t>z</a:t>
            </a:r>
            <a:r>
              <a:rPr lang="en-US" sz="2400" baseline="-25000" smtClean="0"/>
              <a:t>stat</a:t>
            </a:r>
            <a:r>
              <a:rPr lang="en-US" sz="2400" smtClean="0"/>
              <a:t>) = left tail beyond z</a:t>
            </a:r>
            <a:r>
              <a:rPr lang="en-US" sz="2400" baseline="-25000" smtClean="0"/>
              <a:t>stat</a:t>
            </a:r>
          </a:p>
          <a:p>
            <a:pPr lvl="1" eaLnBrk="1" hangingPunct="1">
              <a:lnSpc>
                <a:spcPct val="95000"/>
              </a:lnSpc>
              <a:buFontTx/>
              <a:buNone/>
            </a:pPr>
            <a:r>
              <a:rPr lang="en-US" sz="2400" smtClean="0"/>
              <a:t>For </a:t>
            </a:r>
            <a:r>
              <a:rPr lang="en-US" sz="2400" i="1" smtClean="0"/>
              <a:t>H</a:t>
            </a:r>
            <a:r>
              <a:rPr lang="en-US" sz="2400" baseline="-25000" smtClean="0"/>
              <a:t>a</a:t>
            </a:r>
            <a:r>
              <a:rPr lang="en-US" sz="2400" smtClean="0"/>
              <a:t>: </a:t>
            </a:r>
            <a:r>
              <a:rPr lang="el-GR" sz="2400" smtClean="0">
                <a:cs typeface="Arial" charset="0"/>
              </a:rPr>
              <a:t>μ</a:t>
            </a:r>
            <a:r>
              <a:rPr lang="en-US" sz="2400" smtClean="0">
                <a:latin typeface="Symbol" pitchFamily="18" charset="2"/>
              </a:rPr>
              <a:t> ¹ </a:t>
            </a:r>
            <a:r>
              <a:rPr lang="el-GR" sz="2400" smtClean="0">
                <a:cs typeface="Arial" charset="0"/>
              </a:rPr>
              <a:t>μ</a:t>
            </a:r>
            <a:r>
              <a:rPr lang="en-US" sz="2400" baseline="-25000" smtClean="0"/>
              <a:t>0 </a:t>
            </a:r>
            <a:r>
              <a:rPr lang="en-US" sz="2400" smtClean="0">
                <a:sym typeface="Symbol" pitchFamily="18" charset="2"/>
              </a:rPr>
              <a:t> </a:t>
            </a:r>
            <a:r>
              <a:rPr lang="en-US" sz="2400" i="1" smtClean="0"/>
              <a:t>P </a:t>
            </a:r>
            <a:r>
              <a:rPr lang="en-US" sz="2400" smtClean="0"/>
              <a:t>= 2 </a:t>
            </a:r>
            <a:r>
              <a:rPr lang="en-US" sz="2400" smtClean="0">
                <a:cs typeface="Arial" charset="0"/>
              </a:rPr>
              <a:t>× </a:t>
            </a:r>
            <a:r>
              <a:rPr lang="en-US" sz="2400" smtClean="0"/>
              <a:t>one-tailed </a:t>
            </a:r>
            <a:r>
              <a:rPr lang="en-US" sz="2400" i="1" smtClean="0"/>
              <a:t>P</a:t>
            </a:r>
            <a:r>
              <a:rPr lang="en-US" sz="2400" smtClean="0"/>
              <a:t>-value</a:t>
            </a:r>
          </a:p>
          <a:p>
            <a:pPr eaLnBrk="1" hangingPunct="1">
              <a:lnSpc>
                <a:spcPct val="95000"/>
              </a:lnSpc>
            </a:pPr>
            <a:r>
              <a:rPr lang="en-US" sz="2800" smtClean="0"/>
              <a:t>Use Table B or software to find these probabilities (next two slides).</a:t>
            </a:r>
          </a:p>
          <a:p>
            <a:pPr lvl="1" eaLnBrk="1" hangingPunct="1">
              <a:lnSpc>
                <a:spcPct val="95000"/>
              </a:lnSpc>
              <a:buFontTx/>
              <a:buNone/>
            </a:pPr>
            <a:endParaRPr lang="en-US" sz="2400" smtClean="0"/>
          </a:p>
        </p:txBody>
      </p:sp>
    </p:spTree>
    <p:extLst>
      <p:ext uri="{BB962C8B-B14F-4D97-AF65-F5344CB8AC3E}">
        <p14:creationId xmlns:p14="http://schemas.microsoft.com/office/powerpoint/2010/main" xmlns="" val="5777200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animEffect transition="in" filter="fade">
                                      <p:cBhvr>
                                        <p:cTn id="7" dur="1000"/>
                                        <p:tgtEl>
                                          <p:spTgt spid="154627">
                                            <p:txEl>
                                              <p:pRg st="0" end="0"/>
                                            </p:txEl>
                                          </p:spTgt>
                                        </p:tgtEl>
                                      </p:cBhvr>
                                    </p:animEffect>
                                    <p:anim calcmode="lin" valueType="num">
                                      <p:cBhvr>
                                        <p:cTn id="8" dur="1000" fill="hold"/>
                                        <p:tgtEl>
                                          <p:spTgt spid="15462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1546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54627">
                                            <p:txEl>
                                              <p:pRg st="1" end="1"/>
                                            </p:txEl>
                                          </p:spTgt>
                                        </p:tgtEl>
                                        <p:attrNameLst>
                                          <p:attrName>style.visibility</p:attrName>
                                        </p:attrNameLst>
                                      </p:cBhvr>
                                      <p:to>
                                        <p:strVal val="visible"/>
                                      </p:to>
                                    </p:set>
                                    <p:animEffect transition="in" filter="fade">
                                      <p:cBhvr>
                                        <p:cTn id="14" dur="1000"/>
                                        <p:tgtEl>
                                          <p:spTgt spid="154627">
                                            <p:txEl>
                                              <p:pRg st="1" end="1"/>
                                            </p:txEl>
                                          </p:spTgt>
                                        </p:tgtEl>
                                      </p:cBhvr>
                                    </p:animEffect>
                                    <p:anim calcmode="lin" valueType="num">
                                      <p:cBhvr>
                                        <p:cTn id="15" dur="1000" fill="hold"/>
                                        <p:tgtEl>
                                          <p:spTgt spid="15462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15462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54627">
                                            <p:txEl>
                                              <p:pRg st="2" end="2"/>
                                            </p:txEl>
                                          </p:spTgt>
                                        </p:tgtEl>
                                        <p:attrNameLst>
                                          <p:attrName>style.visibility</p:attrName>
                                        </p:attrNameLst>
                                      </p:cBhvr>
                                      <p:to>
                                        <p:strVal val="visible"/>
                                      </p:to>
                                    </p:set>
                                    <p:animEffect transition="in" filter="fade">
                                      <p:cBhvr>
                                        <p:cTn id="21" dur="1000"/>
                                        <p:tgtEl>
                                          <p:spTgt spid="154627">
                                            <p:txEl>
                                              <p:pRg st="2" end="2"/>
                                            </p:txEl>
                                          </p:spTgt>
                                        </p:tgtEl>
                                      </p:cBhvr>
                                    </p:animEffect>
                                    <p:anim calcmode="lin" valueType="num">
                                      <p:cBhvr>
                                        <p:cTn id="22" dur="1000" fill="hold"/>
                                        <p:tgtEl>
                                          <p:spTgt spid="15462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154627">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54627">
                                            <p:txEl>
                                              <p:pRg st="3" end="3"/>
                                            </p:txEl>
                                          </p:spTgt>
                                        </p:tgtEl>
                                        <p:attrNameLst>
                                          <p:attrName>style.visibility</p:attrName>
                                        </p:attrNameLst>
                                      </p:cBhvr>
                                      <p:to>
                                        <p:strVal val="visible"/>
                                      </p:to>
                                    </p:set>
                                    <p:animEffect transition="in" filter="fade">
                                      <p:cBhvr>
                                        <p:cTn id="26" dur="1000"/>
                                        <p:tgtEl>
                                          <p:spTgt spid="154627">
                                            <p:txEl>
                                              <p:pRg st="3" end="3"/>
                                            </p:txEl>
                                          </p:spTgt>
                                        </p:tgtEl>
                                      </p:cBhvr>
                                    </p:animEffect>
                                    <p:anim calcmode="lin" valueType="num">
                                      <p:cBhvr>
                                        <p:cTn id="27" dur="1000" fill="hold"/>
                                        <p:tgtEl>
                                          <p:spTgt spid="154627">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154627">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54627">
                                            <p:txEl>
                                              <p:pRg st="4" end="4"/>
                                            </p:txEl>
                                          </p:spTgt>
                                        </p:tgtEl>
                                        <p:attrNameLst>
                                          <p:attrName>style.visibility</p:attrName>
                                        </p:attrNameLst>
                                      </p:cBhvr>
                                      <p:to>
                                        <p:strVal val="visible"/>
                                      </p:to>
                                    </p:set>
                                    <p:animEffect transition="in" filter="fade">
                                      <p:cBhvr>
                                        <p:cTn id="31" dur="1000"/>
                                        <p:tgtEl>
                                          <p:spTgt spid="154627">
                                            <p:txEl>
                                              <p:pRg st="4" end="4"/>
                                            </p:txEl>
                                          </p:spTgt>
                                        </p:tgtEl>
                                      </p:cBhvr>
                                    </p:animEffect>
                                    <p:anim calcmode="lin" valueType="num">
                                      <p:cBhvr>
                                        <p:cTn id="32" dur="1000" fill="hold"/>
                                        <p:tgtEl>
                                          <p:spTgt spid="154627">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154627">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4627">
                                            <p:txEl>
                                              <p:pRg st="5" end="5"/>
                                            </p:txEl>
                                          </p:spTgt>
                                        </p:tgtEl>
                                        <p:attrNameLst>
                                          <p:attrName>style.visibility</p:attrName>
                                        </p:attrNameLst>
                                      </p:cBhvr>
                                      <p:to>
                                        <p:strVal val="visible"/>
                                      </p:to>
                                    </p:set>
                                    <p:animEffect transition="in" filter="fade">
                                      <p:cBhvr>
                                        <p:cTn id="36" dur="1000"/>
                                        <p:tgtEl>
                                          <p:spTgt spid="154627">
                                            <p:txEl>
                                              <p:pRg st="5" end="5"/>
                                            </p:txEl>
                                          </p:spTgt>
                                        </p:tgtEl>
                                      </p:cBhvr>
                                    </p:animEffect>
                                    <p:anim calcmode="lin" valueType="num">
                                      <p:cBhvr>
                                        <p:cTn id="37" dur="1000" fill="hold"/>
                                        <p:tgtEl>
                                          <p:spTgt spid="154627">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154627">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154627">
                                            <p:txEl>
                                              <p:pRg st="6" end="6"/>
                                            </p:txEl>
                                          </p:spTgt>
                                        </p:tgtEl>
                                        <p:attrNameLst>
                                          <p:attrName>style.visibility</p:attrName>
                                        </p:attrNameLst>
                                      </p:cBhvr>
                                      <p:to>
                                        <p:strVal val="visible"/>
                                      </p:to>
                                    </p:set>
                                    <p:animEffect transition="in" filter="fade">
                                      <p:cBhvr>
                                        <p:cTn id="43" dur="1000"/>
                                        <p:tgtEl>
                                          <p:spTgt spid="154627">
                                            <p:txEl>
                                              <p:pRg st="6" end="6"/>
                                            </p:txEl>
                                          </p:spTgt>
                                        </p:tgtEl>
                                      </p:cBhvr>
                                    </p:animEffect>
                                    <p:anim calcmode="lin" valueType="num">
                                      <p:cBhvr>
                                        <p:cTn id="44" dur="1000" fill="hold"/>
                                        <p:tgtEl>
                                          <p:spTgt spid="154627">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154627">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z="5400" smtClean="0"/>
              <a:t>Interpretation </a:t>
            </a:r>
          </a:p>
        </p:txBody>
      </p:sp>
      <p:sp>
        <p:nvSpPr>
          <p:cNvPr id="156675" name="Rectangle 3"/>
          <p:cNvSpPr>
            <a:spLocks noGrp="1" noChangeArrowheads="1"/>
          </p:cNvSpPr>
          <p:nvPr>
            <p:ph type="body" idx="1"/>
          </p:nvPr>
        </p:nvSpPr>
        <p:spPr>
          <a:xfrm>
            <a:off x="457200" y="1530350"/>
            <a:ext cx="8229600" cy="4830763"/>
          </a:xfrm>
        </p:spPr>
        <p:txBody>
          <a:bodyPr/>
          <a:lstStyle/>
          <a:p>
            <a:pPr eaLnBrk="1" hangingPunct="1"/>
            <a:r>
              <a:rPr lang="en-US" i="1" smtClean="0"/>
              <a:t>P</a:t>
            </a:r>
            <a:r>
              <a:rPr lang="en-US" smtClean="0"/>
              <a:t>-value answer the question: What is the probability of the observed test statistic … </a:t>
            </a:r>
            <a:r>
              <a:rPr lang="en-US" b="1" smtClean="0"/>
              <a:t>when </a:t>
            </a:r>
            <a:r>
              <a:rPr lang="en-US" b="1" i="1" smtClean="0"/>
              <a:t>H</a:t>
            </a:r>
            <a:r>
              <a:rPr lang="en-US" b="1" baseline="-25000" smtClean="0"/>
              <a:t>0</a:t>
            </a:r>
            <a:r>
              <a:rPr lang="en-US" b="1" i="1" smtClean="0"/>
              <a:t> is true</a:t>
            </a:r>
            <a:r>
              <a:rPr lang="en-US" b="1" smtClean="0"/>
              <a:t>?</a:t>
            </a:r>
            <a:r>
              <a:rPr lang="en-US" smtClean="0">
                <a:sym typeface="Symbol" pitchFamily="18" charset="2"/>
              </a:rPr>
              <a:t>  </a:t>
            </a:r>
          </a:p>
          <a:p>
            <a:pPr eaLnBrk="1" hangingPunct="1"/>
            <a:r>
              <a:rPr lang="en-US" smtClean="0">
                <a:sym typeface="Symbol" pitchFamily="18" charset="2"/>
              </a:rPr>
              <a:t>Thus, smaller and smaller </a:t>
            </a:r>
            <a:r>
              <a:rPr lang="en-US" i="1" smtClean="0">
                <a:sym typeface="Symbol" pitchFamily="18" charset="2"/>
              </a:rPr>
              <a:t>P</a:t>
            </a:r>
            <a:r>
              <a:rPr lang="en-US" smtClean="0">
                <a:sym typeface="Symbol" pitchFamily="18" charset="2"/>
              </a:rPr>
              <a:t>-values provide stronger and stronger evidence against </a:t>
            </a:r>
            <a:r>
              <a:rPr lang="en-US" i="1" smtClean="0">
                <a:sym typeface="Symbol" pitchFamily="18" charset="2"/>
              </a:rPr>
              <a:t>H</a:t>
            </a:r>
            <a:r>
              <a:rPr lang="en-US" baseline="-25000" smtClean="0">
                <a:sym typeface="Symbol" pitchFamily="18" charset="2"/>
              </a:rPr>
              <a:t>0</a:t>
            </a:r>
          </a:p>
          <a:p>
            <a:pPr eaLnBrk="1" hangingPunct="1"/>
            <a:r>
              <a:rPr lang="en-US" smtClean="0">
                <a:sym typeface="Symbol" pitchFamily="18" charset="2"/>
              </a:rPr>
              <a:t>Small </a:t>
            </a:r>
            <a:r>
              <a:rPr lang="en-US" i="1" smtClean="0">
                <a:sym typeface="Symbol" pitchFamily="18" charset="2"/>
              </a:rPr>
              <a:t>P</a:t>
            </a:r>
            <a:r>
              <a:rPr lang="en-US" smtClean="0">
                <a:sym typeface="Symbol" pitchFamily="18" charset="2"/>
              </a:rPr>
              <a:t>-value  strong evidence</a:t>
            </a:r>
          </a:p>
        </p:txBody>
      </p:sp>
    </p:spTree>
    <p:extLst>
      <p:ext uri="{BB962C8B-B14F-4D97-AF65-F5344CB8AC3E}">
        <p14:creationId xmlns:p14="http://schemas.microsoft.com/office/powerpoint/2010/main" xmlns="" val="33997806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667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56675">
                                            <p:txEl>
                                              <p:pRg st="0" end="0"/>
                                            </p:txEl>
                                          </p:spTgt>
                                        </p:tgtEl>
                                        <p:attrNameLst>
                                          <p:attrName>ppt_c</p:attrName>
                                        </p:attrNameLst>
                                      </p:cBhvr>
                                      <p:to>
                                        <a:schemeClr val="bg2"/>
                                      </p:to>
                                    </p:animClr>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667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56675">
                                            <p:txEl>
                                              <p:pRg st="1" end="1"/>
                                            </p:txEl>
                                          </p:spTgt>
                                        </p:tgtEl>
                                        <p:attrNameLst>
                                          <p:attrName>ppt_c</p:attrName>
                                        </p:attrNameLst>
                                      </p:cBhvr>
                                      <p:to>
                                        <a:schemeClr val="bg2"/>
                                      </p:to>
                                    </p:animClr>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667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56675">
                                            <p:txEl>
                                              <p:pRg st="2" end="2"/>
                                            </p:txEl>
                                          </p:spTgt>
                                        </p:tgtEl>
                                        <p:attrNameLst>
                                          <p:attrName>ppt_c</p:attrName>
                                        </p:attrNameLst>
                                      </p:cBhvr>
                                      <p:to>
                                        <a:schemeClr val="bg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5"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0941AFA0-7207-4CBC-9913-9989DD7CE44F}" type="slidenum">
              <a:rPr lang="en-US"/>
              <a:pPr/>
              <a:t>24</a:t>
            </a:fld>
            <a:endParaRPr lang="en-US"/>
          </a:p>
        </p:txBody>
      </p:sp>
      <p:sp>
        <p:nvSpPr>
          <p:cNvPr id="78850" name="Rectangle 2"/>
          <p:cNvSpPr>
            <a:spLocks noGrp="1" noChangeArrowheads="1"/>
          </p:cNvSpPr>
          <p:nvPr>
            <p:ph type="title"/>
          </p:nvPr>
        </p:nvSpPr>
        <p:spPr>
          <a:xfrm>
            <a:off x="457200" y="274638"/>
            <a:ext cx="8229600" cy="715962"/>
          </a:xfrm>
        </p:spPr>
        <p:txBody>
          <a:bodyPr/>
          <a:lstStyle/>
          <a:p>
            <a:r>
              <a:rPr lang="en-US" sz="3200" dirty="0"/>
              <a:t>3. p-value approach</a:t>
            </a:r>
          </a:p>
        </p:txBody>
      </p:sp>
      <p:pic>
        <p:nvPicPr>
          <p:cNvPr id="78853" name="Picture 5"/>
          <p:cNvPicPr>
            <a:picLocks noGrp="1" noChangeAspect="1" noChangeArrowheads="1"/>
          </p:cNvPicPr>
          <p:nvPr>
            <p:ph type="body" idx="1"/>
          </p:nvPr>
        </p:nvPicPr>
        <p:blipFill>
          <a:blip r:embed="rId2" cstate="print">
            <a:extLst>
              <a:ext uri="{28A0092B-C50C-407E-A947-70E740481C1C}">
                <a14:useLocalDpi xmlns:a14="http://schemas.microsoft.com/office/drawing/2010/main" xmlns="" val="0"/>
              </a:ext>
            </a:extLst>
          </a:blip>
          <a:srcRect/>
          <a:stretch>
            <a:fillRect/>
          </a:stretch>
        </p:blipFill>
        <p:spPr>
          <a:xfrm>
            <a:off x="381000" y="838200"/>
            <a:ext cx="8534400" cy="5548313"/>
          </a:xfrm>
          <a:noFill/>
          <a:ln/>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cap="flat" cmpd="sng">
                <a:solidFill>
                  <a:schemeClr val="tx1"/>
                </a:solidFill>
                <a:prstDash val="solid"/>
                <a:miter lim="800000"/>
                <a:headEnd/>
                <a:tailEnd/>
              </a14:hiddenLine>
            </a:ext>
          </a:extLst>
        </p:spPr>
      </p:pic>
    </p:spTree>
    <p:extLst>
      <p:ext uri="{BB962C8B-B14F-4D97-AF65-F5344CB8AC3E}">
        <p14:creationId xmlns:p14="http://schemas.microsoft.com/office/powerpoint/2010/main" xmlns="" val="35657170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r>
              <a:rPr lang="en-US"/>
              <a:t>11.</a:t>
            </a:r>
            <a:fld id="{AE372E1F-CA6D-4FBE-B002-A74497DC8388}" type="slidenum">
              <a:rPr lang="en-US"/>
              <a:pPr/>
              <a:t>25</a:t>
            </a:fld>
            <a:endParaRPr lang="en-US"/>
          </a:p>
        </p:txBody>
      </p:sp>
      <p:sp>
        <p:nvSpPr>
          <p:cNvPr id="79874" name="Rectangle 2"/>
          <p:cNvSpPr>
            <a:spLocks noGrp="1" noChangeArrowheads="1"/>
          </p:cNvSpPr>
          <p:nvPr>
            <p:ph type="title"/>
          </p:nvPr>
        </p:nvSpPr>
        <p:spPr/>
        <p:txBody>
          <a:bodyPr/>
          <a:lstStyle/>
          <a:p>
            <a:r>
              <a:rPr lang="en-US" sz="3200"/>
              <a:t>Statistical Conclusions:</a:t>
            </a:r>
          </a:p>
        </p:txBody>
      </p:sp>
      <p:sp>
        <p:nvSpPr>
          <p:cNvPr id="79875" name="Rectangle 3"/>
          <p:cNvSpPr>
            <a:spLocks noGrp="1" noChangeArrowheads="1"/>
          </p:cNvSpPr>
          <p:nvPr>
            <p:ph type="body" idx="1"/>
          </p:nvPr>
        </p:nvSpPr>
        <p:spPr/>
        <p:txBody>
          <a:bodyPr>
            <a:normAutofit fontScale="85000" lnSpcReduction="20000"/>
          </a:bodyPr>
          <a:lstStyle/>
          <a:p>
            <a:pPr marL="533400" indent="-533400"/>
            <a:r>
              <a:rPr lang="en-US" dirty="0">
                <a:solidFill>
                  <a:srgbClr val="FF0000"/>
                </a:solidFill>
              </a:rPr>
              <a:t>Unstandardized Test Statistic:</a:t>
            </a:r>
          </a:p>
          <a:p>
            <a:pPr marL="533400" indent="-533400"/>
            <a:r>
              <a:rPr lang="en-US" dirty="0"/>
              <a:t>	Since LCV (320.6) &lt;      (370.16) &lt; UCV (379.4), we reject the null hypothesis at a 5% level of significance.</a:t>
            </a:r>
          </a:p>
          <a:p>
            <a:pPr marL="533400" indent="-533400"/>
            <a:endParaRPr lang="en-US" dirty="0"/>
          </a:p>
          <a:p>
            <a:pPr marL="533400" indent="-533400"/>
            <a:r>
              <a:rPr lang="en-US" dirty="0">
                <a:solidFill>
                  <a:srgbClr val="FF0000"/>
                </a:solidFill>
              </a:rPr>
              <a:t>Standardized Test Statistic:</a:t>
            </a:r>
          </a:p>
          <a:p>
            <a:pPr marL="533400" indent="-533400"/>
            <a:r>
              <a:rPr lang="en-US" dirty="0"/>
              <a:t>	Since -Z</a:t>
            </a:r>
            <a:r>
              <a:rPr lang="en-US" baseline="-25000" dirty="0">
                <a:sym typeface="Symbol" pitchFamily="18" charset="2"/>
              </a:rPr>
              <a:t>/2</a:t>
            </a:r>
            <a:r>
              <a:rPr lang="en-US" dirty="0">
                <a:sym typeface="Symbol" pitchFamily="18" charset="2"/>
              </a:rPr>
              <a:t>(-1.96) &lt; Z(1.344) &lt; Z</a:t>
            </a:r>
            <a:r>
              <a:rPr lang="en-US" baseline="-25000" dirty="0">
                <a:sym typeface="Symbol" pitchFamily="18" charset="2"/>
              </a:rPr>
              <a:t>/2</a:t>
            </a:r>
            <a:r>
              <a:rPr lang="en-US" dirty="0">
                <a:sym typeface="Symbol" pitchFamily="18" charset="2"/>
              </a:rPr>
              <a:t> (1.96), we fail to reject the null hypothesis at a 5% level of significance.</a:t>
            </a:r>
          </a:p>
          <a:p>
            <a:pPr marL="533400" indent="-533400"/>
            <a:endParaRPr lang="en-US" dirty="0"/>
          </a:p>
          <a:p>
            <a:pPr marL="533400" indent="-533400"/>
            <a:r>
              <a:rPr lang="en-US" dirty="0">
                <a:solidFill>
                  <a:srgbClr val="FF0000"/>
                </a:solidFill>
              </a:rPr>
              <a:t>P-value:</a:t>
            </a:r>
          </a:p>
          <a:p>
            <a:pPr marL="533400" indent="-533400"/>
            <a:r>
              <a:rPr lang="en-US" dirty="0"/>
              <a:t>	Since p-value (0.1802) &gt; 0.05 </a:t>
            </a:r>
            <a:r>
              <a:rPr lang="en-US" dirty="0">
                <a:solidFill>
                  <a:srgbClr val="D60093"/>
                </a:solidFill>
              </a:rPr>
              <a:t>[</a:t>
            </a:r>
            <a:r>
              <a:rPr lang="en-US" dirty="0">
                <a:solidFill>
                  <a:srgbClr val="D60093"/>
                </a:solidFill>
                <a:sym typeface="Symbol" pitchFamily="18" charset="2"/>
              </a:rPr>
              <a:t>]</a:t>
            </a:r>
            <a:r>
              <a:rPr lang="en-US" dirty="0"/>
              <a:t>, we fail to reject the hull hypothesis at a 5% level of significance.</a:t>
            </a:r>
          </a:p>
          <a:p>
            <a:pPr marL="533400" indent="-533400"/>
            <a:endParaRPr lang="en-US" dirty="0"/>
          </a:p>
        </p:txBody>
      </p:sp>
      <p:pic>
        <p:nvPicPr>
          <p:cNvPr id="79876"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83050" y="1981200"/>
            <a:ext cx="393700" cy="4254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792114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B5DCE538-CC37-48BF-A28B-6B7D06DE604F}" type="slidenum">
              <a:rPr lang="en-US"/>
              <a:pPr/>
              <a:t>26</a:t>
            </a:fld>
            <a:endParaRPr lang="en-US"/>
          </a:p>
        </p:txBody>
      </p:sp>
      <p:sp>
        <p:nvSpPr>
          <p:cNvPr id="21506" name="Rectangle 2"/>
          <p:cNvSpPr>
            <a:spLocks noGrp="1" noChangeArrowheads="1"/>
          </p:cNvSpPr>
          <p:nvPr>
            <p:ph type="title"/>
          </p:nvPr>
        </p:nvSpPr>
        <p:spPr/>
        <p:txBody>
          <a:bodyPr/>
          <a:lstStyle/>
          <a:p>
            <a:r>
              <a:rPr lang="en-US" dirty="0"/>
              <a:t>Example </a:t>
            </a:r>
          </a:p>
        </p:txBody>
      </p:sp>
      <p:sp>
        <p:nvSpPr>
          <p:cNvPr id="21507" name="Rectangle 3"/>
          <p:cNvSpPr>
            <a:spLocks noGrp="1" noChangeArrowheads="1"/>
          </p:cNvSpPr>
          <p:nvPr>
            <p:ph type="body" idx="1"/>
          </p:nvPr>
        </p:nvSpPr>
        <p:spPr/>
        <p:txBody>
          <a:bodyPr>
            <a:normAutofit fontScale="92500" lnSpcReduction="20000"/>
          </a:bodyPr>
          <a:lstStyle/>
          <a:p>
            <a:r>
              <a:rPr lang="en-US" dirty="0"/>
              <a:t>A department store manager determines that a new billing system will be cost-effective only if the mean monthly account is </a:t>
            </a:r>
            <a:r>
              <a:rPr lang="en-US" b="1" i="1" dirty="0">
                <a:solidFill>
                  <a:srgbClr val="FF0000"/>
                </a:solidFill>
              </a:rPr>
              <a:t>more than </a:t>
            </a:r>
            <a:r>
              <a:rPr lang="en-US" dirty="0">
                <a:solidFill>
                  <a:srgbClr val="FF0000"/>
                </a:solidFill>
              </a:rPr>
              <a:t>$170</a:t>
            </a:r>
            <a:r>
              <a:rPr lang="en-US" dirty="0"/>
              <a:t>.</a:t>
            </a:r>
          </a:p>
          <a:p>
            <a:endParaRPr lang="en-US" dirty="0"/>
          </a:p>
          <a:p>
            <a:r>
              <a:rPr lang="en-US" dirty="0"/>
              <a:t>A random sample of 400 monthly accounts is drawn, for which the </a:t>
            </a:r>
            <a:r>
              <a:rPr lang="en-US" dirty="0">
                <a:solidFill>
                  <a:srgbClr val="FF0000"/>
                </a:solidFill>
              </a:rPr>
              <a:t>sample mean is $178</a:t>
            </a:r>
            <a:r>
              <a:rPr lang="en-US" dirty="0"/>
              <a:t>. The accounts are approximately normally distributed with a </a:t>
            </a:r>
            <a:r>
              <a:rPr lang="en-US" dirty="0">
                <a:solidFill>
                  <a:srgbClr val="FF0000"/>
                </a:solidFill>
              </a:rPr>
              <a:t>standard deviation of $65</a:t>
            </a:r>
            <a:r>
              <a:rPr lang="en-US" dirty="0"/>
              <a:t>.</a:t>
            </a:r>
          </a:p>
          <a:p>
            <a:endParaRPr lang="en-US" dirty="0"/>
          </a:p>
          <a:p>
            <a:pPr algn="ctr"/>
            <a:r>
              <a:rPr lang="en-US" b="1" i="1" dirty="0">
                <a:solidFill>
                  <a:srgbClr val="0000FF"/>
                </a:solidFill>
              </a:rPr>
              <a:t>Can we conclude that the new system will be cost-effective?</a:t>
            </a:r>
          </a:p>
        </p:txBody>
      </p:sp>
    </p:spTree>
    <p:extLst>
      <p:ext uri="{BB962C8B-B14F-4D97-AF65-F5344CB8AC3E}">
        <p14:creationId xmlns:p14="http://schemas.microsoft.com/office/powerpoint/2010/main" xmlns="" val="4580140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a:t>11.</a:t>
            </a:r>
            <a:fld id="{AF9B6C6F-620A-4EF9-BDB9-FB6AEC416704}" type="slidenum">
              <a:rPr lang="en-US"/>
              <a:pPr/>
              <a:t>27</a:t>
            </a:fld>
            <a:endParaRPr lang="en-US"/>
          </a:p>
        </p:txBody>
      </p:sp>
      <p:pic>
        <p:nvPicPr>
          <p:cNvPr id="22533"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76400" y="5557838"/>
            <a:ext cx="347663" cy="385762"/>
          </a:xfrm>
          <a:prstGeom prst="rect">
            <a:avLst/>
          </a:prstGeom>
          <a:noFill/>
          <a:extLst>
            <a:ext uri="{909E8E84-426E-40DD-AFC4-6F175D3DCCD1}">
              <a14:hiddenFill xmlns:a14="http://schemas.microsoft.com/office/drawing/2010/main" xmlns="">
                <a:solidFill>
                  <a:srgbClr val="FFFFFF"/>
                </a:solidFill>
              </a14:hiddenFill>
            </a:ext>
          </a:extLst>
        </p:spPr>
      </p:pic>
      <p:pic>
        <p:nvPicPr>
          <p:cNvPr id="22532"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76400" y="3500438"/>
            <a:ext cx="347663" cy="385762"/>
          </a:xfrm>
          <a:prstGeom prst="rect">
            <a:avLst/>
          </a:prstGeom>
          <a:noFill/>
          <a:extLst>
            <a:ext uri="{909E8E84-426E-40DD-AFC4-6F175D3DCCD1}">
              <a14:hiddenFill xmlns:a14="http://schemas.microsoft.com/office/drawing/2010/main" xmlns="">
                <a:solidFill>
                  <a:srgbClr val="FFFFFF"/>
                </a:solidFill>
              </a14:hiddenFill>
            </a:ext>
          </a:extLst>
        </p:spPr>
      </p:pic>
      <p:sp>
        <p:nvSpPr>
          <p:cNvPr id="22530" name="Rectangle 2"/>
          <p:cNvSpPr>
            <a:spLocks noGrp="1" noChangeArrowheads="1"/>
          </p:cNvSpPr>
          <p:nvPr>
            <p:ph type="title"/>
          </p:nvPr>
        </p:nvSpPr>
        <p:spPr/>
        <p:txBody>
          <a:bodyPr/>
          <a:lstStyle/>
          <a:p>
            <a:r>
              <a:rPr lang="en-US" dirty="0" smtClean="0"/>
              <a:t>Example….</a:t>
            </a:r>
            <a:endParaRPr lang="en-US" dirty="0"/>
          </a:p>
        </p:txBody>
      </p:sp>
      <p:sp>
        <p:nvSpPr>
          <p:cNvPr id="22531" name="Rectangle 3"/>
          <p:cNvSpPr>
            <a:spLocks noGrp="1" noChangeArrowheads="1"/>
          </p:cNvSpPr>
          <p:nvPr>
            <p:ph type="body" idx="1"/>
          </p:nvPr>
        </p:nvSpPr>
        <p:spPr/>
        <p:txBody>
          <a:bodyPr>
            <a:normAutofit fontScale="77500" lnSpcReduction="20000"/>
          </a:bodyPr>
          <a:lstStyle/>
          <a:p>
            <a:r>
              <a:rPr lang="en-US"/>
              <a:t>The system will be cost effective if the mean account balance for all customers is greater than $170.</a:t>
            </a:r>
          </a:p>
          <a:p>
            <a:r>
              <a:rPr lang="en-US"/>
              <a:t> </a:t>
            </a:r>
          </a:p>
          <a:p>
            <a:r>
              <a:rPr lang="en-US"/>
              <a:t>We express this belief as a our research hypothesis, that is:</a:t>
            </a:r>
          </a:p>
          <a:p>
            <a:endParaRPr lang="en-US"/>
          </a:p>
          <a:p>
            <a:r>
              <a:rPr lang="en-US"/>
              <a:t>	H</a:t>
            </a:r>
            <a:r>
              <a:rPr lang="en-US" baseline="-25000"/>
              <a:t>1</a:t>
            </a:r>
            <a:r>
              <a:rPr lang="en-US"/>
              <a:t>:    &gt; 170   </a:t>
            </a:r>
            <a:r>
              <a:rPr lang="en-US">
                <a:solidFill>
                  <a:srgbClr val="0000FF"/>
                </a:solidFill>
              </a:rPr>
              <a:t>(this is what we want to determine)</a:t>
            </a:r>
            <a:endParaRPr lang="en-US"/>
          </a:p>
          <a:p>
            <a:endParaRPr lang="en-US"/>
          </a:p>
          <a:p>
            <a:r>
              <a:rPr lang="en-US"/>
              <a:t>Thus, our null hypothesis becomes:</a:t>
            </a:r>
          </a:p>
          <a:p>
            <a:endParaRPr lang="en-US"/>
          </a:p>
          <a:p>
            <a:r>
              <a:rPr lang="en-US"/>
              <a:t>	H</a:t>
            </a:r>
            <a:r>
              <a:rPr lang="en-US" baseline="-25000"/>
              <a:t>0</a:t>
            </a:r>
            <a:r>
              <a:rPr lang="en-US"/>
              <a:t>:   = 170   </a:t>
            </a:r>
            <a:r>
              <a:rPr lang="en-US">
                <a:solidFill>
                  <a:srgbClr val="0000FF"/>
                </a:solidFill>
              </a:rPr>
              <a:t>(this specifies a single value for the parameter of interest) – </a:t>
            </a:r>
            <a:r>
              <a:rPr lang="en-US">
                <a:solidFill>
                  <a:srgbClr val="FF0000"/>
                </a:solidFill>
              </a:rPr>
              <a:t>Actually H</a:t>
            </a:r>
            <a:r>
              <a:rPr lang="en-US" baseline="-25000">
                <a:solidFill>
                  <a:srgbClr val="FF0000"/>
                </a:solidFill>
              </a:rPr>
              <a:t>0</a:t>
            </a:r>
            <a:r>
              <a:rPr lang="en-US">
                <a:solidFill>
                  <a:srgbClr val="FF0000"/>
                </a:solidFill>
              </a:rPr>
              <a:t>: </a:t>
            </a:r>
            <a:r>
              <a:rPr lang="el-GR">
                <a:solidFill>
                  <a:srgbClr val="FF0000"/>
                </a:solidFill>
                <a:latin typeface="Times New (W1)" pitchFamily="18" charset="0"/>
              </a:rPr>
              <a:t>μ</a:t>
            </a:r>
            <a:r>
              <a:rPr lang="en-US">
                <a:solidFill>
                  <a:srgbClr val="FF0000"/>
                </a:solidFill>
              </a:rPr>
              <a:t>  </a:t>
            </a:r>
            <a:r>
              <a:rPr lang="en-US" u="sng">
                <a:solidFill>
                  <a:srgbClr val="FF0000"/>
                </a:solidFill>
              </a:rPr>
              <a:t>&lt;</a:t>
            </a:r>
            <a:r>
              <a:rPr lang="en-US">
                <a:solidFill>
                  <a:srgbClr val="FF0000"/>
                </a:solidFill>
              </a:rPr>
              <a:t> 170</a:t>
            </a:r>
            <a:r>
              <a:rPr lang="en-US"/>
              <a:t> </a:t>
            </a:r>
          </a:p>
        </p:txBody>
      </p:sp>
    </p:spTree>
    <p:extLst>
      <p:ext uri="{BB962C8B-B14F-4D97-AF65-F5344CB8AC3E}">
        <p14:creationId xmlns:p14="http://schemas.microsoft.com/office/powerpoint/2010/main" xmlns="" val="190809893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r>
              <a:rPr lang="en-US"/>
              <a:t>11.</a:t>
            </a:r>
            <a:fld id="{B73BCEFF-25DE-46D8-B80D-F8FEA2919FF6}" type="slidenum">
              <a:rPr lang="en-US"/>
              <a:pPr/>
              <a:t>28</a:t>
            </a:fld>
            <a:endParaRPr lang="en-US"/>
          </a:p>
        </p:txBody>
      </p:sp>
      <p:pic>
        <p:nvPicPr>
          <p:cNvPr id="26629"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09738" y="2057400"/>
            <a:ext cx="347662" cy="385763"/>
          </a:xfrm>
          <a:prstGeom prst="rect">
            <a:avLst/>
          </a:prstGeom>
          <a:noFill/>
          <a:extLst>
            <a:ext uri="{909E8E84-426E-40DD-AFC4-6F175D3DCCD1}">
              <a14:hiddenFill xmlns:a14="http://schemas.microsoft.com/office/drawing/2010/main" xmlns="">
                <a:solidFill>
                  <a:srgbClr val="FFFFFF"/>
                </a:solidFill>
              </a14:hiddenFill>
            </a:ext>
          </a:extLst>
        </p:spPr>
      </p:pic>
      <p:sp>
        <p:nvSpPr>
          <p:cNvPr id="26626" name="Rectangle 2"/>
          <p:cNvSpPr>
            <a:spLocks noGrp="1" noChangeArrowheads="1"/>
          </p:cNvSpPr>
          <p:nvPr>
            <p:ph type="title"/>
          </p:nvPr>
        </p:nvSpPr>
        <p:spPr/>
        <p:txBody>
          <a:bodyPr/>
          <a:lstStyle/>
          <a:p>
            <a:r>
              <a:rPr lang="en-US" dirty="0"/>
              <a:t>Example </a:t>
            </a:r>
            <a:r>
              <a:rPr lang="en-US" dirty="0" smtClean="0"/>
              <a:t>….</a:t>
            </a:r>
            <a:endParaRPr lang="en-US" dirty="0"/>
          </a:p>
        </p:txBody>
      </p:sp>
      <p:sp>
        <p:nvSpPr>
          <p:cNvPr id="26627" name="Rectangle 3"/>
          <p:cNvSpPr>
            <a:spLocks noGrp="1" noChangeArrowheads="1"/>
          </p:cNvSpPr>
          <p:nvPr>
            <p:ph type="body" idx="1"/>
          </p:nvPr>
        </p:nvSpPr>
        <p:spPr/>
        <p:txBody>
          <a:bodyPr>
            <a:normAutofit fontScale="85000" lnSpcReduction="20000"/>
          </a:bodyPr>
          <a:lstStyle/>
          <a:p>
            <a:r>
              <a:rPr lang="en-US"/>
              <a:t>What we want to show:</a:t>
            </a:r>
          </a:p>
          <a:p>
            <a:r>
              <a:rPr lang="en-US"/>
              <a:t>	H</a:t>
            </a:r>
            <a:r>
              <a:rPr lang="en-US" baseline="-25000"/>
              <a:t>1</a:t>
            </a:r>
            <a:r>
              <a:rPr lang="en-US"/>
              <a:t>:    &gt; 170</a:t>
            </a:r>
          </a:p>
          <a:p>
            <a:r>
              <a:rPr lang="en-US"/>
              <a:t>	H</a:t>
            </a:r>
            <a:r>
              <a:rPr lang="en-US" baseline="-25000"/>
              <a:t>0</a:t>
            </a:r>
            <a:r>
              <a:rPr lang="en-US"/>
              <a:t>:    </a:t>
            </a:r>
            <a:r>
              <a:rPr lang="en-US" u="sng"/>
              <a:t>&lt;</a:t>
            </a:r>
            <a:r>
              <a:rPr lang="en-US"/>
              <a:t> 170  (we’ll </a:t>
            </a:r>
            <a:r>
              <a:rPr lang="en-US" i="1"/>
              <a:t>assume</a:t>
            </a:r>
            <a:r>
              <a:rPr lang="en-US"/>
              <a:t> this is true)</a:t>
            </a:r>
          </a:p>
          <a:p>
            <a:r>
              <a:rPr lang="en-US">
                <a:solidFill>
                  <a:srgbClr val="FF0000"/>
                </a:solidFill>
              </a:rPr>
              <a:t>Normally we put H</a:t>
            </a:r>
            <a:r>
              <a:rPr lang="en-US" baseline="-25000">
                <a:solidFill>
                  <a:srgbClr val="FF0000"/>
                </a:solidFill>
              </a:rPr>
              <a:t>o</a:t>
            </a:r>
            <a:r>
              <a:rPr lang="en-US">
                <a:solidFill>
                  <a:srgbClr val="FF0000"/>
                </a:solidFill>
              </a:rPr>
              <a:t> first.</a:t>
            </a:r>
          </a:p>
          <a:p>
            <a:r>
              <a:rPr lang="en-US"/>
              <a:t>We know:</a:t>
            </a:r>
          </a:p>
          <a:p>
            <a:r>
              <a:rPr lang="en-US"/>
              <a:t>	n = 400,</a:t>
            </a:r>
          </a:p>
          <a:p>
            <a:r>
              <a:rPr lang="en-US"/>
              <a:t>	   = 178, and</a:t>
            </a:r>
          </a:p>
          <a:p>
            <a:r>
              <a:rPr lang="en-US"/>
              <a:t>	   = 65</a:t>
            </a:r>
          </a:p>
          <a:p>
            <a:r>
              <a:rPr lang="en-US"/>
              <a:t>	    = 65/SQRT(400) = 3.25</a:t>
            </a:r>
          </a:p>
          <a:p>
            <a:r>
              <a:rPr lang="en-US"/>
              <a:t>	</a:t>
            </a:r>
            <a:r>
              <a:rPr lang="en-US">
                <a:solidFill>
                  <a:srgbClr val="FF0000"/>
                </a:solidFill>
                <a:sym typeface="Symbol" pitchFamily="18" charset="2"/>
              </a:rPr>
              <a:t></a:t>
            </a:r>
            <a:r>
              <a:rPr lang="en-US">
                <a:solidFill>
                  <a:srgbClr val="FF0000"/>
                </a:solidFill>
              </a:rPr>
              <a:t> = 0.05</a:t>
            </a:r>
          </a:p>
        </p:txBody>
      </p:sp>
      <p:pic>
        <p:nvPicPr>
          <p:cNvPr id="26628"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52600" y="1524000"/>
            <a:ext cx="347663" cy="385763"/>
          </a:xfrm>
          <a:prstGeom prst="rect">
            <a:avLst/>
          </a:prstGeom>
          <a:noFill/>
          <a:extLst>
            <a:ext uri="{909E8E84-426E-40DD-AFC4-6F175D3DCCD1}">
              <a14:hiddenFill xmlns:a14="http://schemas.microsoft.com/office/drawing/2010/main" xmlns="">
                <a:solidFill>
                  <a:srgbClr val="FFFFFF"/>
                </a:solidFill>
              </a14:hiddenFill>
            </a:ext>
          </a:extLst>
        </p:spPr>
      </p:pic>
      <p:pic>
        <p:nvPicPr>
          <p:cNvPr id="26630"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30300" y="403860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26631"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185863" y="4646613"/>
            <a:ext cx="338137" cy="306387"/>
          </a:xfrm>
          <a:prstGeom prst="rect">
            <a:avLst/>
          </a:prstGeom>
          <a:noFill/>
          <a:extLst>
            <a:ext uri="{909E8E84-426E-40DD-AFC4-6F175D3DCCD1}">
              <a14:hiddenFill xmlns:a14="http://schemas.microsoft.com/office/drawing/2010/main" xmlns="">
                <a:solidFill>
                  <a:srgbClr val="FFFFFF"/>
                </a:solidFill>
              </a14:hiddenFill>
            </a:ext>
          </a:extLst>
        </p:spPr>
      </p:pic>
      <p:pic>
        <p:nvPicPr>
          <p:cNvPr id="26633" name="Picture 9"/>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143000" y="5105400"/>
            <a:ext cx="390525" cy="3429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5128913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r>
              <a:rPr lang="en-US"/>
              <a:t>11.</a:t>
            </a:r>
            <a:fld id="{FBB9D827-FD92-4B03-90E4-6BC6B3549148}" type="slidenum">
              <a:rPr lang="en-US"/>
              <a:pPr/>
              <a:t>29</a:t>
            </a:fld>
            <a:endParaRPr lang="en-US"/>
          </a:p>
        </p:txBody>
      </p:sp>
      <p:pic>
        <p:nvPicPr>
          <p:cNvPr id="24585" name="Picture 9"/>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19600" y="6096000"/>
            <a:ext cx="393700" cy="425450"/>
          </a:xfrm>
          <a:prstGeom prst="rect">
            <a:avLst/>
          </a:prstGeom>
          <a:noFill/>
          <a:extLst>
            <a:ext uri="{909E8E84-426E-40DD-AFC4-6F175D3DCCD1}">
              <a14:hiddenFill xmlns:a14="http://schemas.microsoft.com/office/drawing/2010/main" xmlns="">
                <a:solidFill>
                  <a:srgbClr val="FFFFFF"/>
                </a:solidFill>
              </a14:hiddenFill>
            </a:ext>
          </a:extLst>
        </p:spPr>
      </p:pic>
      <p:sp>
        <p:nvSpPr>
          <p:cNvPr id="24578" name="Rectangle 2"/>
          <p:cNvSpPr>
            <a:spLocks noGrp="1" noChangeArrowheads="1"/>
          </p:cNvSpPr>
          <p:nvPr>
            <p:ph type="title"/>
          </p:nvPr>
        </p:nvSpPr>
        <p:spPr/>
        <p:txBody>
          <a:bodyPr/>
          <a:lstStyle/>
          <a:p>
            <a:r>
              <a:rPr lang="en-US" dirty="0"/>
              <a:t>Example </a:t>
            </a:r>
            <a:r>
              <a:rPr lang="en-US" dirty="0" smtClean="0"/>
              <a:t>… </a:t>
            </a:r>
            <a:r>
              <a:rPr lang="en-US" dirty="0"/>
              <a:t>Rejection Region…</a:t>
            </a:r>
          </a:p>
        </p:txBody>
      </p:sp>
      <p:sp>
        <p:nvSpPr>
          <p:cNvPr id="24579" name="Rectangle 3"/>
          <p:cNvSpPr>
            <a:spLocks noGrp="1" noChangeArrowheads="1"/>
          </p:cNvSpPr>
          <p:nvPr>
            <p:ph type="body" idx="1"/>
          </p:nvPr>
        </p:nvSpPr>
        <p:spPr/>
        <p:txBody>
          <a:bodyPr/>
          <a:lstStyle/>
          <a:p>
            <a:r>
              <a:rPr lang="en-US" dirty="0"/>
              <a:t>The </a:t>
            </a:r>
            <a:r>
              <a:rPr lang="en-US" b="1" i="1" dirty="0">
                <a:solidFill>
                  <a:srgbClr val="FF0000"/>
                </a:solidFill>
              </a:rPr>
              <a:t>rejection region</a:t>
            </a:r>
            <a:r>
              <a:rPr lang="en-US" dirty="0"/>
              <a:t> is a range of values such that if the test statistic falls into that range, we decide to reject the null hypothesis in favor of the alternative hypothesis.</a:t>
            </a:r>
          </a:p>
        </p:txBody>
      </p:sp>
      <p:pic>
        <p:nvPicPr>
          <p:cNvPr id="24582"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71600" y="3657600"/>
            <a:ext cx="6311900" cy="2387600"/>
          </a:xfrm>
          <a:prstGeom prst="rect">
            <a:avLst/>
          </a:prstGeom>
          <a:noFill/>
          <a:extLst>
            <a:ext uri="{909E8E84-426E-40DD-AFC4-6F175D3DCCD1}">
              <a14:hiddenFill xmlns:a14="http://schemas.microsoft.com/office/drawing/2010/main" xmlns="">
                <a:solidFill>
                  <a:srgbClr val="FFFFFF"/>
                </a:solidFill>
              </a14:hiddenFill>
            </a:ext>
          </a:extLst>
        </p:spPr>
      </p:pic>
      <p:pic>
        <p:nvPicPr>
          <p:cNvPr id="24583" name="Picture 7"/>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95400" y="6096000"/>
            <a:ext cx="430213" cy="430213"/>
          </a:xfrm>
          <a:prstGeom prst="rect">
            <a:avLst/>
          </a:prstGeom>
          <a:noFill/>
          <a:extLst>
            <a:ext uri="{909E8E84-426E-40DD-AFC4-6F175D3DCCD1}">
              <a14:hiddenFill xmlns:a14="http://schemas.microsoft.com/office/drawing/2010/main" xmlns="">
                <a:solidFill>
                  <a:srgbClr val="FFFFFF"/>
                </a:solidFill>
              </a14:hiddenFill>
            </a:ext>
          </a:extLst>
        </p:spPr>
      </p:pic>
      <p:sp>
        <p:nvSpPr>
          <p:cNvPr id="24584" name="Text Box 8"/>
          <p:cNvSpPr txBox="1">
            <a:spLocks noChangeArrowheads="1"/>
          </p:cNvSpPr>
          <p:nvPr/>
        </p:nvSpPr>
        <p:spPr bwMode="auto">
          <a:xfrm>
            <a:off x="152400" y="6260068"/>
            <a:ext cx="7924800" cy="369332"/>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nchor="ctr">
            <a:spAutoFit/>
          </a:bodyPr>
          <a:lstStyle/>
          <a:p>
            <a:pPr>
              <a:spcBef>
                <a:spcPct val="50000"/>
              </a:spcBef>
            </a:pPr>
            <a:r>
              <a:rPr lang="en-US" dirty="0"/>
              <a:t>is the critical value of      to reject H</a:t>
            </a:r>
            <a:r>
              <a:rPr lang="en-US" baseline="-25000" dirty="0"/>
              <a:t>0</a:t>
            </a:r>
            <a:r>
              <a:rPr lang="en-US" dirty="0"/>
              <a:t>.</a:t>
            </a:r>
          </a:p>
        </p:txBody>
      </p:sp>
      <p:pic>
        <p:nvPicPr>
          <p:cNvPr id="24586" name="Picture 10"/>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62600" y="4648200"/>
            <a:ext cx="514350" cy="2667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9522693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r>
              <a:rPr lang="en-US"/>
              <a:t>11.</a:t>
            </a:r>
            <a:fld id="{8976DE6A-7FAD-4D59-9A59-F2CB844411FB}" type="slidenum">
              <a:rPr lang="en-US"/>
              <a:pPr/>
              <a:t>30</a:t>
            </a:fld>
            <a:endParaRPr lang="en-US"/>
          </a:p>
        </p:txBody>
      </p:sp>
      <p:sp>
        <p:nvSpPr>
          <p:cNvPr id="29698" name="Rectangle 2"/>
          <p:cNvSpPr>
            <a:spLocks noGrp="1" noChangeArrowheads="1"/>
          </p:cNvSpPr>
          <p:nvPr>
            <p:ph type="title"/>
          </p:nvPr>
        </p:nvSpPr>
        <p:spPr/>
        <p:txBody>
          <a:bodyPr/>
          <a:lstStyle/>
          <a:p>
            <a:r>
              <a:rPr lang="en-US"/>
              <a:t>Example 11.1…</a:t>
            </a:r>
          </a:p>
        </p:txBody>
      </p:sp>
      <p:sp>
        <p:nvSpPr>
          <p:cNvPr id="29699" name="Rectangle 3"/>
          <p:cNvSpPr>
            <a:spLocks noGrp="1" noChangeArrowheads="1"/>
          </p:cNvSpPr>
          <p:nvPr>
            <p:ph type="body" idx="1"/>
          </p:nvPr>
        </p:nvSpPr>
        <p:spPr>
          <a:xfrm>
            <a:off x="457200" y="1646237"/>
            <a:ext cx="8229600" cy="4525963"/>
          </a:xfrm>
        </p:spPr>
        <p:txBody>
          <a:bodyPr>
            <a:normAutofit fontScale="92500"/>
          </a:bodyPr>
          <a:lstStyle/>
          <a:p>
            <a:r>
              <a:rPr lang="en-US" sz="2400" dirty="0"/>
              <a:t>At a 5% significance level (i.e.     =0.05), we get </a:t>
            </a:r>
            <a:r>
              <a:rPr lang="en-US" sz="2400" dirty="0">
                <a:solidFill>
                  <a:srgbClr val="0000FF"/>
                </a:solidFill>
              </a:rPr>
              <a:t>[all </a:t>
            </a:r>
            <a:r>
              <a:rPr lang="en-US" sz="2400" dirty="0">
                <a:solidFill>
                  <a:srgbClr val="0000FF"/>
                </a:solidFill>
                <a:sym typeface="Symbol" pitchFamily="18" charset="2"/>
              </a:rPr>
              <a:t> in one tail]</a:t>
            </a:r>
            <a:endParaRPr lang="en-US" sz="2400" dirty="0">
              <a:sym typeface="Symbol" pitchFamily="18" charset="2"/>
            </a:endParaRPr>
          </a:p>
          <a:p>
            <a:r>
              <a:rPr lang="en-US" dirty="0"/>
              <a:t>	</a:t>
            </a:r>
            <a:r>
              <a:rPr lang="en-US" dirty="0">
                <a:solidFill>
                  <a:srgbClr val="FF0000"/>
                </a:solidFill>
              </a:rPr>
              <a:t>Z</a:t>
            </a:r>
            <a:r>
              <a:rPr lang="en-US" baseline="-25000" dirty="0">
                <a:solidFill>
                  <a:srgbClr val="FF0000"/>
                </a:solidFill>
                <a:sym typeface="Symbol" pitchFamily="18" charset="2"/>
              </a:rPr>
              <a:t></a:t>
            </a:r>
            <a:r>
              <a:rPr lang="en-US" dirty="0">
                <a:solidFill>
                  <a:srgbClr val="FF0000"/>
                </a:solidFill>
                <a:sym typeface="Symbol" pitchFamily="18" charset="2"/>
              </a:rPr>
              <a:t> = Z</a:t>
            </a:r>
            <a:r>
              <a:rPr lang="en-US" baseline="-25000" dirty="0">
                <a:solidFill>
                  <a:srgbClr val="FF0000"/>
                </a:solidFill>
                <a:sym typeface="Symbol" pitchFamily="18" charset="2"/>
              </a:rPr>
              <a:t>0.05</a:t>
            </a:r>
            <a:r>
              <a:rPr lang="en-US" dirty="0">
                <a:solidFill>
                  <a:srgbClr val="FF0000"/>
                </a:solidFill>
                <a:sym typeface="Symbol" pitchFamily="18" charset="2"/>
              </a:rPr>
              <a:t> = 1.645</a:t>
            </a:r>
          </a:p>
          <a:p>
            <a:r>
              <a:rPr lang="en-US" dirty="0"/>
              <a:t>Therefore, </a:t>
            </a:r>
            <a:r>
              <a:rPr lang="en-US" dirty="0">
                <a:solidFill>
                  <a:srgbClr val="FF0000"/>
                </a:solidFill>
              </a:rPr>
              <a:t>UCV = 170 + 1.645*3.25 = 175.35</a:t>
            </a:r>
          </a:p>
          <a:p>
            <a:r>
              <a:rPr lang="en-US" sz="2400" dirty="0"/>
              <a:t>Since our sample mean (178) is </a:t>
            </a:r>
            <a:r>
              <a:rPr lang="en-US" sz="2400" b="1" i="1" dirty="0"/>
              <a:t>greater than</a:t>
            </a:r>
            <a:r>
              <a:rPr lang="en-US" sz="2400" dirty="0"/>
              <a:t> the critical value we calculated (175.35), we reject the null hypothesis in favor of H</a:t>
            </a:r>
            <a:r>
              <a:rPr lang="en-US" sz="2400" baseline="-25000" dirty="0"/>
              <a:t>1</a:t>
            </a:r>
          </a:p>
          <a:p>
            <a:r>
              <a:rPr lang="en-US" sz="2400" dirty="0"/>
              <a:t>OR</a:t>
            </a:r>
          </a:p>
          <a:p>
            <a:r>
              <a:rPr lang="en-US" sz="2400" dirty="0"/>
              <a:t>                                                                           (&gt;1.645)  Reject null</a:t>
            </a:r>
          </a:p>
          <a:p>
            <a:endParaRPr lang="en-US" sz="2400" dirty="0"/>
          </a:p>
          <a:p>
            <a:r>
              <a:rPr lang="en-US" sz="2400" dirty="0"/>
              <a:t>OR</a:t>
            </a:r>
          </a:p>
          <a:p>
            <a:r>
              <a:rPr lang="en-US" sz="2400" dirty="0"/>
              <a:t>p-value = P(      </a:t>
            </a:r>
            <a:r>
              <a:rPr lang="en-US" sz="2400" u="sng" dirty="0"/>
              <a:t>&gt;</a:t>
            </a:r>
            <a:r>
              <a:rPr lang="en-US" sz="2400" dirty="0"/>
              <a:t> 178) = P(Z </a:t>
            </a:r>
            <a:r>
              <a:rPr lang="en-US" sz="2400" u="sng" dirty="0"/>
              <a:t>&gt;</a:t>
            </a:r>
            <a:r>
              <a:rPr lang="en-US" sz="2400" dirty="0"/>
              <a:t> 2.46) = 0.0069 &lt; 0.05   Reject null</a:t>
            </a:r>
          </a:p>
        </p:txBody>
      </p:sp>
      <p:pic>
        <p:nvPicPr>
          <p:cNvPr id="2970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91000" y="1600200"/>
            <a:ext cx="368300" cy="355600"/>
          </a:xfrm>
          <a:prstGeom prst="rect">
            <a:avLst/>
          </a:prstGeom>
          <a:noFill/>
          <a:extLst>
            <a:ext uri="{909E8E84-426E-40DD-AFC4-6F175D3DCCD1}">
              <a14:hiddenFill xmlns:a14="http://schemas.microsoft.com/office/drawing/2010/main" xmlns="">
                <a:solidFill>
                  <a:srgbClr val="FFFFFF"/>
                </a:solidFill>
              </a14:hiddenFill>
            </a:ext>
          </a:extLst>
        </p:spPr>
      </p:pic>
      <p:pic>
        <p:nvPicPr>
          <p:cNvPr id="29704"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101850" y="537845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29705" name="Picture 9"/>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5800" y="4108450"/>
            <a:ext cx="5000625" cy="1057275"/>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166278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5"/>
          <p:cNvSpPr>
            <a:spLocks noGrp="1"/>
          </p:cNvSpPr>
          <p:nvPr>
            <p:ph type="sldNum" sz="quarter" idx="12"/>
          </p:nvPr>
        </p:nvSpPr>
        <p:spPr/>
        <p:txBody>
          <a:bodyPr/>
          <a:lstStyle/>
          <a:p>
            <a:r>
              <a:rPr lang="en-US"/>
              <a:t>11.</a:t>
            </a:r>
            <a:fld id="{E5D7B086-1BD3-48AB-BB8B-06CB2ACA6131}" type="slidenum">
              <a:rPr lang="en-US"/>
              <a:pPr/>
              <a:t>31</a:t>
            </a:fld>
            <a:endParaRPr lang="en-US"/>
          </a:p>
        </p:txBody>
      </p:sp>
      <p:sp>
        <p:nvSpPr>
          <p:cNvPr id="30722" name="Rectangle 2"/>
          <p:cNvSpPr>
            <a:spLocks noGrp="1" noChangeArrowheads="1"/>
          </p:cNvSpPr>
          <p:nvPr>
            <p:ph type="title"/>
          </p:nvPr>
        </p:nvSpPr>
        <p:spPr/>
        <p:txBody>
          <a:bodyPr/>
          <a:lstStyle/>
          <a:p>
            <a:r>
              <a:rPr lang="en-US" dirty="0"/>
              <a:t>Example </a:t>
            </a:r>
            <a:r>
              <a:rPr lang="en-US" dirty="0" smtClean="0"/>
              <a:t> </a:t>
            </a:r>
            <a:r>
              <a:rPr lang="en-US" dirty="0"/>
              <a:t>The Big Picture…</a:t>
            </a:r>
          </a:p>
        </p:txBody>
      </p:sp>
      <p:pic>
        <p:nvPicPr>
          <p:cNvPr id="30724"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7800" y="1066800"/>
            <a:ext cx="6311900" cy="3530600"/>
          </a:xfrm>
          <a:prstGeom prst="rect">
            <a:avLst/>
          </a:prstGeom>
          <a:noFill/>
          <a:extLst>
            <a:ext uri="{909E8E84-426E-40DD-AFC4-6F175D3DCCD1}">
              <a14:hiddenFill xmlns:a14="http://schemas.microsoft.com/office/drawing/2010/main" xmlns="">
                <a:solidFill>
                  <a:srgbClr val="FFFFFF"/>
                </a:solidFill>
              </a14:hiddenFill>
            </a:ext>
          </a:extLst>
        </p:spPr>
      </p:pic>
      <p:sp>
        <p:nvSpPr>
          <p:cNvPr id="30725" name="Rectangle 5"/>
          <p:cNvSpPr>
            <a:spLocks noChangeArrowheads="1"/>
          </p:cNvSpPr>
          <p:nvPr/>
        </p:nvSpPr>
        <p:spPr bwMode="auto">
          <a:xfrm>
            <a:off x="4572000" y="4038600"/>
            <a:ext cx="3200400" cy="6096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726" name="Text Box 6"/>
          <p:cNvSpPr txBox="1">
            <a:spLocks noChangeArrowheads="1"/>
          </p:cNvSpPr>
          <p:nvPr/>
        </p:nvSpPr>
        <p:spPr bwMode="auto">
          <a:xfrm>
            <a:off x="5105400" y="4648200"/>
            <a:ext cx="1193800"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t>=175.34</a:t>
            </a:r>
          </a:p>
        </p:txBody>
      </p:sp>
      <p:pic>
        <p:nvPicPr>
          <p:cNvPr id="30729" name="Picture 9"/>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867400" y="5257800"/>
            <a:ext cx="393700" cy="425450"/>
          </a:xfrm>
          <a:prstGeom prst="rect">
            <a:avLst/>
          </a:prstGeom>
          <a:noFill/>
          <a:extLst>
            <a:ext uri="{909E8E84-426E-40DD-AFC4-6F175D3DCCD1}">
              <a14:hiddenFill xmlns:a14="http://schemas.microsoft.com/office/drawing/2010/main" xmlns="">
                <a:solidFill>
                  <a:srgbClr val="FFFFFF"/>
                </a:solidFill>
              </a14:hiddenFill>
            </a:ext>
          </a:extLst>
        </p:spPr>
      </p:pic>
      <p:pic>
        <p:nvPicPr>
          <p:cNvPr id="30730" name="Picture 1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724400" y="4648200"/>
            <a:ext cx="430213" cy="430213"/>
          </a:xfrm>
          <a:prstGeom prst="rect">
            <a:avLst/>
          </a:prstGeom>
          <a:noFill/>
          <a:extLst>
            <a:ext uri="{909E8E84-426E-40DD-AFC4-6F175D3DCCD1}">
              <a14:hiddenFill xmlns:a14="http://schemas.microsoft.com/office/drawing/2010/main" xmlns="">
                <a:solidFill>
                  <a:srgbClr val="FFFFFF"/>
                </a:solidFill>
              </a14:hiddenFill>
            </a:ext>
          </a:extLst>
        </p:spPr>
      </p:pic>
      <p:sp>
        <p:nvSpPr>
          <p:cNvPr id="30731" name="Line 11"/>
          <p:cNvSpPr>
            <a:spLocks noChangeShapeType="1"/>
          </p:cNvSpPr>
          <p:nvPr/>
        </p:nvSpPr>
        <p:spPr bwMode="auto">
          <a:xfrm flipV="1">
            <a:off x="5791200" y="3962400"/>
            <a:ext cx="0" cy="685800"/>
          </a:xfrm>
          <a:prstGeom prst="line">
            <a:avLst/>
          </a:prstGeom>
          <a:noFill/>
          <a:ln w="190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732" name="Text Box 12"/>
          <p:cNvSpPr txBox="1">
            <a:spLocks noChangeArrowheads="1"/>
          </p:cNvSpPr>
          <p:nvPr/>
        </p:nvSpPr>
        <p:spPr bwMode="auto">
          <a:xfrm>
            <a:off x="6172200" y="5257800"/>
            <a:ext cx="812800"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t>=178</a:t>
            </a:r>
          </a:p>
        </p:txBody>
      </p:sp>
      <p:sp>
        <p:nvSpPr>
          <p:cNvPr id="30733" name="Line 13"/>
          <p:cNvSpPr>
            <a:spLocks noChangeShapeType="1"/>
          </p:cNvSpPr>
          <p:nvPr/>
        </p:nvSpPr>
        <p:spPr bwMode="auto">
          <a:xfrm flipH="1" flipV="1">
            <a:off x="6400800" y="3657600"/>
            <a:ext cx="0" cy="1600200"/>
          </a:xfrm>
          <a:prstGeom prst="line">
            <a:avLst/>
          </a:prstGeom>
          <a:noFill/>
          <a:ln w="19050">
            <a:solidFill>
              <a:srgbClr val="0000FF"/>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nvGrpSpPr>
          <p:cNvPr id="30737" name="Group 17"/>
          <p:cNvGrpSpPr>
            <a:grpSpLocks/>
          </p:cNvGrpSpPr>
          <p:nvPr/>
        </p:nvGrpSpPr>
        <p:grpSpPr bwMode="auto">
          <a:xfrm>
            <a:off x="533400" y="4495800"/>
            <a:ext cx="1838325" cy="1031875"/>
            <a:chOff x="192" y="2496"/>
            <a:chExt cx="1158" cy="650"/>
          </a:xfrm>
        </p:grpSpPr>
        <p:sp>
          <p:nvSpPr>
            <p:cNvPr id="30734" name="Rectangle 14"/>
            <p:cNvSpPr>
              <a:spLocks noChangeArrowheads="1"/>
            </p:cNvSpPr>
            <p:nvPr/>
          </p:nvSpPr>
          <p:spPr bwMode="auto">
            <a:xfrm>
              <a:off x="192" y="2496"/>
              <a:ext cx="1158" cy="65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l" eaLnBrk="1" hangingPunct="1">
                <a:spcBef>
                  <a:spcPct val="20000"/>
                </a:spcBef>
              </a:pPr>
              <a:r>
                <a:rPr lang="en-US" sz="2800"/>
                <a:t>H</a:t>
              </a:r>
              <a:r>
                <a:rPr lang="en-US" sz="2800" baseline="-25000"/>
                <a:t>1</a:t>
              </a:r>
              <a:r>
                <a:rPr lang="en-US" sz="2800"/>
                <a:t>:    &gt; 170</a:t>
              </a:r>
            </a:p>
            <a:p>
              <a:pPr algn="l" eaLnBrk="1" hangingPunct="1">
                <a:spcBef>
                  <a:spcPct val="20000"/>
                </a:spcBef>
              </a:pPr>
              <a:r>
                <a:rPr lang="en-US" sz="2800"/>
                <a:t>H</a:t>
              </a:r>
              <a:r>
                <a:rPr lang="en-US" sz="2800" baseline="-25000"/>
                <a:t>0</a:t>
              </a:r>
              <a:r>
                <a:rPr lang="en-US" sz="2800"/>
                <a:t>:    = 170</a:t>
              </a:r>
            </a:p>
          </p:txBody>
        </p:sp>
        <p:pic>
          <p:nvPicPr>
            <p:cNvPr id="30735" name="Picture 1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8" y="2880"/>
              <a:ext cx="219" cy="243"/>
            </a:xfrm>
            <a:prstGeom prst="rect">
              <a:avLst/>
            </a:prstGeom>
            <a:noFill/>
            <a:extLst>
              <a:ext uri="{909E8E84-426E-40DD-AFC4-6F175D3DCCD1}">
                <a14:hiddenFill xmlns:a14="http://schemas.microsoft.com/office/drawing/2010/main" xmlns="">
                  <a:solidFill>
                    <a:srgbClr val="FFFFFF"/>
                  </a:solidFill>
                </a14:hiddenFill>
              </a:ext>
            </a:extLst>
          </p:spPr>
        </p:pic>
        <p:pic>
          <p:nvPicPr>
            <p:cNvPr id="30736" name="Picture 16"/>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28" y="2544"/>
              <a:ext cx="219" cy="243"/>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30738" name="Line 18"/>
          <p:cNvSpPr>
            <a:spLocks noChangeShapeType="1"/>
          </p:cNvSpPr>
          <p:nvPr/>
        </p:nvSpPr>
        <p:spPr bwMode="auto">
          <a:xfrm>
            <a:off x="457200" y="5029200"/>
            <a:ext cx="1905000" cy="457200"/>
          </a:xfrm>
          <a:prstGeom prst="line">
            <a:avLst/>
          </a:prstGeom>
          <a:noFill/>
          <a:ln w="1905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739" name="Line 19"/>
          <p:cNvSpPr>
            <a:spLocks noChangeShapeType="1"/>
          </p:cNvSpPr>
          <p:nvPr/>
        </p:nvSpPr>
        <p:spPr bwMode="auto">
          <a:xfrm flipV="1">
            <a:off x="457200" y="5029200"/>
            <a:ext cx="1905000" cy="457200"/>
          </a:xfrm>
          <a:prstGeom prst="line">
            <a:avLst/>
          </a:prstGeom>
          <a:noFill/>
          <a:ln w="19050">
            <a:solidFill>
              <a:srgbClr val="FF00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0740" name="Text Box 20"/>
          <p:cNvSpPr txBox="1">
            <a:spLocks noChangeArrowheads="1"/>
          </p:cNvSpPr>
          <p:nvPr/>
        </p:nvSpPr>
        <p:spPr bwMode="auto">
          <a:xfrm>
            <a:off x="1016000" y="5867400"/>
            <a:ext cx="2720975"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t>Reject H</a:t>
            </a:r>
            <a:r>
              <a:rPr lang="en-US" baseline="-25000"/>
              <a:t>0</a:t>
            </a:r>
            <a:r>
              <a:rPr lang="en-US"/>
              <a:t> in favor of</a:t>
            </a:r>
          </a:p>
        </p:txBody>
      </p:sp>
      <p:sp>
        <p:nvSpPr>
          <p:cNvPr id="30741" name="Freeform 21"/>
          <p:cNvSpPr>
            <a:spLocks/>
          </p:cNvSpPr>
          <p:nvPr/>
        </p:nvSpPr>
        <p:spPr bwMode="auto">
          <a:xfrm>
            <a:off x="2362200" y="4800600"/>
            <a:ext cx="2362200" cy="1295400"/>
          </a:xfrm>
          <a:custGeom>
            <a:avLst/>
            <a:gdLst>
              <a:gd name="T0" fmla="*/ 864 w 1488"/>
              <a:gd name="T1" fmla="*/ 816 h 816"/>
              <a:gd name="T2" fmla="*/ 1344 w 1488"/>
              <a:gd name="T3" fmla="*/ 480 h 816"/>
              <a:gd name="T4" fmla="*/ 0 w 1488"/>
              <a:gd name="T5" fmla="*/ 0 h 816"/>
            </a:gdLst>
            <a:ahLst/>
            <a:cxnLst>
              <a:cxn ang="0">
                <a:pos x="T0" y="T1"/>
              </a:cxn>
              <a:cxn ang="0">
                <a:pos x="T2" y="T3"/>
              </a:cxn>
              <a:cxn ang="0">
                <a:pos x="T4" y="T5"/>
              </a:cxn>
            </a:cxnLst>
            <a:rect l="0" t="0" r="r" b="b"/>
            <a:pathLst>
              <a:path w="1488" h="816">
                <a:moveTo>
                  <a:pt x="864" y="816"/>
                </a:moveTo>
                <a:cubicBezTo>
                  <a:pt x="1176" y="716"/>
                  <a:pt x="1488" y="616"/>
                  <a:pt x="1344" y="480"/>
                </a:cubicBezTo>
                <a:cubicBezTo>
                  <a:pt x="1200" y="344"/>
                  <a:pt x="600" y="172"/>
                  <a:pt x="0" y="0"/>
                </a:cubicBezTo>
              </a:path>
            </a:pathLst>
          </a:custGeom>
          <a:noFill/>
          <a:ln w="19050" cap="flat" cmpd="sng">
            <a:solidFill>
              <a:srgbClr val="008000"/>
            </a:solidFill>
            <a:prstDash val="solid"/>
            <a:round/>
            <a:headEnd/>
            <a:tailEnd type="arrow" w="med" len="med"/>
          </a:ln>
          <a:effectLst/>
          <a:extLst>
            <a:ext uri="{909E8E84-426E-40DD-AFC4-6F175D3DCCD1}">
              <a14:hiddenFill xmlns:a14="http://schemas.microsoft.com/office/drawing/2010/main" xmlns="">
                <a:solidFill>
                  <a:srgbClr val="99CC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7750276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r>
              <a:rPr lang="en-US"/>
              <a:t>11.</a:t>
            </a:r>
            <a:fld id="{8CD58725-A031-4871-AB6B-25082D3E71F4}" type="slidenum">
              <a:rPr lang="en-US"/>
              <a:pPr/>
              <a:t>32</a:t>
            </a:fld>
            <a:endParaRPr lang="en-US"/>
          </a:p>
        </p:txBody>
      </p:sp>
      <p:sp>
        <p:nvSpPr>
          <p:cNvPr id="33794" name="Rectangle 2"/>
          <p:cNvSpPr>
            <a:spLocks noGrp="1" noChangeArrowheads="1"/>
          </p:cNvSpPr>
          <p:nvPr>
            <p:ph type="title"/>
          </p:nvPr>
        </p:nvSpPr>
        <p:spPr/>
        <p:txBody>
          <a:bodyPr/>
          <a:lstStyle/>
          <a:p>
            <a:r>
              <a:rPr lang="en-US"/>
              <a:t>Interpreting the p-value…</a:t>
            </a:r>
          </a:p>
        </p:txBody>
      </p:sp>
      <p:sp>
        <p:nvSpPr>
          <p:cNvPr id="33795" name="Rectangle 3"/>
          <p:cNvSpPr>
            <a:spLocks noGrp="1" noChangeArrowheads="1"/>
          </p:cNvSpPr>
          <p:nvPr>
            <p:ph type="body" idx="1"/>
          </p:nvPr>
        </p:nvSpPr>
        <p:spPr/>
        <p:txBody>
          <a:bodyPr>
            <a:normAutofit fontScale="85000" lnSpcReduction="10000"/>
          </a:bodyPr>
          <a:lstStyle/>
          <a:p>
            <a:pPr>
              <a:lnSpc>
                <a:spcPct val="90000"/>
              </a:lnSpc>
            </a:pPr>
            <a:r>
              <a:rPr lang="en-US"/>
              <a:t>The smaller the p-value, the more statistical evidence exists to support the alternative hypothesis.</a:t>
            </a:r>
          </a:p>
          <a:p>
            <a:pPr>
              <a:lnSpc>
                <a:spcPct val="90000"/>
              </a:lnSpc>
              <a:buFontTx/>
              <a:buChar char="•"/>
            </a:pPr>
            <a:r>
              <a:rPr lang="en-US"/>
              <a:t>If the p-value is </a:t>
            </a:r>
            <a:r>
              <a:rPr lang="en-US">
                <a:solidFill>
                  <a:srgbClr val="FF0000"/>
                </a:solidFill>
              </a:rPr>
              <a:t>less than 1%,</a:t>
            </a:r>
            <a:r>
              <a:rPr lang="en-US"/>
              <a:t> there is </a:t>
            </a:r>
            <a:r>
              <a:rPr lang="en-US" b="1" i="1"/>
              <a:t>overwhelming evidence</a:t>
            </a:r>
            <a:r>
              <a:rPr lang="en-US"/>
              <a:t> that supports the alternative hypothesis.</a:t>
            </a:r>
          </a:p>
          <a:p>
            <a:pPr>
              <a:lnSpc>
                <a:spcPct val="90000"/>
              </a:lnSpc>
              <a:buFontTx/>
              <a:buChar char="•"/>
            </a:pPr>
            <a:r>
              <a:rPr lang="en-US"/>
              <a:t>If the p-value is </a:t>
            </a:r>
            <a:r>
              <a:rPr lang="en-US">
                <a:solidFill>
                  <a:srgbClr val="FF0000"/>
                </a:solidFill>
              </a:rPr>
              <a:t>between 1% and 5%,</a:t>
            </a:r>
            <a:r>
              <a:rPr lang="en-US"/>
              <a:t> there is a </a:t>
            </a:r>
            <a:r>
              <a:rPr lang="en-US" b="1" i="1"/>
              <a:t>strong evidence</a:t>
            </a:r>
            <a:r>
              <a:rPr lang="en-US"/>
              <a:t> that supports the alternative hypothesis.</a:t>
            </a:r>
          </a:p>
          <a:p>
            <a:pPr>
              <a:lnSpc>
                <a:spcPct val="90000"/>
              </a:lnSpc>
              <a:buFontTx/>
              <a:buChar char="•"/>
            </a:pPr>
            <a:r>
              <a:rPr lang="en-US"/>
              <a:t>If the p-value is </a:t>
            </a:r>
            <a:r>
              <a:rPr lang="en-US">
                <a:solidFill>
                  <a:srgbClr val="FF0000"/>
                </a:solidFill>
              </a:rPr>
              <a:t>between</a:t>
            </a:r>
            <a:r>
              <a:rPr lang="en-US"/>
              <a:t> </a:t>
            </a:r>
            <a:r>
              <a:rPr lang="en-US">
                <a:solidFill>
                  <a:srgbClr val="FF0000"/>
                </a:solidFill>
              </a:rPr>
              <a:t>5% and 10%</a:t>
            </a:r>
            <a:r>
              <a:rPr lang="en-US"/>
              <a:t> there is a </a:t>
            </a:r>
            <a:r>
              <a:rPr lang="en-US" b="1" i="1"/>
              <a:t>weak evidence</a:t>
            </a:r>
            <a:r>
              <a:rPr lang="en-US"/>
              <a:t> that supports the alternative hypothesis.</a:t>
            </a:r>
          </a:p>
          <a:p>
            <a:pPr>
              <a:lnSpc>
                <a:spcPct val="90000"/>
              </a:lnSpc>
              <a:buFontTx/>
              <a:buChar char="•"/>
            </a:pPr>
            <a:r>
              <a:rPr lang="en-US"/>
              <a:t>If the p-value </a:t>
            </a:r>
            <a:r>
              <a:rPr lang="en-US">
                <a:solidFill>
                  <a:srgbClr val="FF0000"/>
                </a:solidFill>
              </a:rPr>
              <a:t>exceeds 10%,</a:t>
            </a:r>
            <a:r>
              <a:rPr lang="en-US"/>
              <a:t> there is </a:t>
            </a:r>
            <a:r>
              <a:rPr lang="en-US" b="1" i="1"/>
              <a:t>no evidence</a:t>
            </a:r>
            <a:r>
              <a:rPr lang="en-US"/>
              <a:t> that supports the alternative hypothesis.</a:t>
            </a:r>
          </a:p>
          <a:p>
            <a:pPr>
              <a:lnSpc>
                <a:spcPct val="90000"/>
              </a:lnSpc>
            </a:pPr>
            <a:r>
              <a:rPr lang="en-US" b="1" i="1">
                <a:solidFill>
                  <a:srgbClr val="0000FF"/>
                </a:solidFill>
              </a:rPr>
              <a:t>We observe a p-value of .0069, hence there is </a:t>
            </a:r>
            <a:r>
              <a:rPr lang="en-US" b="1" i="1">
                <a:solidFill>
                  <a:srgbClr val="FF0000"/>
                </a:solidFill>
              </a:rPr>
              <a:t>overwhelming evidence</a:t>
            </a:r>
            <a:r>
              <a:rPr lang="en-US" b="1" i="1">
                <a:solidFill>
                  <a:srgbClr val="0000FF"/>
                </a:solidFill>
              </a:rPr>
              <a:t> to support H</a:t>
            </a:r>
            <a:r>
              <a:rPr lang="en-US" b="1" i="1" baseline="-25000">
                <a:solidFill>
                  <a:srgbClr val="0000FF"/>
                </a:solidFill>
              </a:rPr>
              <a:t>1</a:t>
            </a:r>
            <a:r>
              <a:rPr lang="en-US" b="1" i="1">
                <a:solidFill>
                  <a:srgbClr val="0000FF"/>
                </a:solidFill>
              </a:rPr>
              <a:t>:    &gt; 170.</a:t>
            </a:r>
            <a:endParaRPr lang="en-US"/>
          </a:p>
        </p:txBody>
      </p:sp>
      <p:pic>
        <p:nvPicPr>
          <p:cNvPr id="33799" name="Picture 7"/>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943600" y="5638800"/>
            <a:ext cx="347663" cy="3857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4184054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5"/>
          <p:cNvSpPr>
            <a:spLocks noGrp="1"/>
          </p:cNvSpPr>
          <p:nvPr>
            <p:ph type="sldNum" sz="quarter" idx="12"/>
          </p:nvPr>
        </p:nvSpPr>
        <p:spPr/>
        <p:txBody>
          <a:bodyPr/>
          <a:lstStyle/>
          <a:p>
            <a:r>
              <a:rPr lang="en-US"/>
              <a:t>11.</a:t>
            </a:r>
            <a:fld id="{06F15FC9-5EDA-4C99-BBF1-B20E64749132}" type="slidenum">
              <a:rPr lang="en-US"/>
              <a:pPr/>
              <a:t>33</a:t>
            </a:fld>
            <a:endParaRPr lang="en-US"/>
          </a:p>
        </p:txBody>
      </p:sp>
      <p:sp>
        <p:nvSpPr>
          <p:cNvPr id="34818" name="Rectangle 2"/>
          <p:cNvSpPr>
            <a:spLocks noGrp="1" noChangeArrowheads="1"/>
          </p:cNvSpPr>
          <p:nvPr>
            <p:ph type="title"/>
          </p:nvPr>
        </p:nvSpPr>
        <p:spPr/>
        <p:txBody>
          <a:bodyPr/>
          <a:lstStyle/>
          <a:p>
            <a:r>
              <a:rPr lang="en-US"/>
              <a:t>Interpreting the p-value…</a:t>
            </a:r>
          </a:p>
        </p:txBody>
      </p:sp>
      <p:sp>
        <p:nvSpPr>
          <p:cNvPr id="34820" name="Rectangle 4"/>
          <p:cNvSpPr>
            <a:spLocks noChangeArrowheads="1"/>
          </p:cNvSpPr>
          <p:nvPr/>
        </p:nvSpPr>
        <p:spPr bwMode="auto">
          <a:xfrm>
            <a:off x="0" y="4648200"/>
            <a:ext cx="9144000" cy="1143000"/>
          </a:xfrm>
          <a:prstGeom prst="rect">
            <a:avLst/>
          </a:prstGeom>
          <a:gradFill rotWithShape="0">
            <a:gsLst>
              <a:gs pos="0">
                <a:schemeClr val="tx1"/>
              </a:gs>
              <a:gs pos="100000">
                <a:srgbClr val="E6E6E6"/>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21" name="Text Box 5"/>
          <p:cNvSpPr txBox="1">
            <a:spLocks noChangeArrowheads="1"/>
          </p:cNvSpPr>
          <p:nvPr/>
        </p:nvSpPr>
        <p:spPr bwMode="auto">
          <a:xfrm>
            <a:off x="304800" y="914400"/>
            <a:ext cx="3219450" cy="822325"/>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l"/>
            <a:r>
              <a:rPr lang="en-US"/>
              <a:t>Overwhelming Evidence</a:t>
            </a:r>
          </a:p>
          <a:p>
            <a:pPr algn="l"/>
            <a:r>
              <a:rPr lang="en-US"/>
              <a:t>(Highly Significant)</a:t>
            </a:r>
          </a:p>
        </p:txBody>
      </p:sp>
      <p:sp>
        <p:nvSpPr>
          <p:cNvPr id="34822" name="Text Box 6"/>
          <p:cNvSpPr txBox="1">
            <a:spLocks noChangeArrowheads="1"/>
          </p:cNvSpPr>
          <p:nvPr/>
        </p:nvSpPr>
        <p:spPr bwMode="auto">
          <a:xfrm>
            <a:off x="2286000" y="1752600"/>
            <a:ext cx="2205038" cy="822325"/>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l"/>
            <a:r>
              <a:rPr lang="en-US"/>
              <a:t>Strong Evidence</a:t>
            </a:r>
          </a:p>
          <a:p>
            <a:pPr algn="l"/>
            <a:r>
              <a:rPr lang="en-US"/>
              <a:t>(Significant)</a:t>
            </a:r>
          </a:p>
        </p:txBody>
      </p:sp>
      <p:sp>
        <p:nvSpPr>
          <p:cNvPr id="34823" name="Text Box 7"/>
          <p:cNvSpPr txBox="1">
            <a:spLocks noChangeArrowheads="1"/>
          </p:cNvSpPr>
          <p:nvPr/>
        </p:nvSpPr>
        <p:spPr bwMode="auto">
          <a:xfrm>
            <a:off x="3962400" y="2819400"/>
            <a:ext cx="2255838" cy="822325"/>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l"/>
            <a:r>
              <a:rPr lang="en-US"/>
              <a:t>Weak Evidence</a:t>
            </a:r>
          </a:p>
          <a:p>
            <a:pPr algn="l"/>
            <a:r>
              <a:rPr lang="en-US"/>
              <a:t>(Not Significant)</a:t>
            </a:r>
          </a:p>
        </p:txBody>
      </p:sp>
      <p:sp>
        <p:nvSpPr>
          <p:cNvPr id="34824" name="Text Box 8"/>
          <p:cNvSpPr txBox="1">
            <a:spLocks noChangeArrowheads="1"/>
          </p:cNvSpPr>
          <p:nvPr/>
        </p:nvSpPr>
        <p:spPr bwMode="auto">
          <a:xfrm>
            <a:off x="6888163" y="3810000"/>
            <a:ext cx="2255837" cy="822325"/>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l"/>
            <a:r>
              <a:rPr lang="en-US"/>
              <a:t>No Evidence</a:t>
            </a:r>
          </a:p>
          <a:p>
            <a:pPr algn="l"/>
            <a:r>
              <a:rPr lang="en-US"/>
              <a:t>(Not Significant)</a:t>
            </a:r>
          </a:p>
        </p:txBody>
      </p:sp>
      <p:sp>
        <p:nvSpPr>
          <p:cNvPr id="34827" name="Text Box 11"/>
          <p:cNvSpPr txBox="1">
            <a:spLocks noChangeArrowheads="1"/>
          </p:cNvSpPr>
          <p:nvPr/>
        </p:nvSpPr>
        <p:spPr bwMode="auto">
          <a:xfrm>
            <a:off x="0" y="5029200"/>
            <a:ext cx="9144000"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nchor="ctr">
            <a:spAutoFit/>
          </a:bodyPr>
          <a:lstStyle/>
          <a:p>
            <a:r>
              <a:rPr lang="en-US">
                <a:solidFill>
                  <a:srgbClr val="FFFFFF"/>
                </a:solidFill>
              </a:rPr>
              <a:t>0 </a:t>
            </a:r>
            <a:r>
              <a:rPr lang="en-US"/>
              <a:t>                           .01                            .05                     .10</a:t>
            </a:r>
          </a:p>
        </p:txBody>
      </p:sp>
      <p:sp>
        <p:nvSpPr>
          <p:cNvPr id="34828" name="Line 12"/>
          <p:cNvSpPr>
            <a:spLocks noChangeShapeType="1"/>
          </p:cNvSpPr>
          <p:nvPr/>
        </p:nvSpPr>
        <p:spPr bwMode="auto">
          <a:xfrm>
            <a:off x="1143000" y="1981200"/>
            <a:ext cx="609600" cy="3200400"/>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29" name="Line 13"/>
          <p:cNvSpPr>
            <a:spLocks noChangeShapeType="1"/>
          </p:cNvSpPr>
          <p:nvPr/>
        </p:nvSpPr>
        <p:spPr bwMode="auto">
          <a:xfrm>
            <a:off x="3276600" y="2590800"/>
            <a:ext cx="838200" cy="2514600"/>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30" name="Line 14"/>
          <p:cNvSpPr>
            <a:spLocks noChangeShapeType="1"/>
          </p:cNvSpPr>
          <p:nvPr/>
        </p:nvSpPr>
        <p:spPr bwMode="auto">
          <a:xfrm>
            <a:off x="5334000" y="3657600"/>
            <a:ext cx="1219200" cy="1524000"/>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31" name="Line 15"/>
          <p:cNvSpPr>
            <a:spLocks noChangeShapeType="1"/>
          </p:cNvSpPr>
          <p:nvPr/>
        </p:nvSpPr>
        <p:spPr bwMode="auto">
          <a:xfrm>
            <a:off x="8229600" y="4800600"/>
            <a:ext cx="457200" cy="457200"/>
          </a:xfrm>
          <a:prstGeom prst="line">
            <a:avLst/>
          </a:prstGeom>
          <a:noFill/>
          <a:ln w="19050">
            <a:solidFill>
              <a:schemeClr val="tx1"/>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34832" name="Text Box 16"/>
          <p:cNvSpPr txBox="1">
            <a:spLocks noChangeArrowheads="1"/>
          </p:cNvSpPr>
          <p:nvPr/>
        </p:nvSpPr>
        <p:spPr bwMode="auto">
          <a:xfrm>
            <a:off x="1438275" y="5943600"/>
            <a:ext cx="1212850"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b="1">
                <a:solidFill>
                  <a:srgbClr val="FF0000"/>
                </a:solidFill>
              </a:rPr>
              <a:t>p=.0069</a:t>
            </a:r>
          </a:p>
        </p:txBody>
      </p:sp>
      <p:sp>
        <p:nvSpPr>
          <p:cNvPr id="34833" name="Line 17"/>
          <p:cNvSpPr>
            <a:spLocks noChangeShapeType="1"/>
          </p:cNvSpPr>
          <p:nvPr/>
        </p:nvSpPr>
        <p:spPr bwMode="auto">
          <a:xfrm flipH="1" flipV="1">
            <a:off x="1447800" y="5181600"/>
            <a:ext cx="533400" cy="838200"/>
          </a:xfrm>
          <a:prstGeom prst="line">
            <a:avLst/>
          </a:prstGeom>
          <a:noFill/>
          <a:ln w="19050">
            <a:solidFill>
              <a:srgbClr val="FF0000"/>
            </a:solidFill>
            <a:round/>
            <a:headEnd/>
            <a:tailEnd type="arrow"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4210055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C8B78323-BEB5-4128-BAC5-182F7768DE28}" type="slidenum">
              <a:rPr lang="en-US"/>
              <a:pPr/>
              <a:t>34</a:t>
            </a:fld>
            <a:endParaRPr lang="en-US"/>
          </a:p>
        </p:txBody>
      </p:sp>
      <p:sp>
        <p:nvSpPr>
          <p:cNvPr id="38914" name="Rectangle 2"/>
          <p:cNvSpPr>
            <a:spLocks noGrp="1" noChangeArrowheads="1"/>
          </p:cNvSpPr>
          <p:nvPr>
            <p:ph type="title"/>
          </p:nvPr>
        </p:nvSpPr>
        <p:spPr/>
        <p:txBody>
          <a:bodyPr>
            <a:normAutofit fontScale="90000"/>
          </a:bodyPr>
          <a:lstStyle/>
          <a:p>
            <a:r>
              <a:rPr lang="en-US"/>
              <a:t>Conclusions of a Test of Hypothesis…</a:t>
            </a:r>
          </a:p>
        </p:txBody>
      </p:sp>
      <p:sp>
        <p:nvSpPr>
          <p:cNvPr id="38915" name="Rectangle 3"/>
          <p:cNvSpPr>
            <a:spLocks noGrp="1" noChangeArrowheads="1"/>
          </p:cNvSpPr>
          <p:nvPr>
            <p:ph type="body" idx="1"/>
          </p:nvPr>
        </p:nvSpPr>
        <p:spPr/>
        <p:txBody>
          <a:bodyPr>
            <a:normAutofit fontScale="85000" lnSpcReduction="10000"/>
          </a:bodyPr>
          <a:lstStyle/>
          <a:p>
            <a:r>
              <a:rPr lang="en-US"/>
              <a:t>If we </a:t>
            </a:r>
            <a:r>
              <a:rPr lang="en-US">
                <a:solidFill>
                  <a:srgbClr val="FF0000"/>
                </a:solidFill>
              </a:rPr>
              <a:t>reject the null</a:t>
            </a:r>
            <a:r>
              <a:rPr lang="en-US"/>
              <a:t> hypothesis, we conclude that there is enough evidence to infer that the alternative hypothesis is true.</a:t>
            </a:r>
            <a:br>
              <a:rPr lang="en-US"/>
            </a:br>
            <a:endParaRPr lang="en-US"/>
          </a:p>
          <a:p>
            <a:r>
              <a:rPr lang="en-US"/>
              <a:t>If we </a:t>
            </a:r>
            <a:r>
              <a:rPr lang="en-US">
                <a:solidFill>
                  <a:srgbClr val="FF0000"/>
                </a:solidFill>
              </a:rPr>
              <a:t>fail to reject the null</a:t>
            </a:r>
            <a:r>
              <a:rPr lang="en-US"/>
              <a:t> hypothesis, we conclude that there is not enough statistical evidence to infer that the alternative hypothesis is true. </a:t>
            </a:r>
            <a:r>
              <a:rPr lang="en-US">
                <a:solidFill>
                  <a:srgbClr val="0000FF"/>
                </a:solidFill>
              </a:rPr>
              <a:t>This does not mean that we have proven that the null hypothesis is true!</a:t>
            </a:r>
          </a:p>
          <a:p>
            <a:endParaRPr lang="en-US"/>
          </a:p>
          <a:p>
            <a:r>
              <a:rPr lang="en-US">
                <a:solidFill>
                  <a:srgbClr val="D60093"/>
                </a:solidFill>
              </a:rPr>
              <a:t>Keep in mind that committing a </a:t>
            </a:r>
            <a:r>
              <a:rPr lang="en-US" b="1" u="sng">
                <a:solidFill>
                  <a:srgbClr val="D60093"/>
                </a:solidFill>
              </a:rPr>
              <a:t>Type I error</a:t>
            </a:r>
            <a:r>
              <a:rPr lang="en-US">
                <a:solidFill>
                  <a:srgbClr val="D60093"/>
                </a:solidFill>
              </a:rPr>
              <a:t> OR a </a:t>
            </a:r>
            <a:r>
              <a:rPr lang="en-US" b="1" u="sng">
                <a:solidFill>
                  <a:srgbClr val="D60093"/>
                </a:solidFill>
              </a:rPr>
              <a:t>Type II error</a:t>
            </a:r>
            <a:r>
              <a:rPr lang="en-US">
                <a:solidFill>
                  <a:srgbClr val="D60093"/>
                </a:solidFill>
              </a:rPr>
              <a:t> can be </a:t>
            </a:r>
            <a:r>
              <a:rPr lang="en-US" b="1" u="sng">
                <a:solidFill>
                  <a:srgbClr val="D60093"/>
                </a:solidFill>
              </a:rPr>
              <a:t>VERY</a:t>
            </a:r>
            <a:r>
              <a:rPr lang="en-US">
                <a:solidFill>
                  <a:srgbClr val="D60093"/>
                </a:solidFill>
              </a:rPr>
              <a:t> bad depending on the problem.</a:t>
            </a:r>
          </a:p>
        </p:txBody>
      </p:sp>
    </p:spTree>
    <p:extLst>
      <p:ext uri="{BB962C8B-B14F-4D97-AF65-F5344CB8AC3E}">
        <p14:creationId xmlns:p14="http://schemas.microsoft.com/office/powerpoint/2010/main" xmlns="" val="34688413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r>
              <a:rPr lang="en-US"/>
              <a:t>11.</a:t>
            </a:r>
            <a:fld id="{9E048AA6-36CE-415F-B0F5-752A08AD43D6}" type="slidenum">
              <a:rPr lang="en-US"/>
              <a:pPr/>
              <a:t>35</a:t>
            </a:fld>
            <a:endParaRPr lang="en-US"/>
          </a:p>
        </p:txBody>
      </p:sp>
      <p:sp>
        <p:nvSpPr>
          <p:cNvPr id="39938" name="Rectangle 2"/>
          <p:cNvSpPr>
            <a:spLocks noGrp="1" noChangeArrowheads="1"/>
          </p:cNvSpPr>
          <p:nvPr>
            <p:ph type="title"/>
          </p:nvPr>
        </p:nvSpPr>
        <p:spPr/>
        <p:txBody>
          <a:bodyPr>
            <a:normAutofit fontScale="90000"/>
          </a:bodyPr>
          <a:lstStyle/>
          <a:p>
            <a:r>
              <a:rPr lang="en-US"/>
              <a:t>One tail test with rejection region on right </a:t>
            </a:r>
          </a:p>
        </p:txBody>
      </p:sp>
      <p:sp>
        <p:nvSpPr>
          <p:cNvPr id="39939" name="Rectangle 3"/>
          <p:cNvSpPr>
            <a:spLocks noGrp="1" noChangeArrowheads="1"/>
          </p:cNvSpPr>
          <p:nvPr>
            <p:ph type="body" idx="1"/>
          </p:nvPr>
        </p:nvSpPr>
        <p:spPr/>
        <p:txBody>
          <a:bodyPr>
            <a:normAutofit fontScale="85000" lnSpcReduction="20000"/>
          </a:bodyPr>
          <a:lstStyle/>
          <a:p>
            <a:r>
              <a:rPr lang="en-US"/>
              <a:t>The last example was a </a:t>
            </a:r>
            <a:r>
              <a:rPr lang="en-US" b="1" i="1"/>
              <a:t>one tail test</a:t>
            </a:r>
            <a:r>
              <a:rPr lang="en-US"/>
              <a:t>, because the rejection region is located in only one tail of the sampling distribution:</a:t>
            </a:r>
          </a:p>
          <a:p>
            <a:endParaRPr lang="en-US"/>
          </a:p>
          <a:p>
            <a:endParaRPr lang="en-US"/>
          </a:p>
          <a:p>
            <a:endParaRPr lang="en-US"/>
          </a:p>
          <a:p>
            <a:endParaRPr lang="en-US"/>
          </a:p>
          <a:p>
            <a:endParaRPr lang="en-US"/>
          </a:p>
          <a:p>
            <a:r>
              <a:rPr lang="en-US"/>
              <a:t>More correctly, this was an example of a </a:t>
            </a:r>
            <a:r>
              <a:rPr lang="en-US" b="1" i="1">
                <a:solidFill>
                  <a:srgbClr val="0000FF"/>
                </a:solidFill>
              </a:rPr>
              <a:t>right</a:t>
            </a:r>
            <a:r>
              <a:rPr lang="en-US" b="1" i="1"/>
              <a:t> tail test</a:t>
            </a:r>
            <a:r>
              <a:rPr lang="en-US"/>
              <a:t>.</a:t>
            </a:r>
          </a:p>
          <a:p>
            <a:r>
              <a:rPr lang="en-US"/>
              <a:t>	H</a:t>
            </a:r>
            <a:r>
              <a:rPr lang="en-US" baseline="-25000"/>
              <a:t>1</a:t>
            </a:r>
            <a:r>
              <a:rPr lang="en-US"/>
              <a:t>:  </a:t>
            </a:r>
            <a:r>
              <a:rPr lang="el-GR">
                <a:latin typeface="Times New (W1)" pitchFamily="18" charset="0"/>
              </a:rPr>
              <a:t>μ</a:t>
            </a:r>
            <a:r>
              <a:rPr lang="en-US"/>
              <a:t>  &gt; 170</a:t>
            </a:r>
          </a:p>
          <a:p>
            <a:r>
              <a:rPr lang="en-US"/>
              <a:t>	H</a:t>
            </a:r>
            <a:r>
              <a:rPr lang="en-US" baseline="-25000"/>
              <a:t>0</a:t>
            </a:r>
            <a:r>
              <a:rPr lang="en-US"/>
              <a:t>:  </a:t>
            </a:r>
            <a:r>
              <a:rPr lang="el-GR">
                <a:latin typeface="Times New (W1)" pitchFamily="18" charset="0"/>
              </a:rPr>
              <a:t>μ</a:t>
            </a:r>
            <a:r>
              <a:rPr lang="en-US"/>
              <a:t>  </a:t>
            </a:r>
            <a:r>
              <a:rPr lang="en-US" u="sng"/>
              <a:t>&lt;</a:t>
            </a:r>
            <a:r>
              <a:rPr lang="en-US"/>
              <a:t> 170</a:t>
            </a:r>
          </a:p>
        </p:txBody>
      </p:sp>
      <p:grpSp>
        <p:nvGrpSpPr>
          <p:cNvPr id="39940" name="Group 4"/>
          <p:cNvGrpSpPr>
            <a:grpSpLocks/>
          </p:cNvGrpSpPr>
          <p:nvPr/>
        </p:nvGrpSpPr>
        <p:grpSpPr bwMode="auto">
          <a:xfrm>
            <a:off x="2552700" y="2362200"/>
            <a:ext cx="4038600" cy="2133600"/>
            <a:chOff x="144" y="2160"/>
            <a:chExt cx="2544" cy="1344"/>
          </a:xfrm>
        </p:grpSpPr>
        <p:pic>
          <p:nvPicPr>
            <p:cNvPr id="39941"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44" y="2160"/>
              <a:ext cx="2390" cy="1337"/>
            </a:xfrm>
            <a:prstGeom prst="rect">
              <a:avLst/>
            </a:prstGeom>
            <a:noFill/>
            <a:extLst>
              <a:ext uri="{909E8E84-426E-40DD-AFC4-6F175D3DCCD1}">
                <a14:hiddenFill xmlns:a14="http://schemas.microsoft.com/office/drawing/2010/main" xmlns="">
                  <a:solidFill>
                    <a:srgbClr val="FFFFFF"/>
                  </a:solidFill>
                </a14:hiddenFill>
              </a:ext>
            </a:extLst>
          </p:spPr>
        </p:pic>
        <p:sp>
          <p:nvSpPr>
            <p:cNvPr id="39942" name="Rectangle 6"/>
            <p:cNvSpPr>
              <a:spLocks noChangeArrowheads="1"/>
            </p:cNvSpPr>
            <p:nvPr/>
          </p:nvSpPr>
          <p:spPr bwMode="auto">
            <a:xfrm>
              <a:off x="1200" y="3264"/>
              <a:ext cx="1488" cy="24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xmlns="" val="305490300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a:t>11.</a:t>
            </a:r>
            <a:fld id="{64B87BA2-E927-48F7-B647-FB129D9A3B4B}" type="slidenum">
              <a:rPr lang="en-US"/>
              <a:pPr/>
              <a:t>36</a:t>
            </a:fld>
            <a:endParaRPr lang="en-US"/>
          </a:p>
        </p:txBody>
      </p:sp>
      <p:pic>
        <p:nvPicPr>
          <p:cNvPr id="43016" name="Picture 8"/>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2743200"/>
            <a:ext cx="6477000" cy="3810000"/>
          </a:xfrm>
          <a:prstGeom prst="rect">
            <a:avLst/>
          </a:prstGeom>
          <a:noFill/>
          <a:extLst>
            <a:ext uri="{909E8E84-426E-40DD-AFC4-6F175D3DCCD1}">
              <a14:hiddenFill xmlns:a14="http://schemas.microsoft.com/office/drawing/2010/main" xmlns="">
                <a:solidFill>
                  <a:srgbClr val="FFFFFF"/>
                </a:solidFill>
              </a14:hiddenFill>
            </a:ext>
          </a:extLst>
        </p:spPr>
      </p:pic>
      <p:sp>
        <p:nvSpPr>
          <p:cNvPr id="43010" name="Rectangle 2"/>
          <p:cNvSpPr>
            <a:spLocks noGrp="1" noChangeArrowheads="1"/>
          </p:cNvSpPr>
          <p:nvPr>
            <p:ph type="title"/>
          </p:nvPr>
        </p:nvSpPr>
        <p:spPr/>
        <p:txBody>
          <a:bodyPr>
            <a:normAutofit fontScale="90000"/>
          </a:bodyPr>
          <a:lstStyle/>
          <a:p>
            <a:r>
              <a:rPr lang="en-US"/>
              <a:t>One tail test with rejection region on left</a:t>
            </a:r>
          </a:p>
        </p:txBody>
      </p:sp>
      <p:sp>
        <p:nvSpPr>
          <p:cNvPr id="43011" name="Rectangle 3"/>
          <p:cNvSpPr>
            <a:spLocks noGrp="1" noChangeArrowheads="1"/>
          </p:cNvSpPr>
          <p:nvPr>
            <p:ph type="body" idx="1"/>
          </p:nvPr>
        </p:nvSpPr>
        <p:spPr/>
        <p:txBody>
          <a:bodyPr/>
          <a:lstStyle/>
          <a:p>
            <a:r>
              <a:rPr lang="en-US"/>
              <a:t>The rejection region will be in the left tail.</a:t>
            </a:r>
          </a:p>
        </p:txBody>
      </p:sp>
      <p:sp>
        <p:nvSpPr>
          <p:cNvPr id="43015" name="Rectangle 7"/>
          <p:cNvSpPr>
            <a:spLocks noChangeArrowheads="1"/>
          </p:cNvSpPr>
          <p:nvPr/>
        </p:nvSpPr>
        <p:spPr bwMode="auto">
          <a:xfrm>
            <a:off x="6096000" y="3962400"/>
            <a:ext cx="1524000" cy="457200"/>
          </a:xfrm>
          <a:prstGeom prst="rect">
            <a:avLst/>
          </a:prstGeom>
          <a:noFill/>
          <a:ln w="19050">
            <a:solidFill>
              <a:srgbClr val="FF0000"/>
            </a:solidFill>
            <a:miter lim="800000"/>
            <a:headEnd/>
            <a:tailEnd/>
          </a:ln>
          <a:effectLst/>
          <a:extLst>
            <a:ext uri="{909E8E84-426E-40DD-AFC4-6F175D3DCCD1}">
              <a14:hiddenFill xmlns:a14="http://schemas.microsoft.com/office/drawing/2010/main" xmlns="">
                <a:solidFill>
                  <a:srgbClr val="99CC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r"/>
            <a:endParaRPr lang="en-US" sz="1800">
              <a:solidFill>
                <a:srgbClr val="FF0000"/>
              </a:solidFill>
              <a:latin typeface="Tahoma" pitchFamily="34" charset="0"/>
            </a:endParaRPr>
          </a:p>
        </p:txBody>
      </p:sp>
    </p:spTree>
    <p:extLst>
      <p:ext uri="{BB962C8B-B14F-4D97-AF65-F5344CB8AC3E}">
        <p14:creationId xmlns:p14="http://schemas.microsoft.com/office/powerpoint/2010/main" xmlns="" val="21452072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r>
              <a:rPr lang="en-US"/>
              <a:t>11.</a:t>
            </a:r>
            <a:fld id="{53BCF8B5-D3DC-4F6D-A551-1CDD15785DD6}" type="slidenum">
              <a:rPr lang="en-US"/>
              <a:pPr/>
              <a:t>37</a:t>
            </a:fld>
            <a:endParaRPr lang="en-US"/>
          </a:p>
        </p:txBody>
      </p:sp>
      <p:sp>
        <p:nvSpPr>
          <p:cNvPr id="40962" name="Rectangle 2"/>
          <p:cNvSpPr>
            <a:spLocks noGrp="1" noChangeArrowheads="1"/>
          </p:cNvSpPr>
          <p:nvPr>
            <p:ph type="title"/>
          </p:nvPr>
        </p:nvSpPr>
        <p:spPr/>
        <p:txBody>
          <a:bodyPr/>
          <a:lstStyle/>
          <a:p>
            <a:r>
              <a:rPr lang="en-US" sz="3200"/>
              <a:t>Two tail test with rejection region in both tails</a:t>
            </a:r>
          </a:p>
        </p:txBody>
      </p:sp>
      <p:sp>
        <p:nvSpPr>
          <p:cNvPr id="40963" name="Rectangle 3"/>
          <p:cNvSpPr>
            <a:spLocks noGrp="1" noChangeArrowheads="1"/>
          </p:cNvSpPr>
          <p:nvPr>
            <p:ph type="body" idx="1"/>
          </p:nvPr>
        </p:nvSpPr>
        <p:spPr/>
        <p:txBody>
          <a:bodyPr/>
          <a:lstStyle/>
          <a:p>
            <a:r>
              <a:rPr lang="en-US"/>
              <a:t>The rejection region is split equally between the two tails.</a:t>
            </a:r>
          </a:p>
        </p:txBody>
      </p:sp>
      <p:pic>
        <p:nvPicPr>
          <p:cNvPr id="40966"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54100" y="2438400"/>
            <a:ext cx="7035800" cy="3784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7783428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r>
              <a:rPr lang="en-US"/>
              <a:t>11.</a:t>
            </a:r>
            <a:fld id="{88BDDF26-B103-4F14-95DA-A0C7F2C3FF25}" type="slidenum">
              <a:rPr lang="en-US"/>
              <a:pPr/>
              <a:t>38</a:t>
            </a:fld>
            <a:endParaRPr lang="en-US"/>
          </a:p>
        </p:txBody>
      </p:sp>
      <p:sp>
        <p:nvSpPr>
          <p:cNvPr id="44034" name="Rectangle 2"/>
          <p:cNvSpPr>
            <a:spLocks noGrp="1" noChangeArrowheads="1"/>
          </p:cNvSpPr>
          <p:nvPr>
            <p:ph type="title"/>
          </p:nvPr>
        </p:nvSpPr>
        <p:spPr/>
        <p:txBody>
          <a:bodyPr/>
          <a:lstStyle/>
          <a:p>
            <a:r>
              <a:rPr lang="en-US" dirty="0"/>
              <a:t>Example </a:t>
            </a:r>
            <a:r>
              <a:rPr lang="en-US" dirty="0" smtClean="0"/>
              <a:t>… </a:t>
            </a:r>
            <a:r>
              <a:rPr lang="en-US" dirty="0">
                <a:solidFill>
                  <a:srgbClr val="FF0000"/>
                </a:solidFill>
              </a:rPr>
              <a:t>Students work</a:t>
            </a:r>
            <a:endParaRPr lang="en-US" dirty="0"/>
          </a:p>
        </p:txBody>
      </p:sp>
      <p:sp>
        <p:nvSpPr>
          <p:cNvPr id="44035" name="Rectangle 3"/>
          <p:cNvSpPr>
            <a:spLocks noGrp="1" noChangeArrowheads="1"/>
          </p:cNvSpPr>
          <p:nvPr>
            <p:ph type="body" idx="1"/>
          </p:nvPr>
        </p:nvSpPr>
        <p:spPr/>
        <p:txBody>
          <a:bodyPr>
            <a:normAutofit fontScale="77500" lnSpcReduction="20000"/>
          </a:bodyPr>
          <a:lstStyle/>
          <a:p>
            <a:r>
              <a:rPr lang="en-US"/>
              <a:t>AT&amp;T’s argues that its rates are such that customers won’t see a difference in their phone bills between them and their competitors. They calculate the mean and standard deviation for all their customers at $17.09 and $3.87 (respectively). </a:t>
            </a:r>
            <a:r>
              <a:rPr lang="en-US">
                <a:solidFill>
                  <a:srgbClr val="FF0000"/>
                </a:solidFill>
              </a:rPr>
              <a:t>Note: Don’t know the true value for </a:t>
            </a:r>
            <a:r>
              <a:rPr lang="el-GR">
                <a:solidFill>
                  <a:srgbClr val="FF0000"/>
                </a:solidFill>
              </a:rPr>
              <a:t>σ</a:t>
            </a:r>
            <a:r>
              <a:rPr lang="en-US">
                <a:solidFill>
                  <a:srgbClr val="FF0000"/>
                </a:solidFill>
              </a:rPr>
              <a:t>, so we estimate </a:t>
            </a:r>
            <a:r>
              <a:rPr lang="el-GR">
                <a:solidFill>
                  <a:srgbClr val="FF0000"/>
                </a:solidFill>
              </a:rPr>
              <a:t>σ</a:t>
            </a:r>
            <a:r>
              <a:rPr lang="en-US">
                <a:solidFill>
                  <a:srgbClr val="FF0000"/>
                </a:solidFill>
              </a:rPr>
              <a:t> from the data [</a:t>
            </a:r>
            <a:r>
              <a:rPr lang="el-GR">
                <a:solidFill>
                  <a:srgbClr val="FF0000"/>
                </a:solidFill>
              </a:rPr>
              <a:t>σ</a:t>
            </a:r>
            <a:r>
              <a:rPr lang="en-US">
                <a:solidFill>
                  <a:srgbClr val="FF0000"/>
                </a:solidFill>
              </a:rPr>
              <a:t> ~ s = 3.87] – </a:t>
            </a:r>
            <a:r>
              <a:rPr lang="en-US">
                <a:solidFill>
                  <a:srgbClr val="D60093"/>
                </a:solidFill>
              </a:rPr>
              <a:t>large sample so don’t worry.</a:t>
            </a:r>
            <a:endParaRPr lang="el-GR">
              <a:solidFill>
                <a:srgbClr val="D60093"/>
              </a:solidFill>
            </a:endParaRPr>
          </a:p>
          <a:p>
            <a:r>
              <a:rPr lang="en-US"/>
              <a:t>They then sample 100 customers at random and recalculate a monthly phone bill based on competitor’s rates.</a:t>
            </a:r>
          </a:p>
          <a:p>
            <a:r>
              <a:rPr lang="en-US">
                <a:solidFill>
                  <a:srgbClr val="FF0000"/>
                </a:solidFill>
              </a:rPr>
              <a:t>Our null and alternative hypotheses are</a:t>
            </a:r>
          </a:p>
          <a:p>
            <a:r>
              <a:rPr lang="en-US"/>
              <a:t>H</a:t>
            </a:r>
            <a:r>
              <a:rPr lang="en-US" baseline="-25000"/>
              <a:t>1</a:t>
            </a:r>
            <a:r>
              <a:rPr lang="en-US"/>
              <a:t>:    ≠ 17.09. We do this by assuming that:</a:t>
            </a:r>
          </a:p>
          <a:p>
            <a:r>
              <a:rPr lang="en-US"/>
              <a:t>H</a:t>
            </a:r>
            <a:r>
              <a:rPr lang="en-US" baseline="-25000"/>
              <a:t>0</a:t>
            </a:r>
            <a:r>
              <a:rPr lang="en-US"/>
              <a:t>:    = 17.09</a:t>
            </a:r>
          </a:p>
        </p:txBody>
      </p:sp>
      <p:pic>
        <p:nvPicPr>
          <p:cNvPr id="44036"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4872586"/>
            <a:ext cx="347663" cy="385763"/>
          </a:xfrm>
          <a:prstGeom prst="rect">
            <a:avLst/>
          </a:prstGeom>
          <a:noFill/>
          <a:extLst>
            <a:ext uri="{909E8E84-426E-40DD-AFC4-6F175D3DCCD1}">
              <a14:hiddenFill xmlns:a14="http://schemas.microsoft.com/office/drawing/2010/main" xmlns="">
                <a:solidFill>
                  <a:srgbClr val="FFFFFF"/>
                </a:solidFill>
              </a14:hiddenFill>
            </a:ext>
          </a:extLst>
        </p:spPr>
      </p:pic>
      <p:pic>
        <p:nvPicPr>
          <p:cNvPr id="44037"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219200" y="5258349"/>
            <a:ext cx="347663" cy="385763"/>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6848347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5"/>
          <p:cNvSpPr>
            <a:spLocks noGrp="1"/>
          </p:cNvSpPr>
          <p:nvPr>
            <p:ph type="sldNum" sz="quarter" idx="12"/>
          </p:nvPr>
        </p:nvSpPr>
        <p:spPr/>
        <p:txBody>
          <a:bodyPr/>
          <a:lstStyle/>
          <a:p>
            <a:r>
              <a:rPr lang="en-US"/>
              <a:t>11.</a:t>
            </a:r>
            <a:fld id="{1381ABB8-2D62-4E30-ADC0-F428615945E1}" type="slidenum">
              <a:rPr lang="en-US"/>
              <a:pPr/>
              <a:t>39</a:t>
            </a:fld>
            <a:endParaRPr lang="en-US"/>
          </a:p>
        </p:txBody>
      </p:sp>
      <p:sp>
        <p:nvSpPr>
          <p:cNvPr id="45058" name="Rectangle 2"/>
          <p:cNvSpPr>
            <a:spLocks noGrp="1" noChangeArrowheads="1"/>
          </p:cNvSpPr>
          <p:nvPr>
            <p:ph type="title"/>
          </p:nvPr>
        </p:nvSpPr>
        <p:spPr/>
        <p:txBody>
          <a:bodyPr/>
          <a:lstStyle/>
          <a:p>
            <a:r>
              <a:rPr lang="en-US"/>
              <a:t>Example 11.2…</a:t>
            </a:r>
          </a:p>
        </p:txBody>
      </p:sp>
      <p:sp>
        <p:nvSpPr>
          <p:cNvPr id="45059" name="Rectangle 3"/>
          <p:cNvSpPr>
            <a:spLocks noGrp="1" noChangeArrowheads="1"/>
          </p:cNvSpPr>
          <p:nvPr>
            <p:ph type="body" idx="1"/>
          </p:nvPr>
        </p:nvSpPr>
        <p:spPr/>
        <p:txBody>
          <a:bodyPr>
            <a:normAutofit fontScale="77500" lnSpcReduction="20000"/>
          </a:bodyPr>
          <a:lstStyle/>
          <a:p>
            <a:r>
              <a:rPr lang="en-US"/>
              <a:t>The rejection region is set up so we can reject the null hypothesis when the test statistic is large </a:t>
            </a:r>
            <a:r>
              <a:rPr lang="en-US" b="1" i="1">
                <a:solidFill>
                  <a:srgbClr val="FF0000"/>
                </a:solidFill>
              </a:rPr>
              <a:t>or</a:t>
            </a:r>
            <a:r>
              <a:rPr lang="en-US"/>
              <a:t> when it is small.</a:t>
            </a:r>
          </a:p>
          <a:p>
            <a:endParaRPr lang="en-US"/>
          </a:p>
          <a:p>
            <a:endParaRPr lang="en-US"/>
          </a:p>
          <a:p>
            <a:endParaRPr lang="en-US"/>
          </a:p>
          <a:p>
            <a:endParaRPr lang="en-US"/>
          </a:p>
          <a:p>
            <a:endParaRPr lang="en-US"/>
          </a:p>
          <a:p>
            <a:endParaRPr lang="en-US"/>
          </a:p>
          <a:p>
            <a:r>
              <a:rPr lang="en-US"/>
              <a:t>That is, we set up a two-tail rejection region. The total area in the rejection region must sum to     , so we divide </a:t>
            </a:r>
            <a:r>
              <a:rPr lang="en-US">
                <a:sym typeface="Symbol" pitchFamily="18" charset="2"/>
              </a:rPr>
              <a:t></a:t>
            </a:r>
            <a:r>
              <a:rPr lang="en-US"/>
              <a:t> by 2.</a:t>
            </a:r>
          </a:p>
        </p:txBody>
      </p:sp>
      <p:pic>
        <p:nvPicPr>
          <p:cNvPr id="45060"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334000" y="5486400"/>
            <a:ext cx="368300" cy="355600"/>
          </a:xfrm>
          <a:prstGeom prst="rect">
            <a:avLst/>
          </a:prstGeom>
          <a:noFill/>
          <a:extLst>
            <a:ext uri="{909E8E84-426E-40DD-AFC4-6F175D3DCCD1}">
              <a14:hiddenFill xmlns:a14="http://schemas.microsoft.com/office/drawing/2010/main" xmlns="">
                <a:solidFill>
                  <a:srgbClr val="FFFFFF"/>
                </a:solidFill>
              </a14:hiddenFill>
            </a:ext>
          </a:extLst>
        </p:spPr>
      </p:pic>
      <p:pic>
        <p:nvPicPr>
          <p:cNvPr id="45061"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55775" y="1914525"/>
            <a:ext cx="5630863" cy="3028950"/>
          </a:xfrm>
          <a:prstGeom prst="rect">
            <a:avLst/>
          </a:prstGeom>
          <a:noFill/>
          <a:extLst>
            <a:ext uri="{909E8E84-426E-40DD-AFC4-6F175D3DCCD1}">
              <a14:hiddenFill xmlns:a14="http://schemas.microsoft.com/office/drawing/2010/main" xmlns="">
                <a:solidFill>
                  <a:srgbClr val="FFFFFF"/>
                </a:solidFill>
              </a14:hiddenFill>
            </a:ext>
          </a:extLst>
        </p:spPr>
      </p:pic>
      <p:sp>
        <p:nvSpPr>
          <p:cNvPr id="45062" name="Rectangle 6"/>
          <p:cNvSpPr>
            <a:spLocks noChangeArrowheads="1"/>
          </p:cNvSpPr>
          <p:nvPr/>
        </p:nvSpPr>
        <p:spPr bwMode="auto">
          <a:xfrm>
            <a:off x="2133600" y="4191000"/>
            <a:ext cx="4724400" cy="6858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5063" name="Text Box 7"/>
          <p:cNvSpPr txBox="1">
            <a:spLocks noChangeArrowheads="1"/>
          </p:cNvSpPr>
          <p:nvPr/>
        </p:nvSpPr>
        <p:spPr bwMode="auto">
          <a:xfrm>
            <a:off x="1019175" y="4343400"/>
            <a:ext cx="1890713"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solidFill>
                  <a:srgbClr val="0000FF"/>
                </a:solidFill>
              </a:rPr>
              <a:t>stat is “small”</a:t>
            </a:r>
          </a:p>
        </p:txBody>
      </p:sp>
      <p:sp>
        <p:nvSpPr>
          <p:cNvPr id="45064" name="Text Box 8"/>
          <p:cNvSpPr txBox="1">
            <a:spLocks noChangeArrowheads="1"/>
          </p:cNvSpPr>
          <p:nvPr/>
        </p:nvSpPr>
        <p:spPr bwMode="auto">
          <a:xfrm>
            <a:off x="5638800" y="4343400"/>
            <a:ext cx="1839913"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solidFill>
                  <a:srgbClr val="0000FF"/>
                </a:solidFill>
              </a:rPr>
              <a:t>stat is “large”</a:t>
            </a:r>
          </a:p>
        </p:txBody>
      </p:sp>
    </p:spTree>
    <p:extLst>
      <p:ext uri="{BB962C8B-B14F-4D97-AF65-F5344CB8AC3E}">
        <p14:creationId xmlns:p14="http://schemas.microsoft.com/office/powerpoint/2010/main" xmlns="" val="274783835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lide Number Placeholder 5"/>
          <p:cNvSpPr>
            <a:spLocks noGrp="1"/>
          </p:cNvSpPr>
          <p:nvPr>
            <p:ph type="sldNum" sz="quarter" idx="12"/>
          </p:nvPr>
        </p:nvSpPr>
        <p:spPr/>
        <p:txBody>
          <a:bodyPr/>
          <a:lstStyle/>
          <a:p>
            <a:r>
              <a:rPr lang="en-US"/>
              <a:t>11.</a:t>
            </a:r>
            <a:fld id="{2358969C-3A00-4205-B932-FE034CCCA5E0}" type="slidenum">
              <a:rPr lang="en-US"/>
              <a:pPr/>
              <a:t>40</a:t>
            </a:fld>
            <a:endParaRPr lang="en-US"/>
          </a:p>
        </p:txBody>
      </p:sp>
      <p:sp>
        <p:nvSpPr>
          <p:cNvPr id="46082" name="Rectangle 2"/>
          <p:cNvSpPr>
            <a:spLocks noGrp="1" noChangeArrowheads="1"/>
          </p:cNvSpPr>
          <p:nvPr>
            <p:ph type="title"/>
          </p:nvPr>
        </p:nvSpPr>
        <p:spPr/>
        <p:txBody>
          <a:bodyPr/>
          <a:lstStyle/>
          <a:p>
            <a:r>
              <a:rPr lang="en-US"/>
              <a:t>Example 11.2…</a:t>
            </a:r>
          </a:p>
        </p:txBody>
      </p:sp>
      <p:sp>
        <p:nvSpPr>
          <p:cNvPr id="46083" name="Rectangle 3"/>
          <p:cNvSpPr>
            <a:spLocks noGrp="1" noChangeArrowheads="1"/>
          </p:cNvSpPr>
          <p:nvPr>
            <p:ph type="body" idx="1"/>
          </p:nvPr>
        </p:nvSpPr>
        <p:spPr/>
        <p:txBody>
          <a:bodyPr/>
          <a:lstStyle/>
          <a:p>
            <a:r>
              <a:rPr lang="en-US" dirty="0"/>
              <a:t>At a 5% significance level (i.e.     = .05), we have</a:t>
            </a:r>
          </a:p>
          <a:p>
            <a:r>
              <a:rPr lang="en-US" dirty="0"/>
              <a:t>     /2 = .025. Thus, z</a:t>
            </a:r>
            <a:r>
              <a:rPr lang="en-US" baseline="-25000" dirty="0"/>
              <a:t>.025</a:t>
            </a:r>
            <a:r>
              <a:rPr lang="en-US" dirty="0"/>
              <a:t> = 1.96 and our rejection region is:</a:t>
            </a:r>
          </a:p>
          <a:p>
            <a:endParaRPr lang="en-US" dirty="0"/>
          </a:p>
          <a:p>
            <a:pPr algn="ctr"/>
            <a:r>
              <a:rPr lang="en-US" dirty="0"/>
              <a:t>z &lt; –1.96        </a:t>
            </a:r>
            <a:r>
              <a:rPr lang="en-US" b="1" dirty="0">
                <a:solidFill>
                  <a:srgbClr val="0000FF"/>
                </a:solidFill>
              </a:rPr>
              <a:t>-or-           </a:t>
            </a:r>
            <a:r>
              <a:rPr lang="en-US" dirty="0"/>
              <a:t> z &gt; 1.96</a:t>
            </a:r>
          </a:p>
        </p:txBody>
      </p:sp>
      <p:pic>
        <p:nvPicPr>
          <p:cNvPr id="46084"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066800" y="2717800"/>
            <a:ext cx="368300" cy="355600"/>
          </a:xfrm>
          <a:prstGeom prst="rect">
            <a:avLst/>
          </a:prstGeom>
          <a:noFill/>
          <a:extLst>
            <a:ext uri="{909E8E84-426E-40DD-AFC4-6F175D3DCCD1}">
              <a14:hiddenFill xmlns:a14="http://schemas.microsoft.com/office/drawing/2010/main" xmlns="">
                <a:solidFill>
                  <a:srgbClr val="FFFFFF"/>
                </a:solidFill>
              </a14:hiddenFill>
            </a:ext>
          </a:extLst>
        </p:spPr>
      </p:pic>
      <p:pic>
        <p:nvPicPr>
          <p:cNvPr id="46085" name="Picture 5"/>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5680869" y="1764323"/>
            <a:ext cx="368300" cy="355600"/>
          </a:xfrm>
          <a:prstGeom prst="rect">
            <a:avLst/>
          </a:prstGeom>
          <a:noFill/>
          <a:extLst>
            <a:ext uri="{909E8E84-426E-40DD-AFC4-6F175D3DCCD1}">
              <a14:hiddenFill xmlns:a14="http://schemas.microsoft.com/office/drawing/2010/main" xmlns="">
                <a:solidFill>
                  <a:srgbClr val="FFFFFF"/>
                </a:solidFill>
              </a14:hiddenFill>
            </a:ext>
          </a:extLst>
        </p:spPr>
      </p:pic>
      <p:pic>
        <p:nvPicPr>
          <p:cNvPr id="46086"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799981" y="3077308"/>
            <a:ext cx="5630863" cy="3028950"/>
          </a:xfrm>
          <a:prstGeom prst="rect">
            <a:avLst/>
          </a:prstGeom>
          <a:noFill/>
          <a:extLst>
            <a:ext uri="{909E8E84-426E-40DD-AFC4-6F175D3DCCD1}">
              <a14:hiddenFill xmlns:a14="http://schemas.microsoft.com/office/drawing/2010/main" xmlns="">
                <a:solidFill>
                  <a:srgbClr val="FFFFFF"/>
                </a:solidFill>
              </a14:hiddenFill>
            </a:ext>
          </a:extLst>
        </p:spPr>
      </p:pic>
      <p:sp>
        <p:nvSpPr>
          <p:cNvPr id="46087" name="Rectangle 7"/>
          <p:cNvSpPr>
            <a:spLocks noChangeArrowheads="1"/>
          </p:cNvSpPr>
          <p:nvPr/>
        </p:nvSpPr>
        <p:spPr bwMode="auto">
          <a:xfrm>
            <a:off x="2133600" y="5400675"/>
            <a:ext cx="5029200" cy="6858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6090" name="Text Box 10"/>
          <p:cNvSpPr txBox="1">
            <a:spLocks noChangeArrowheads="1"/>
          </p:cNvSpPr>
          <p:nvPr/>
        </p:nvSpPr>
        <p:spPr bwMode="auto">
          <a:xfrm>
            <a:off x="6781800" y="5257800"/>
            <a:ext cx="319088"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t>z</a:t>
            </a:r>
          </a:p>
        </p:txBody>
      </p:sp>
      <p:sp>
        <p:nvSpPr>
          <p:cNvPr id="46091" name="Rectangle 11"/>
          <p:cNvSpPr>
            <a:spLocks noChangeArrowheads="1"/>
          </p:cNvSpPr>
          <p:nvPr/>
        </p:nvSpPr>
        <p:spPr bwMode="auto">
          <a:xfrm>
            <a:off x="3733800" y="4419600"/>
            <a:ext cx="1676400" cy="8382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6092" name="Text Box 12"/>
          <p:cNvSpPr txBox="1">
            <a:spLocks noChangeArrowheads="1"/>
          </p:cNvSpPr>
          <p:nvPr/>
        </p:nvSpPr>
        <p:spPr bwMode="auto">
          <a:xfrm>
            <a:off x="3033713" y="5410200"/>
            <a:ext cx="776287"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t>-z</a:t>
            </a:r>
            <a:r>
              <a:rPr lang="en-US" baseline="-25000"/>
              <a:t>.025</a:t>
            </a:r>
            <a:endParaRPr lang="en-US"/>
          </a:p>
        </p:txBody>
      </p:sp>
      <p:sp>
        <p:nvSpPr>
          <p:cNvPr id="46093" name="Text Box 13"/>
          <p:cNvSpPr txBox="1">
            <a:spLocks noChangeArrowheads="1"/>
          </p:cNvSpPr>
          <p:nvPr/>
        </p:nvSpPr>
        <p:spPr bwMode="auto">
          <a:xfrm>
            <a:off x="5257800" y="5410200"/>
            <a:ext cx="846138"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t>+z</a:t>
            </a:r>
            <a:r>
              <a:rPr lang="en-US" baseline="-25000"/>
              <a:t>.025</a:t>
            </a:r>
            <a:endParaRPr lang="en-US"/>
          </a:p>
        </p:txBody>
      </p:sp>
      <p:sp>
        <p:nvSpPr>
          <p:cNvPr id="46094" name="Line 14"/>
          <p:cNvSpPr>
            <a:spLocks noChangeShapeType="1"/>
          </p:cNvSpPr>
          <p:nvPr/>
        </p:nvSpPr>
        <p:spPr bwMode="auto">
          <a:xfrm>
            <a:off x="4572000" y="3429000"/>
            <a:ext cx="0" cy="21336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46095" name="Text Box 15"/>
          <p:cNvSpPr txBox="1">
            <a:spLocks noChangeArrowheads="1"/>
          </p:cNvSpPr>
          <p:nvPr/>
        </p:nvSpPr>
        <p:spPr bwMode="auto">
          <a:xfrm>
            <a:off x="4403725" y="5486400"/>
            <a:ext cx="336550" cy="457200"/>
          </a:xfrm>
          <a:prstGeom prst="rect">
            <a:avLst/>
          </a:prstGeom>
          <a:noFill/>
          <a:ln>
            <a:noFill/>
          </a:ln>
          <a:effectLst/>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r>
              <a:rPr lang="en-US"/>
              <a:t>0</a:t>
            </a:r>
          </a:p>
        </p:txBody>
      </p:sp>
    </p:spTree>
    <p:extLst>
      <p:ext uri="{BB962C8B-B14F-4D97-AF65-F5344CB8AC3E}">
        <p14:creationId xmlns:p14="http://schemas.microsoft.com/office/powerpoint/2010/main" xmlns="" val="578575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r>
              <a:rPr lang="en-US"/>
              <a:t>11.</a:t>
            </a:r>
            <a:fld id="{F6EC3E86-87EE-47FE-B393-AB5CABEB054B}" type="slidenum">
              <a:rPr lang="en-US"/>
              <a:pPr/>
              <a:t>41</a:t>
            </a:fld>
            <a:endParaRPr lang="en-US"/>
          </a:p>
        </p:txBody>
      </p:sp>
      <p:pic>
        <p:nvPicPr>
          <p:cNvPr id="4710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419600" y="1607771"/>
            <a:ext cx="393700" cy="425450"/>
          </a:xfrm>
          <a:prstGeom prst="rect">
            <a:avLst/>
          </a:prstGeom>
          <a:noFill/>
          <a:extLst>
            <a:ext uri="{909E8E84-426E-40DD-AFC4-6F175D3DCCD1}">
              <a14:hiddenFill xmlns:a14="http://schemas.microsoft.com/office/drawing/2010/main" xmlns="">
                <a:solidFill>
                  <a:srgbClr val="FFFFFF"/>
                </a:solidFill>
              </a14:hiddenFill>
            </a:ext>
          </a:extLst>
        </p:spPr>
      </p:pic>
      <p:sp>
        <p:nvSpPr>
          <p:cNvPr id="47106" name="Rectangle 2"/>
          <p:cNvSpPr>
            <a:spLocks noGrp="1" noChangeArrowheads="1"/>
          </p:cNvSpPr>
          <p:nvPr>
            <p:ph type="title"/>
          </p:nvPr>
        </p:nvSpPr>
        <p:spPr/>
        <p:txBody>
          <a:bodyPr/>
          <a:lstStyle/>
          <a:p>
            <a:r>
              <a:rPr lang="en-US" dirty="0"/>
              <a:t>Example 11.2…</a:t>
            </a:r>
          </a:p>
        </p:txBody>
      </p:sp>
      <p:sp>
        <p:nvSpPr>
          <p:cNvPr id="47107" name="Rectangle 3"/>
          <p:cNvSpPr>
            <a:spLocks noGrp="1" noChangeArrowheads="1"/>
          </p:cNvSpPr>
          <p:nvPr>
            <p:ph type="body" idx="1"/>
          </p:nvPr>
        </p:nvSpPr>
        <p:spPr/>
        <p:txBody>
          <a:bodyPr>
            <a:normAutofit fontScale="77500" lnSpcReduction="20000"/>
          </a:bodyPr>
          <a:lstStyle/>
          <a:p>
            <a:r>
              <a:rPr lang="en-US" dirty="0"/>
              <a:t>From the </a:t>
            </a:r>
            <a:r>
              <a:rPr lang="en-US" dirty="0">
                <a:hlinkClick r:id="rId4" action="ppaction://hlinkfile"/>
              </a:rPr>
              <a:t>data</a:t>
            </a:r>
            <a:r>
              <a:rPr lang="en-US" dirty="0"/>
              <a:t>, we calculate     = 17.55</a:t>
            </a:r>
          </a:p>
          <a:p>
            <a:endParaRPr lang="en-US" dirty="0"/>
          </a:p>
          <a:p>
            <a:r>
              <a:rPr lang="en-US" dirty="0"/>
              <a:t>Using our standardized test statistic:</a:t>
            </a:r>
          </a:p>
          <a:p>
            <a:endParaRPr lang="en-US" dirty="0"/>
          </a:p>
          <a:p>
            <a:endParaRPr lang="en-US" dirty="0"/>
          </a:p>
          <a:p>
            <a:r>
              <a:rPr lang="en-US" dirty="0"/>
              <a:t>We find that:</a:t>
            </a:r>
          </a:p>
          <a:p>
            <a:endParaRPr lang="en-US" dirty="0"/>
          </a:p>
          <a:p>
            <a:r>
              <a:rPr lang="en-US" dirty="0"/>
              <a:t>Since z = 1.19 is not greater than 1.96, nor less than –1.96 we cannot reject the null hypothesis in favor of H</a:t>
            </a:r>
            <a:r>
              <a:rPr lang="en-US" baseline="-25000" dirty="0"/>
              <a:t>1</a:t>
            </a:r>
            <a:r>
              <a:rPr lang="en-US" dirty="0"/>
              <a:t>. That is </a:t>
            </a:r>
            <a:r>
              <a:rPr lang="en-US" b="1" i="1" dirty="0"/>
              <a:t>“there is insufficient evidence to infer that there is a difference between the bills of AT&amp;T and the competitor.”</a:t>
            </a:r>
            <a:endParaRPr lang="en-US" dirty="0"/>
          </a:p>
        </p:txBody>
      </p:sp>
      <p:pic>
        <p:nvPicPr>
          <p:cNvPr id="47108"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550877" y="1676400"/>
            <a:ext cx="1892300" cy="1066800"/>
          </a:xfrm>
          <a:prstGeom prst="rect">
            <a:avLst/>
          </a:prstGeom>
          <a:noFill/>
          <a:extLst>
            <a:ext uri="{909E8E84-426E-40DD-AFC4-6F175D3DCCD1}">
              <a14:hiddenFill xmlns:a14="http://schemas.microsoft.com/office/drawing/2010/main" xmlns="">
                <a:solidFill>
                  <a:srgbClr val="FFFFFF"/>
                </a:solidFill>
              </a14:hiddenFill>
            </a:ext>
          </a:extLst>
        </p:spPr>
      </p:pic>
      <p:pic>
        <p:nvPicPr>
          <p:cNvPr id="47110" name="Picture 6"/>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286000" y="3276600"/>
            <a:ext cx="3975100" cy="914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747720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lide Number Placeholder 5"/>
          <p:cNvSpPr>
            <a:spLocks noGrp="1"/>
          </p:cNvSpPr>
          <p:nvPr>
            <p:ph type="sldNum" sz="quarter" idx="12"/>
          </p:nvPr>
        </p:nvSpPr>
        <p:spPr/>
        <p:txBody>
          <a:bodyPr/>
          <a:lstStyle/>
          <a:p>
            <a:r>
              <a:rPr lang="en-US"/>
              <a:t>11.</a:t>
            </a:r>
            <a:fld id="{ADE524CF-6FAE-4A57-A501-A61E31ECC2BB}" type="slidenum">
              <a:rPr lang="en-US"/>
              <a:pPr/>
              <a:t>42</a:t>
            </a:fld>
            <a:endParaRPr lang="en-US"/>
          </a:p>
        </p:txBody>
      </p:sp>
      <p:sp>
        <p:nvSpPr>
          <p:cNvPr id="49154" name="Rectangle 2"/>
          <p:cNvSpPr>
            <a:spLocks noGrp="1" noChangeArrowheads="1"/>
          </p:cNvSpPr>
          <p:nvPr>
            <p:ph type="title"/>
          </p:nvPr>
        </p:nvSpPr>
        <p:spPr/>
        <p:txBody>
          <a:bodyPr>
            <a:normAutofit fontScale="90000"/>
          </a:bodyPr>
          <a:lstStyle/>
          <a:p>
            <a:r>
              <a:rPr lang="en-US"/>
              <a:t>Summary of One- and Two-Tail Tests…</a:t>
            </a:r>
          </a:p>
        </p:txBody>
      </p:sp>
      <p:graphicFrame>
        <p:nvGraphicFramePr>
          <p:cNvPr id="49186" name="Group 34"/>
          <p:cNvGraphicFramePr>
            <a:graphicFrameLocks noGrp="1"/>
          </p:cNvGraphicFramePr>
          <p:nvPr/>
        </p:nvGraphicFramePr>
        <p:xfrm>
          <a:off x="1143000" y="2159000"/>
          <a:ext cx="6858000" cy="3733800"/>
        </p:xfrm>
        <a:graphic>
          <a:graphicData uri="http://schemas.openxmlformats.org/drawingml/2006/table">
            <a:tbl>
              <a:tblPr/>
              <a:tblGrid>
                <a:gridCol w="2286000"/>
                <a:gridCol w="2286000"/>
                <a:gridCol w="2286000"/>
              </a:tblGrid>
              <a:tr h="1244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ahoma" pitchFamily="34" charset="0"/>
                        </a:rPr>
                        <a:t>One-Tail Test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ahoma" pitchFamily="34" charset="0"/>
                        </a:rPr>
                        <a:t>(left tail)</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ahoma" pitchFamily="34" charset="0"/>
                        </a:rPr>
                        <a:t>Two-Tail Test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ahoma" pitchFamily="34" charset="0"/>
                        </a:rPr>
                        <a:t>One-Tail Test</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400" b="0" i="0" u="none" strike="noStrike" cap="none" normalizeH="0" baseline="0" smtClean="0">
                          <a:ln>
                            <a:noFill/>
                          </a:ln>
                          <a:solidFill>
                            <a:schemeClr val="tx1"/>
                          </a:solidFill>
                          <a:effectLst/>
                          <a:latin typeface="Tahoma" pitchFamily="34" charset="0"/>
                        </a:rPr>
                        <a:t>(right tail)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244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2446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ahoma"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400" b="0" i="0" u="none" strike="noStrike" cap="none" normalizeH="0" baseline="0" smtClean="0">
                        <a:ln>
                          <a:noFill/>
                        </a:ln>
                        <a:solidFill>
                          <a:schemeClr val="tx1"/>
                        </a:solidFill>
                        <a:effectLst/>
                        <a:latin typeface="Tahoma"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49187" name="Picture 35"/>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447800" y="3429000"/>
            <a:ext cx="1752600" cy="1117600"/>
          </a:xfrm>
          <a:prstGeom prst="rect">
            <a:avLst/>
          </a:prstGeom>
          <a:noFill/>
          <a:extLst>
            <a:ext uri="{909E8E84-426E-40DD-AFC4-6F175D3DCCD1}">
              <a14:hiddenFill xmlns:a14="http://schemas.microsoft.com/office/drawing/2010/main" xmlns="">
                <a:solidFill>
                  <a:srgbClr val="FFFFFF"/>
                </a:solidFill>
              </a14:hiddenFill>
            </a:ext>
          </a:extLst>
        </p:spPr>
      </p:pic>
      <p:pic>
        <p:nvPicPr>
          <p:cNvPr id="49188" name="Picture 3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733800" y="3429000"/>
            <a:ext cx="1752600" cy="1092200"/>
          </a:xfrm>
          <a:prstGeom prst="rect">
            <a:avLst/>
          </a:prstGeom>
          <a:noFill/>
          <a:extLst>
            <a:ext uri="{909E8E84-426E-40DD-AFC4-6F175D3DCCD1}">
              <a14:hiddenFill xmlns:a14="http://schemas.microsoft.com/office/drawing/2010/main" xmlns="">
                <a:solidFill>
                  <a:srgbClr val="FFFFFF"/>
                </a:solidFill>
              </a14:hiddenFill>
            </a:ext>
          </a:extLst>
        </p:spPr>
      </p:pic>
      <p:pic>
        <p:nvPicPr>
          <p:cNvPr id="49189" name="Picture 37"/>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943600" y="3429000"/>
            <a:ext cx="1714500" cy="1143000"/>
          </a:xfrm>
          <a:prstGeom prst="rect">
            <a:avLst/>
          </a:prstGeom>
          <a:noFill/>
          <a:extLst>
            <a:ext uri="{909E8E84-426E-40DD-AFC4-6F175D3DCCD1}">
              <a14:hiddenFill xmlns:a14="http://schemas.microsoft.com/office/drawing/2010/main" xmlns="">
                <a:solidFill>
                  <a:srgbClr val="FFFFFF"/>
                </a:solidFill>
              </a14:hiddenFill>
            </a:ext>
          </a:extLst>
        </p:spPr>
      </p:pic>
      <p:pic>
        <p:nvPicPr>
          <p:cNvPr id="49190" name="Picture 38"/>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3581400" y="4800600"/>
            <a:ext cx="2020888" cy="850900"/>
          </a:xfrm>
          <a:prstGeom prst="rect">
            <a:avLst/>
          </a:prstGeom>
          <a:noFill/>
          <a:extLst>
            <a:ext uri="{909E8E84-426E-40DD-AFC4-6F175D3DCCD1}">
              <a14:hiddenFill xmlns:a14="http://schemas.microsoft.com/office/drawing/2010/main" xmlns="">
                <a:solidFill>
                  <a:srgbClr val="FFFFFF"/>
                </a:solidFill>
              </a14:hiddenFill>
            </a:ext>
          </a:extLst>
        </p:spPr>
      </p:pic>
      <p:pic>
        <p:nvPicPr>
          <p:cNvPr id="49191" name="Picture 39"/>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295400" y="4800600"/>
            <a:ext cx="2020888" cy="839788"/>
          </a:xfrm>
          <a:prstGeom prst="rect">
            <a:avLst/>
          </a:prstGeom>
          <a:noFill/>
          <a:extLst>
            <a:ext uri="{909E8E84-426E-40DD-AFC4-6F175D3DCCD1}">
              <a14:hiddenFill xmlns:a14="http://schemas.microsoft.com/office/drawing/2010/main" xmlns="">
                <a:solidFill>
                  <a:srgbClr val="FFFFFF"/>
                </a:solidFill>
              </a14:hiddenFill>
            </a:ext>
          </a:extLst>
        </p:spPr>
      </p:pic>
      <p:pic>
        <p:nvPicPr>
          <p:cNvPr id="49192" name="Picture 40"/>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5867400" y="4800600"/>
            <a:ext cx="2001838" cy="84137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19339602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r>
              <a:rPr lang="en-US"/>
              <a:t>11.</a:t>
            </a:r>
            <a:fld id="{B6E2FDA1-10F6-4502-B826-A5843E910EFF}" type="slidenum">
              <a:rPr lang="en-US"/>
              <a:pPr/>
              <a:t>43</a:t>
            </a:fld>
            <a:endParaRPr lang="en-US"/>
          </a:p>
        </p:txBody>
      </p:sp>
      <p:sp>
        <p:nvSpPr>
          <p:cNvPr id="81922" name="Rectangle 2"/>
          <p:cNvSpPr>
            <a:spLocks noGrp="1" noChangeArrowheads="1"/>
          </p:cNvSpPr>
          <p:nvPr>
            <p:ph type="title"/>
          </p:nvPr>
        </p:nvSpPr>
        <p:spPr/>
        <p:txBody>
          <a:bodyPr/>
          <a:lstStyle/>
          <a:p>
            <a:r>
              <a:rPr lang="en-US" sz="3200"/>
              <a:t>Probability of a Type II Error –</a:t>
            </a:r>
          </a:p>
        </p:txBody>
      </p:sp>
      <p:sp>
        <p:nvSpPr>
          <p:cNvPr id="81923" name="Rectangle 3"/>
          <p:cNvSpPr>
            <a:spLocks noGrp="1" noChangeArrowheads="1"/>
          </p:cNvSpPr>
          <p:nvPr>
            <p:ph type="body" idx="1"/>
          </p:nvPr>
        </p:nvSpPr>
        <p:spPr/>
        <p:txBody>
          <a:bodyPr/>
          <a:lstStyle/>
          <a:p>
            <a:r>
              <a:rPr lang="en-US" dirty="0"/>
              <a:t>A Type II error occurs when a false null hypothesis is not rejected or “</a:t>
            </a:r>
            <a:r>
              <a:rPr lang="en-US" dirty="0">
                <a:solidFill>
                  <a:srgbClr val="FF0000"/>
                </a:solidFill>
              </a:rPr>
              <a:t>you accept the null when it is not true” but don’t say it this way </a:t>
            </a:r>
            <a:r>
              <a:rPr lang="en-US" u="sng" dirty="0">
                <a:solidFill>
                  <a:srgbClr val="0000FF"/>
                </a:solidFill>
              </a:rPr>
              <a:t>if a statistician is around</a:t>
            </a:r>
            <a:r>
              <a:rPr lang="en-US" dirty="0">
                <a:solidFill>
                  <a:srgbClr val="0000FF"/>
                </a:solidFill>
              </a:rPr>
              <a:t>.</a:t>
            </a:r>
          </a:p>
          <a:p>
            <a:endParaRPr lang="en-US" dirty="0">
              <a:solidFill>
                <a:srgbClr val="0000FF"/>
              </a:solidFill>
            </a:endParaRPr>
          </a:p>
          <a:p>
            <a:r>
              <a:rPr lang="en-US" dirty="0">
                <a:solidFill>
                  <a:srgbClr val="0000FF"/>
                </a:solidFill>
              </a:rPr>
              <a:t>In practice, this is by far the most serious error you can make in most cases, especially in the “quality field”.</a:t>
            </a:r>
          </a:p>
          <a:p>
            <a:endParaRPr lang="en-US" dirty="0">
              <a:solidFill>
                <a:srgbClr val="0000FF"/>
              </a:solidFill>
            </a:endParaRPr>
          </a:p>
        </p:txBody>
      </p:sp>
      <p:pic>
        <p:nvPicPr>
          <p:cNvPr id="81924" name="Picture 4"/>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858000" y="447675"/>
            <a:ext cx="465138" cy="5905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4821240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p:txBody>
          <a:bodyPr/>
          <a:lstStyle/>
          <a:p>
            <a:r>
              <a:rPr lang="en-US" dirty="0"/>
              <a:t>11.</a:t>
            </a:r>
            <a:fld id="{51E3FEC6-3760-4989-A123-BD2D7E88EE31}" type="slidenum">
              <a:rPr lang="en-US"/>
              <a:pPr/>
              <a:t>44</a:t>
            </a:fld>
            <a:endParaRPr lang="en-US" dirty="0"/>
          </a:p>
        </p:txBody>
      </p:sp>
      <p:pic>
        <p:nvPicPr>
          <p:cNvPr id="55302" name="Picture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20875" y="3810000"/>
            <a:ext cx="365125" cy="352425"/>
          </a:xfrm>
          <a:prstGeom prst="rect">
            <a:avLst/>
          </a:prstGeom>
          <a:noFill/>
          <a:extLst>
            <a:ext uri="{909E8E84-426E-40DD-AFC4-6F175D3DCCD1}">
              <a14:hiddenFill xmlns:a14="http://schemas.microsoft.com/office/drawing/2010/main" xmlns="">
                <a:solidFill>
                  <a:srgbClr val="FFFFFF"/>
                </a:solidFill>
              </a14:hiddenFill>
            </a:ext>
          </a:extLst>
        </p:spPr>
      </p:pic>
      <p:pic>
        <p:nvPicPr>
          <p:cNvPr id="55301"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037388" y="2857500"/>
            <a:ext cx="328612" cy="415925"/>
          </a:xfrm>
          <a:prstGeom prst="rect">
            <a:avLst/>
          </a:prstGeom>
          <a:noFill/>
          <a:extLst>
            <a:ext uri="{909E8E84-426E-40DD-AFC4-6F175D3DCCD1}">
              <a14:hiddenFill xmlns:a14="http://schemas.microsoft.com/office/drawing/2010/main" xmlns="">
                <a:solidFill>
                  <a:srgbClr val="FFFFFF"/>
                </a:solidFill>
              </a14:hiddenFill>
            </a:ext>
          </a:extLst>
        </p:spPr>
      </p:pic>
      <p:sp>
        <p:nvSpPr>
          <p:cNvPr id="55298" name="Rectangle 2"/>
          <p:cNvSpPr>
            <a:spLocks noGrp="1" noChangeArrowheads="1"/>
          </p:cNvSpPr>
          <p:nvPr>
            <p:ph type="title"/>
          </p:nvPr>
        </p:nvSpPr>
        <p:spPr/>
        <p:txBody>
          <a:bodyPr/>
          <a:lstStyle/>
          <a:p>
            <a:r>
              <a:rPr lang="en-US"/>
              <a:t>Judging the Test…</a:t>
            </a:r>
          </a:p>
        </p:txBody>
      </p:sp>
      <p:sp>
        <p:nvSpPr>
          <p:cNvPr id="55299" name="Rectangle 3"/>
          <p:cNvSpPr>
            <a:spLocks noGrp="1" noChangeArrowheads="1"/>
          </p:cNvSpPr>
          <p:nvPr>
            <p:ph type="body" idx="1"/>
          </p:nvPr>
        </p:nvSpPr>
        <p:spPr/>
        <p:txBody>
          <a:bodyPr>
            <a:normAutofit fontScale="92500" lnSpcReduction="20000"/>
          </a:bodyPr>
          <a:lstStyle/>
          <a:p>
            <a:r>
              <a:rPr lang="en-US" dirty="0"/>
              <a:t>A statistical test of hypothesis is effectively defined by the significance level (      ) and the sample size (n), </a:t>
            </a:r>
            <a:r>
              <a:rPr lang="en-US" b="1" i="1" dirty="0"/>
              <a:t>both of which are selected</a:t>
            </a:r>
            <a:r>
              <a:rPr lang="en-US" dirty="0"/>
              <a:t> by the statistics practitioner.</a:t>
            </a:r>
          </a:p>
          <a:p>
            <a:endParaRPr lang="en-US" dirty="0"/>
          </a:p>
          <a:p>
            <a:r>
              <a:rPr lang="en-US" dirty="0"/>
              <a:t>Therefore, if the probability of a Type II error (    ) is too large </a:t>
            </a:r>
            <a:r>
              <a:rPr lang="en-US" dirty="0">
                <a:solidFill>
                  <a:srgbClr val="D60093"/>
                </a:solidFill>
              </a:rPr>
              <a:t>[we have insufficient power]</a:t>
            </a:r>
            <a:r>
              <a:rPr lang="en-US" dirty="0"/>
              <a:t>, we can reduce it by</a:t>
            </a:r>
          </a:p>
          <a:p>
            <a:r>
              <a:rPr lang="en-US" b="1" dirty="0">
                <a:solidFill>
                  <a:srgbClr val="FF0000"/>
                </a:solidFill>
              </a:rPr>
              <a:t>increasing    , and/or</a:t>
            </a:r>
          </a:p>
          <a:p>
            <a:r>
              <a:rPr lang="en-US" b="1" dirty="0">
                <a:solidFill>
                  <a:srgbClr val="FF0000"/>
                </a:solidFill>
              </a:rPr>
              <a:t>increasing the sample size, </a:t>
            </a:r>
            <a:r>
              <a:rPr lang="en-US" dirty="0"/>
              <a:t>n.</a:t>
            </a:r>
          </a:p>
          <a:p>
            <a:endParaRPr lang="en-US" dirty="0"/>
          </a:p>
        </p:txBody>
      </p:sp>
      <p:pic>
        <p:nvPicPr>
          <p:cNvPr id="55300"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019800" y="1981200"/>
            <a:ext cx="365125" cy="3524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7153483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p:txBody>
          <a:bodyPr/>
          <a:lstStyle/>
          <a:p>
            <a:r>
              <a:rPr lang="en-US"/>
              <a:t>11.</a:t>
            </a:r>
            <a:fld id="{9A58815C-63AA-4CFF-9BFF-0CA8AF194FBB}" type="slidenum">
              <a:rPr lang="en-US"/>
              <a:pPr/>
              <a:t>45</a:t>
            </a:fld>
            <a:endParaRPr lang="en-US"/>
          </a:p>
        </p:txBody>
      </p:sp>
      <p:sp>
        <p:nvSpPr>
          <p:cNvPr id="57346" name="Rectangle 2"/>
          <p:cNvSpPr>
            <a:spLocks noGrp="1" noChangeArrowheads="1"/>
          </p:cNvSpPr>
          <p:nvPr>
            <p:ph type="title"/>
          </p:nvPr>
        </p:nvSpPr>
        <p:spPr/>
        <p:txBody>
          <a:bodyPr/>
          <a:lstStyle/>
          <a:p>
            <a:r>
              <a:rPr lang="en-US"/>
              <a:t>Judging the Test…</a:t>
            </a:r>
          </a:p>
        </p:txBody>
      </p:sp>
      <p:sp>
        <p:nvSpPr>
          <p:cNvPr id="57347" name="Rectangle 3"/>
          <p:cNvSpPr>
            <a:spLocks noGrp="1" noChangeArrowheads="1"/>
          </p:cNvSpPr>
          <p:nvPr>
            <p:ph type="body" idx="1"/>
          </p:nvPr>
        </p:nvSpPr>
        <p:spPr/>
        <p:txBody>
          <a:bodyPr>
            <a:normAutofit fontScale="92500" lnSpcReduction="10000"/>
          </a:bodyPr>
          <a:lstStyle/>
          <a:p>
            <a:pPr>
              <a:lnSpc>
                <a:spcPct val="90000"/>
              </a:lnSpc>
            </a:pPr>
            <a:r>
              <a:rPr lang="en-US" sz="2400"/>
              <a:t>The </a:t>
            </a:r>
            <a:r>
              <a:rPr lang="en-US" sz="2400" b="1" i="1"/>
              <a:t>power of a test</a:t>
            </a:r>
            <a:r>
              <a:rPr lang="en-US" sz="2400"/>
              <a:t> is defined as 1–    .</a:t>
            </a:r>
          </a:p>
          <a:p>
            <a:pPr>
              <a:lnSpc>
                <a:spcPct val="90000"/>
              </a:lnSpc>
            </a:pPr>
            <a:r>
              <a:rPr lang="en-US" sz="2400"/>
              <a:t>It represents the probability of rejecting the null hypothesis when it is false and the true mean is something other than the null value for the mean.</a:t>
            </a:r>
          </a:p>
          <a:p>
            <a:pPr>
              <a:lnSpc>
                <a:spcPct val="90000"/>
              </a:lnSpc>
            </a:pPr>
            <a:endParaRPr lang="en-US" sz="2400"/>
          </a:p>
          <a:p>
            <a:pPr>
              <a:lnSpc>
                <a:spcPct val="90000"/>
              </a:lnSpc>
            </a:pPr>
            <a:r>
              <a:rPr lang="en-US" sz="2400"/>
              <a:t>If we are testing the hypothesis that the average amount of medication in blood pressure pills is equal to 6 mg (which is good), and we “fail to reject” the null hypothesis, ship the pills to patients worldwide, only to find out later that the “true” average amount of medication is really 8 mg and people die, we get in trouble. This occurred because the P(reject the null / true mean = 7 mg) = 0.32 which would mean that we have a 68% chance on not rejecting the null for these BAD pills and shipping to patients worldwide. </a:t>
            </a:r>
          </a:p>
          <a:p>
            <a:pPr>
              <a:lnSpc>
                <a:spcPct val="90000"/>
              </a:lnSpc>
            </a:pPr>
            <a:r>
              <a:rPr lang="en-US" sz="2400"/>
              <a:t/>
            </a:r>
            <a:br>
              <a:rPr lang="en-US" sz="2400"/>
            </a:br>
            <a:endParaRPr lang="en-US" sz="2400"/>
          </a:p>
        </p:txBody>
      </p:sp>
      <p:pic>
        <p:nvPicPr>
          <p:cNvPr id="57348"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724400" y="914400"/>
            <a:ext cx="328613" cy="415925"/>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23468243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p>
            <a:r>
              <a:rPr lang="en-US"/>
              <a:t>11.</a:t>
            </a:r>
            <a:fld id="{B9574CC0-161A-4FFA-B2C0-ECE6C7CE8856}" type="slidenum">
              <a:rPr lang="en-US"/>
              <a:pPr/>
              <a:t>46</a:t>
            </a:fld>
            <a:endParaRPr lang="en-US"/>
          </a:p>
        </p:txBody>
      </p:sp>
      <p:sp>
        <p:nvSpPr>
          <p:cNvPr id="80898" name="Rectangle 2"/>
          <p:cNvSpPr>
            <a:spLocks noGrp="1" noChangeArrowheads="1"/>
          </p:cNvSpPr>
          <p:nvPr>
            <p:ph type="title"/>
          </p:nvPr>
        </p:nvSpPr>
        <p:spPr/>
        <p:txBody>
          <a:bodyPr/>
          <a:lstStyle/>
          <a:p>
            <a:r>
              <a:rPr lang="en-US" sz="1400" b="1">
                <a:solidFill>
                  <a:srgbClr val="FF0000"/>
                </a:solidFill>
              </a:rPr>
              <a:t>Probability you ship pills whose mean amount of medication is 7 mg approximately 67%</a:t>
            </a:r>
          </a:p>
        </p:txBody>
      </p:sp>
      <p:pic>
        <p:nvPicPr>
          <p:cNvPr id="80902" name="Picture 6"/>
          <p:cNvPicPr>
            <a:picLocks noGrp="1" noChangeAspect="1" noChangeArrowheads="1"/>
          </p:cNvPicPr>
          <p:nvPr>
            <p:ph type="body" idx="1"/>
          </p:nvPr>
        </p:nvPicPr>
        <p:blipFill>
          <a:blip r:embed="rId2" cstate="print">
            <a:extLst>
              <a:ext uri="{28A0092B-C50C-407E-A947-70E740481C1C}">
                <a14:useLocalDpi xmlns:a14="http://schemas.microsoft.com/office/drawing/2010/main" xmlns="" val="0"/>
              </a:ext>
            </a:extLst>
          </a:blip>
          <a:srcRect/>
          <a:stretch>
            <a:fillRect/>
          </a:stretch>
        </p:blipFill>
        <p:spPr>
          <a:xfrm>
            <a:off x="914400" y="1371600"/>
            <a:ext cx="7391400" cy="4967288"/>
          </a:xfrm>
          <a:noFill/>
          <a:ln/>
          <a:extLst>
            <a:ext uri="{909E8E84-426E-40DD-AFC4-6F175D3DCCD1}">
              <a14:hiddenFill xmlns:a14="http://schemas.microsoft.com/office/drawing/2010/main" xmlns="">
                <a:solidFill>
                  <a:srgbClr val="99CCFF"/>
                </a:solidFill>
              </a14:hiddenFill>
            </a:ext>
            <a:ext uri="{91240B29-F687-4F45-9708-019B960494DF}">
              <a14:hiddenLine xmlns:a14="http://schemas.microsoft.com/office/drawing/2010/main" xmlns="" w="9525" cap="flat" cmpd="sng">
                <a:solidFill>
                  <a:schemeClr val="tx1"/>
                </a:solidFill>
                <a:prstDash val="solid"/>
                <a:miter lim="800000"/>
                <a:headEnd/>
                <a:tailEnd/>
              </a14:hiddenLine>
            </a:ext>
          </a:extLst>
        </p:spPr>
      </p:pic>
    </p:spTree>
    <p:extLst>
      <p:ext uri="{BB962C8B-B14F-4D97-AF65-F5344CB8AC3E}">
        <p14:creationId xmlns:p14="http://schemas.microsoft.com/office/powerpoint/2010/main" xmlns="" val="401246902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Closing note</a:t>
            </a:r>
            <a:endParaRPr lang="en-US" dirty="0"/>
          </a:p>
        </p:txBody>
      </p:sp>
      <p:sp>
        <p:nvSpPr>
          <p:cNvPr id="3" name="Content Placeholder 2"/>
          <p:cNvSpPr>
            <a:spLocks noGrp="1"/>
          </p:cNvSpPr>
          <p:nvPr>
            <p:ph idx="1"/>
          </p:nvPr>
        </p:nvSpPr>
        <p:spPr/>
        <p:txBody>
          <a:bodyPr/>
          <a:lstStyle/>
          <a:p>
            <a:r>
              <a:rPr lang="en-US" dirty="0" smtClean="0"/>
              <a:t>Hypothesis testing</a:t>
            </a:r>
          </a:p>
          <a:p>
            <a:r>
              <a:rPr lang="en-US" dirty="0" smtClean="0"/>
              <a:t>Statistical </a:t>
            </a:r>
            <a:r>
              <a:rPr lang="en-US" dirty="0" err="1" smtClean="0"/>
              <a:t>Vs</a:t>
            </a:r>
            <a:r>
              <a:rPr lang="en-US" dirty="0" smtClean="0"/>
              <a:t> non statistical hypothesis</a:t>
            </a:r>
          </a:p>
          <a:p>
            <a:r>
              <a:rPr lang="en-US" dirty="0" smtClean="0"/>
              <a:t>Methods in testing of hypothesis</a:t>
            </a:r>
          </a:p>
          <a:p>
            <a:r>
              <a:rPr lang="en-US" dirty="0" smtClean="0"/>
              <a:t>P value calculations and interpretations</a:t>
            </a:r>
          </a:p>
          <a:p>
            <a:r>
              <a:rPr lang="en-US" dirty="0" smtClean="0"/>
              <a:t>Type I and type II errors</a:t>
            </a:r>
          </a:p>
          <a:p>
            <a:r>
              <a:rPr lang="en-US" dirty="0" smtClean="0"/>
              <a:t>Applications of these </a:t>
            </a:r>
            <a:r>
              <a:rPr lang="en-US" smtClean="0"/>
              <a:t>appraoches</a:t>
            </a:r>
            <a:endParaRPr lang="en-US" dirty="0" smtClean="0"/>
          </a:p>
          <a:p>
            <a:pPr marL="0" indent="0">
              <a:buNone/>
            </a:pPr>
            <a:endParaRPr lang="en-US" dirty="0"/>
          </a:p>
        </p:txBody>
      </p:sp>
    </p:spTree>
    <p:extLst>
      <p:ext uri="{BB962C8B-B14F-4D97-AF65-F5344CB8AC3E}">
        <p14:creationId xmlns:p14="http://schemas.microsoft.com/office/powerpoint/2010/main" xmlns="" val="3195664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2652</Words>
  <Application>Microsoft Office PowerPoint</Application>
  <PresentationFormat>On-screen Show (4:3)</PresentationFormat>
  <Paragraphs>346</Paragraphs>
  <Slides>47</Slides>
  <Notes>0</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Lecture 13 Statistical Hypothesis</vt:lpstr>
      <vt:lpstr>Learning Objectives</vt:lpstr>
      <vt:lpstr>Nonstatistical Hypothesis Testing…</vt:lpstr>
      <vt:lpstr>Nonstatistical Hypothesis Testing…</vt:lpstr>
      <vt:lpstr>Nonstatistical Hypothesis Testing…</vt:lpstr>
      <vt:lpstr>Nonstatistical Hypothesis Testing…</vt:lpstr>
      <vt:lpstr>Nonstatistical Hypothesis Testing…</vt:lpstr>
      <vt:lpstr>Types of Errors…</vt:lpstr>
      <vt:lpstr>Nonstatistical Hypothesis Testing…</vt:lpstr>
      <vt:lpstr>Concepts of Hypothesis Testing (1)…</vt:lpstr>
      <vt:lpstr>Concepts of Hypothesis Testing…</vt:lpstr>
      <vt:lpstr>Concepts of Hypothesis Testing…</vt:lpstr>
      <vt:lpstr>Concepts of Hypothesis Testing (4)…</vt:lpstr>
      <vt:lpstr>Concepts of Hypothesis Testing (2)…</vt:lpstr>
      <vt:lpstr>Is the Sample Mean in the Guts of the Sampling Distribution??</vt:lpstr>
      <vt:lpstr>Three ways to determine this: First way </vt:lpstr>
      <vt:lpstr>1. Unstandardized Test Statistic Approach</vt:lpstr>
      <vt:lpstr>Three ways to determine this: Second way</vt:lpstr>
      <vt:lpstr>2. Standardized Test Statistic Approach</vt:lpstr>
      <vt:lpstr>Three ways to determine this: Third way</vt:lpstr>
      <vt:lpstr>α-Level (Used in some situations)</vt:lpstr>
      <vt:lpstr>P-value</vt:lpstr>
      <vt:lpstr>Interpretation </vt:lpstr>
      <vt:lpstr>3. p-value approach</vt:lpstr>
      <vt:lpstr>Statistical Conclusions:</vt:lpstr>
      <vt:lpstr>Example </vt:lpstr>
      <vt:lpstr>Example….</vt:lpstr>
      <vt:lpstr>Example ….</vt:lpstr>
      <vt:lpstr>Example … Rejection Region…</vt:lpstr>
      <vt:lpstr>Example 11.1…</vt:lpstr>
      <vt:lpstr>Example  The Big Picture…</vt:lpstr>
      <vt:lpstr>Interpreting the p-value…</vt:lpstr>
      <vt:lpstr>Interpreting the p-value…</vt:lpstr>
      <vt:lpstr>Conclusions of a Test of Hypothesis…</vt:lpstr>
      <vt:lpstr>One tail test with rejection region on right </vt:lpstr>
      <vt:lpstr>One tail test with rejection region on left</vt:lpstr>
      <vt:lpstr>Two tail test with rejection region in both tails</vt:lpstr>
      <vt:lpstr>Example … Students work</vt:lpstr>
      <vt:lpstr>Example 11.2…</vt:lpstr>
      <vt:lpstr>Example 11.2…</vt:lpstr>
      <vt:lpstr>Example 11.2…</vt:lpstr>
      <vt:lpstr>Summary of One- and Two-Tail Tests…</vt:lpstr>
      <vt:lpstr>Probability of a Type II Error –</vt:lpstr>
      <vt:lpstr>Judging the Test…</vt:lpstr>
      <vt:lpstr>Judging the Test…</vt:lpstr>
      <vt:lpstr>Probability you ship pills whose mean amount of medication is 7 mg approximately 67%</vt:lpstr>
      <vt:lpstr>Closing note</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13 Statistical Hypothesis</dc:title>
  <dc:creator>MyUserName</dc:creator>
  <cp:lastModifiedBy>NTS</cp:lastModifiedBy>
  <cp:revision>18</cp:revision>
  <dcterms:created xsi:type="dcterms:W3CDTF">2012-12-16T13:06:00Z</dcterms:created>
  <dcterms:modified xsi:type="dcterms:W3CDTF">2012-12-17T05:56:58Z</dcterms:modified>
</cp:coreProperties>
</file>