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6" r:id="rId2"/>
    <p:sldId id="257" r:id="rId3"/>
    <p:sldId id="259" r:id="rId4"/>
    <p:sldId id="258" r:id="rId5"/>
    <p:sldId id="260" r:id="rId6"/>
    <p:sldId id="263" r:id="rId7"/>
    <p:sldId id="264" r:id="rId8"/>
    <p:sldId id="265" r:id="rId9"/>
    <p:sldId id="266" r:id="rId10"/>
    <p:sldId id="261" r:id="rId11"/>
    <p:sldId id="262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2.wmf"/><Relationship Id="rId4" Type="http://schemas.openxmlformats.org/officeDocument/2006/relationships/image" Target="../media/image17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2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image" Target="../media/image30.emf"/><Relationship Id="rId4" Type="http://schemas.openxmlformats.org/officeDocument/2006/relationships/image" Target="../media/image33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18994E-5D6D-49B8-86A9-1BF26FFD3810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E99F7D-1061-492D-9E1A-F63B886B24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32876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99F7D-1061-492D-9E1A-F63B886B2448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1836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6CA35-42E7-4EAA-9CED-F149E5EC2DB8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9AE10-4EDE-472C-8060-84E03CE0E5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3008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6CA35-42E7-4EAA-9CED-F149E5EC2DB8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9AE10-4EDE-472C-8060-84E03CE0E5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1280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6CA35-42E7-4EAA-9CED-F149E5EC2DB8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9AE10-4EDE-472C-8060-84E03CE0E5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39377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6CA35-42E7-4EAA-9CED-F149E5EC2DB8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9AE10-4EDE-472C-8060-84E03CE0E5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7323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6CA35-42E7-4EAA-9CED-F149E5EC2DB8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9AE10-4EDE-472C-8060-84E03CE0E5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6089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6CA35-42E7-4EAA-9CED-F149E5EC2DB8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9AE10-4EDE-472C-8060-84E03CE0E5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80800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6CA35-42E7-4EAA-9CED-F149E5EC2DB8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9AE10-4EDE-472C-8060-84E03CE0E5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7065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6CA35-42E7-4EAA-9CED-F149E5EC2DB8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9AE10-4EDE-472C-8060-84E03CE0E5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3501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6CA35-42E7-4EAA-9CED-F149E5EC2DB8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9AE10-4EDE-472C-8060-84E03CE0E5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8898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6CA35-42E7-4EAA-9CED-F149E5EC2DB8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9AE10-4EDE-472C-8060-84E03CE0E5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9584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6CA35-42E7-4EAA-9CED-F149E5EC2DB8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9AE10-4EDE-472C-8060-84E03CE0E5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5119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6CA35-42E7-4EAA-9CED-F149E5EC2DB8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9AE10-4EDE-472C-8060-84E03CE0E5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3630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9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1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8.bin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20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4.bin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27.bin"/><Relationship Id="rId4" Type="http://schemas.openxmlformats.org/officeDocument/2006/relationships/oleObject" Target="../embeddings/oleObject26.bin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32.bin"/><Relationship Id="rId5" Type="http://schemas.openxmlformats.org/officeDocument/2006/relationships/oleObject" Target="../embeddings/oleObject31.bin"/><Relationship Id="rId4" Type="http://schemas.openxmlformats.org/officeDocument/2006/relationships/oleObject" Target="../embeddings/oleObject30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8.bin"/><Relationship Id="rId5" Type="http://schemas.openxmlformats.org/officeDocument/2006/relationships/oleObject" Target="../embeddings/oleObject37.bin"/><Relationship Id="rId4" Type="http://schemas.openxmlformats.org/officeDocument/2006/relationships/oleObject" Target="../embeddings/oleObject36.bin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40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5" Type="http://schemas.openxmlformats.org/officeDocument/2006/relationships/oleObject" Target="../embeddings/oleObject44.bin"/><Relationship Id="rId4" Type="http://schemas.openxmlformats.org/officeDocument/2006/relationships/oleObject" Target="../embeddings/oleObject43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oleObject" Target="../embeddings/oleObject47.bin"/><Relationship Id="rId4" Type="http://schemas.openxmlformats.org/officeDocument/2006/relationships/oleObject" Target="../embeddings/oleObject46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5" Type="http://schemas.openxmlformats.org/officeDocument/2006/relationships/oleObject" Target="../embeddings/oleObject51.bin"/><Relationship Id="rId4" Type="http://schemas.openxmlformats.org/officeDocument/2006/relationships/oleObject" Target="../embeddings/oleObject50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5" Type="http://schemas.openxmlformats.org/officeDocument/2006/relationships/oleObject" Target="../embeddings/oleObject54.bin"/><Relationship Id="rId4" Type="http://schemas.openxmlformats.org/officeDocument/2006/relationships/oleObject" Target="../embeddings/oleObject53.bin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5" Type="http://schemas.openxmlformats.org/officeDocument/2006/relationships/oleObject" Target="../embeddings/oleObject59.bin"/><Relationship Id="rId4" Type="http://schemas.openxmlformats.org/officeDocument/2006/relationships/oleObject" Target="../embeddings/oleObject58.bin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12</a:t>
            </a:r>
            <a:br>
              <a:rPr lang="en-US" dirty="0" smtClean="0"/>
            </a:br>
            <a:r>
              <a:rPr lang="en-US" dirty="0" smtClean="0"/>
              <a:t>Statistical Inference (Estimation)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Point and Interval estimation</a:t>
            </a:r>
          </a:p>
          <a:p>
            <a:r>
              <a:rPr lang="en-US" dirty="0" smtClean="0"/>
              <a:t>By</a:t>
            </a:r>
          </a:p>
          <a:p>
            <a:r>
              <a:rPr lang="en-US" dirty="0" smtClean="0"/>
              <a:t>Aziza </a:t>
            </a:r>
            <a:r>
              <a:rPr lang="en-US" dirty="0" err="1" smtClean="0"/>
              <a:t>Munir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909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What is statistical inference and when it is used?</a:t>
            </a:r>
          </a:p>
          <a:p>
            <a:r>
              <a:rPr lang="en-US" dirty="0" smtClean="0"/>
              <a:t>What is estimation? What is the difference between two?</a:t>
            </a:r>
          </a:p>
          <a:p>
            <a:r>
              <a:rPr lang="en-US" dirty="0" smtClean="0"/>
              <a:t>What is point estimation of population mean?</a:t>
            </a:r>
          </a:p>
          <a:p>
            <a:r>
              <a:rPr lang="en-US" dirty="0" err="1" smtClean="0"/>
              <a:t>Unbiasedness</a:t>
            </a:r>
            <a:endParaRPr lang="en-US" dirty="0" smtClean="0"/>
          </a:p>
          <a:p>
            <a:r>
              <a:rPr lang="en-US" dirty="0" smtClean="0"/>
              <a:t>Interval estimation of population mean</a:t>
            </a:r>
          </a:p>
          <a:p>
            <a:r>
              <a:rPr lang="en-US" dirty="0" smtClean="0"/>
              <a:t>Precision and accuracy</a:t>
            </a:r>
          </a:p>
          <a:p>
            <a:r>
              <a:rPr lang="en-US" dirty="0" smtClean="0"/>
              <a:t>Confidence interval of population mean</a:t>
            </a:r>
          </a:p>
          <a:p>
            <a:r>
              <a:rPr lang="en-US" dirty="0" smtClean="0"/>
              <a:t>Error of estimation</a:t>
            </a:r>
          </a:p>
          <a:p>
            <a:r>
              <a:rPr lang="en-US" dirty="0" smtClean="0"/>
              <a:t>All concepts will be discussed with relevant examples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8195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Statistical Inference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3400" y="2274838"/>
            <a:ext cx="76962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Principles of parameter estimation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 Estimation methods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Point estimation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Confidence interval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For the mean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For proportion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t-distribution for small sample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77435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Definition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9800" y="1981200"/>
            <a:ext cx="7162800" cy="4114800"/>
          </a:xfrm>
          <a:noFill/>
        </p:spPr>
        <p:txBody>
          <a:bodyPr/>
          <a:lstStyle/>
          <a:p>
            <a:pPr marL="0" indent="0">
              <a:buFontTx/>
              <a:buNone/>
            </a:pPr>
            <a:r>
              <a:rPr lang="en-US" smtClean="0"/>
              <a:t>Using properly drawn sample data to draw conclusions about the population is called </a:t>
            </a:r>
            <a:r>
              <a:rPr lang="en-US" b="1" smtClean="0"/>
              <a:t>statistical inference</a:t>
            </a:r>
            <a:r>
              <a:rPr lang="en-US" smtClean="0"/>
              <a:t>.   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1189567" y="3543300"/>
            <a:ext cx="3083984" cy="754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</a:pPr>
            <a:r>
              <a:rPr lang="en-US" sz="2400">
                <a:latin typeface="Arial" charset="0"/>
              </a:rPr>
              <a:t>Process or Population</a:t>
            </a: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1911351" y="4462463"/>
            <a:ext cx="1549400" cy="532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</a:pPr>
            <a:r>
              <a:rPr lang="en-US" sz="3200">
                <a:latin typeface="Symbol" pitchFamily="18" charset="2"/>
              </a:rPr>
              <a:t>m</a:t>
            </a:r>
            <a:r>
              <a:rPr lang="en-US" sz="3200">
                <a:latin typeface="Arial" charset="0"/>
              </a:rPr>
              <a:t> = ?</a:t>
            </a:r>
          </a:p>
        </p:txBody>
      </p:sp>
      <p:sp>
        <p:nvSpPr>
          <p:cNvPr id="4102" name="Oval 6"/>
          <p:cNvSpPr>
            <a:spLocks noChangeArrowheads="1"/>
          </p:cNvSpPr>
          <p:nvPr/>
        </p:nvSpPr>
        <p:spPr bwMode="auto">
          <a:xfrm>
            <a:off x="1227666" y="4119563"/>
            <a:ext cx="2827867" cy="107632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103" name="Group 9"/>
          <p:cNvGrpSpPr>
            <a:grpSpLocks/>
          </p:cNvGrpSpPr>
          <p:nvPr/>
        </p:nvGrpSpPr>
        <p:grpSpPr bwMode="auto">
          <a:xfrm>
            <a:off x="5799667" y="5091113"/>
            <a:ext cx="1405467" cy="619125"/>
            <a:chOff x="2740" y="4276"/>
            <a:chExt cx="664" cy="520"/>
          </a:xfrm>
        </p:grpSpPr>
        <p:graphicFrame>
          <p:nvGraphicFramePr>
            <p:cNvPr id="4108" name="Object 7"/>
            <p:cNvGraphicFramePr>
              <a:graphicFrameLocks/>
            </p:cNvGraphicFramePr>
            <p:nvPr/>
          </p:nvGraphicFramePr>
          <p:xfrm>
            <a:off x="2993" y="4421"/>
            <a:ext cx="153" cy="193"/>
          </p:xfrm>
          <a:graphic>
            <a:graphicData uri="http://schemas.openxmlformats.org/presentationml/2006/ole">
              <p:oleObj spid="_x0000_s1060" name="Equation" r:id="rId3" imgW="252466" imgH="315582" progId="Equation">
                <p:embed/>
              </p:oleObj>
            </a:graphicData>
          </a:graphic>
        </p:graphicFrame>
        <p:sp>
          <p:nvSpPr>
            <p:cNvPr id="4109" name="Oval 8"/>
            <p:cNvSpPr>
              <a:spLocks noChangeArrowheads="1"/>
            </p:cNvSpPr>
            <p:nvPr/>
          </p:nvSpPr>
          <p:spPr bwMode="auto">
            <a:xfrm>
              <a:off x="2740" y="4276"/>
              <a:ext cx="664" cy="52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04" name="Arc 10"/>
          <p:cNvSpPr>
            <a:spLocks/>
          </p:cNvSpPr>
          <p:nvPr/>
        </p:nvSpPr>
        <p:spPr bwMode="auto">
          <a:xfrm>
            <a:off x="3454400" y="4857750"/>
            <a:ext cx="2946400" cy="342900"/>
          </a:xfrm>
          <a:custGeom>
            <a:avLst/>
            <a:gdLst>
              <a:gd name="T0" fmla="*/ 0 w 21600"/>
              <a:gd name="T1" fmla="*/ 0 h 21600"/>
              <a:gd name="T2" fmla="*/ 2209800 w 21600"/>
              <a:gd name="T3" fmla="*/ 457200 h 21600"/>
              <a:gd name="T4" fmla="*/ 0 w 21600"/>
              <a:gd name="T5" fmla="*/ 45720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5" name="Rectangle 11"/>
          <p:cNvSpPr>
            <a:spLocks noChangeArrowheads="1"/>
          </p:cNvSpPr>
          <p:nvPr/>
        </p:nvSpPr>
        <p:spPr bwMode="auto">
          <a:xfrm>
            <a:off x="5668434" y="4731544"/>
            <a:ext cx="1227901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latin typeface="Arial" charset="0"/>
              </a:rPr>
              <a:t>Sample</a:t>
            </a:r>
          </a:p>
        </p:txBody>
      </p:sp>
      <p:sp>
        <p:nvSpPr>
          <p:cNvPr id="4106" name="Rectangle 12"/>
          <p:cNvSpPr>
            <a:spLocks noChangeArrowheads="1"/>
          </p:cNvSpPr>
          <p:nvPr/>
        </p:nvSpPr>
        <p:spPr bwMode="auto">
          <a:xfrm>
            <a:off x="1382185" y="6092428"/>
            <a:ext cx="4752905" cy="477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sz="2800" b="0">
                <a:latin typeface="Arial" charset="0"/>
              </a:rPr>
              <a:t>    is a sample estimate of </a:t>
            </a:r>
            <a:r>
              <a:rPr lang="en-US" sz="2800" b="0">
                <a:latin typeface="Symbol" pitchFamily="18" charset="2"/>
              </a:rPr>
              <a:t>m </a:t>
            </a:r>
            <a:r>
              <a:rPr lang="en-US" sz="2800" b="0">
                <a:latin typeface="Arial" charset="0"/>
              </a:rPr>
              <a:t>.</a:t>
            </a:r>
          </a:p>
        </p:txBody>
      </p:sp>
      <p:graphicFrame>
        <p:nvGraphicFramePr>
          <p:cNvPr id="4107" name="Object 13"/>
          <p:cNvGraphicFramePr>
            <a:graphicFrameLocks/>
          </p:cNvGraphicFramePr>
          <p:nvPr/>
        </p:nvGraphicFramePr>
        <p:xfrm>
          <a:off x="1574800" y="6135292"/>
          <a:ext cx="256117" cy="201215"/>
        </p:xfrm>
        <a:graphic>
          <a:graphicData uri="http://schemas.openxmlformats.org/presentationml/2006/ole">
            <p:oleObj spid="_x0000_s1061" name="Equation" r:id="rId4" imgW="201712" imgH="277354" progId="Equation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685176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Statistical Inference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 Sample statistics VS population parameters</a:t>
            </a:r>
          </a:p>
          <a:p>
            <a:r>
              <a:rPr lang="en-US" dirty="0" smtClean="0"/>
              <a:t> Two tasks are intertwined</a:t>
            </a:r>
          </a:p>
          <a:p>
            <a:r>
              <a:rPr lang="en-US" dirty="0" smtClean="0"/>
              <a:t> Estimating the parameters</a:t>
            </a:r>
          </a:p>
          <a:p>
            <a:r>
              <a:rPr lang="en-US" dirty="0" smtClean="0"/>
              <a:t> How good are the estimates?</a:t>
            </a:r>
          </a:p>
          <a:p>
            <a:r>
              <a:rPr lang="en-US" dirty="0" smtClean="0"/>
              <a:t>The fundamental use of normal probability</a:t>
            </a:r>
          </a:p>
          <a:p>
            <a:pPr marL="0" indent="0">
              <a:buNone/>
            </a:pPr>
            <a:r>
              <a:rPr lang="en-US" dirty="0" smtClean="0"/>
              <a:t>     function</a:t>
            </a:r>
          </a:p>
          <a:p>
            <a:pPr marL="0" indent="0">
              <a:buNone/>
            </a:pPr>
            <a:r>
              <a:rPr lang="en-US" dirty="0" smtClean="0"/>
              <a:t> Central Limit Theorem</a:t>
            </a:r>
          </a:p>
          <a:p>
            <a:r>
              <a:rPr lang="en-US" dirty="0" smtClean="0"/>
              <a:t> Most estimating methods assume normal</a:t>
            </a:r>
          </a:p>
          <a:p>
            <a:pPr marL="0" indent="0">
              <a:buNone/>
            </a:pPr>
            <a:r>
              <a:rPr lang="en-US" dirty="0" smtClean="0"/>
              <a:t>     distribution</a:t>
            </a:r>
          </a:p>
          <a:p>
            <a:r>
              <a:rPr lang="en-US" dirty="0" smtClean="0"/>
              <a:t> Many variables follow or can be transformed</a:t>
            </a:r>
          </a:p>
          <a:p>
            <a:pPr marL="0" indent="0">
              <a:buNone/>
            </a:pPr>
            <a:r>
              <a:rPr lang="en-US" dirty="0" smtClean="0"/>
              <a:t>      into normal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485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Definitions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943100"/>
            <a:ext cx="7162800" cy="4838700"/>
          </a:xfrm>
          <a:noFill/>
        </p:spPr>
        <p:txBody>
          <a:bodyPr>
            <a:normAutofit fontScale="92500" lnSpcReduction="10000"/>
          </a:bodyPr>
          <a:lstStyle/>
          <a:p>
            <a:r>
              <a:rPr lang="en-US" sz="2600" dirty="0" smtClean="0"/>
              <a:t>An </a:t>
            </a:r>
            <a:r>
              <a:rPr lang="en-US" sz="2600" b="1" dirty="0" smtClean="0"/>
              <a:t>estimator</a:t>
            </a:r>
            <a:r>
              <a:rPr lang="en-US" sz="2600" dirty="0" smtClean="0"/>
              <a:t> is a strategy or rule that is used to estimate a population parameter.</a:t>
            </a:r>
          </a:p>
          <a:p>
            <a:pPr>
              <a:buFontTx/>
              <a:buNone/>
            </a:pPr>
            <a:endParaRPr lang="en-US" sz="2600" dirty="0" smtClean="0"/>
          </a:p>
          <a:p>
            <a:r>
              <a:rPr lang="en-US" sz="2600" dirty="0" smtClean="0"/>
              <a:t>For example, use</a:t>
            </a:r>
          </a:p>
          <a:p>
            <a:pPr>
              <a:buFontTx/>
              <a:buChar char=" "/>
            </a:pPr>
            <a:r>
              <a:rPr lang="en-US" sz="2600" dirty="0" smtClean="0"/>
              <a:t>   to estimate </a:t>
            </a:r>
            <a:r>
              <a:rPr lang="en-US" sz="2600" dirty="0" smtClean="0">
                <a:latin typeface="Symbol" pitchFamily="18" charset="2"/>
              </a:rPr>
              <a:t>m</a:t>
            </a:r>
            <a:endParaRPr lang="en-US" sz="2600" dirty="0" smtClean="0"/>
          </a:p>
          <a:p>
            <a:pPr>
              <a:buFontTx/>
              <a:buChar char=" "/>
            </a:pPr>
            <a:r>
              <a:rPr lang="en-US" sz="2600" dirty="0" smtClean="0"/>
              <a:t>s</a:t>
            </a:r>
            <a:r>
              <a:rPr lang="en-US" sz="2600" baseline="30000" dirty="0" smtClean="0"/>
              <a:t>2</a:t>
            </a:r>
            <a:r>
              <a:rPr lang="en-US" sz="2600" dirty="0" smtClean="0"/>
              <a:t> to estimate </a:t>
            </a:r>
            <a:r>
              <a:rPr lang="en-US" sz="2600" dirty="0" smtClean="0">
                <a:latin typeface="Symbol" pitchFamily="18" charset="2"/>
              </a:rPr>
              <a:t>s</a:t>
            </a:r>
            <a:r>
              <a:rPr lang="en-US" sz="2600" baseline="30000" dirty="0" smtClean="0"/>
              <a:t>2</a:t>
            </a:r>
            <a:endParaRPr lang="en-US" sz="2600" dirty="0" smtClean="0"/>
          </a:p>
          <a:p>
            <a:pPr>
              <a:buFontTx/>
              <a:buNone/>
            </a:pPr>
            <a:endParaRPr lang="en-US" sz="2600" dirty="0" smtClean="0"/>
          </a:p>
          <a:p>
            <a:r>
              <a:rPr lang="en-US" sz="2600" dirty="0" smtClean="0"/>
              <a:t>If the rule is applied to a specific set of data, the result is an </a:t>
            </a:r>
            <a:r>
              <a:rPr lang="en-US" sz="2600" b="1" dirty="0" smtClean="0"/>
              <a:t>estimate</a:t>
            </a:r>
            <a:r>
              <a:rPr lang="en-US" sz="2600" dirty="0" smtClean="0"/>
              <a:t>.</a:t>
            </a:r>
          </a:p>
          <a:p>
            <a:pPr>
              <a:buFontTx/>
              <a:buNone/>
            </a:pPr>
            <a:endParaRPr lang="en-US" sz="2600" dirty="0" smtClean="0"/>
          </a:p>
          <a:p>
            <a:r>
              <a:rPr lang="en-US" sz="2600" dirty="0" smtClean="0"/>
              <a:t>Example:</a:t>
            </a:r>
          </a:p>
          <a:p>
            <a:pPr>
              <a:buFontTx/>
              <a:buChar char=" "/>
            </a:pPr>
            <a:r>
              <a:rPr lang="en-US" sz="2600" dirty="0" smtClean="0"/>
              <a:t>   =  33.2</a:t>
            </a:r>
          </a:p>
        </p:txBody>
      </p:sp>
      <p:graphicFrame>
        <p:nvGraphicFramePr>
          <p:cNvPr id="5124" name="Object 4"/>
          <p:cNvGraphicFramePr>
            <a:graphicFrameLocks/>
          </p:cNvGraphicFramePr>
          <p:nvPr/>
        </p:nvGraphicFramePr>
        <p:xfrm>
          <a:off x="1490133" y="3534966"/>
          <a:ext cx="222251" cy="171450"/>
        </p:xfrm>
        <a:graphic>
          <a:graphicData uri="http://schemas.openxmlformats.org/presentationml/2006/ole">
            <p:oleObj spid="_x0000_s2086" name="Equation" r:id="rId3" imgW="189023" imgH="252031" progId="Equation">
              <p:embed/>
            </p:oleObj>
          </a:graphicData>
        </a:graphic>
      </p:graphicFrame>
      <p:grpSp>
        <p:nvGrpSpPr>
          <p:cNvPr id="5125" name="Group 7"/>
          <p:cNvGrpSpPr>
            <a:grpSpLocks/>
          </p:cNvGrpSpPr>
          <p:nvPr/>
        </p:nvGrpSpPr>
        <p:grpSpPr bwMode="auto">
          <a:xfrm>
            <a:off x="5588001" y="3473053"/>
            <a:ext cx="2851151" cy="951309"/>
            <a:chOff x="2640" y="2917"/>
            <a:chExt cx="1347" cy="799"/>
          </a:xfrm>
        </p:grpSpPr>
        <p:sp>
          <p:nvSpPr>
            <p:cNvPr id="5130" name="Rectangle 5"/>
            <p:cNvSpPr>
              <a:spLocks noChangeArrowheads="1"/>
            </p:cNvSpPr>
            <p:nvPr/>
          </p:nvSpPr>
          <p:spPr bwMode="auto">
            <a:xfrm>
              <a:off x="2640" y="2917"/>
              <a:ext cx="1347" cy="799"/>
            </a:xfrm>
            <a:prstGeom prst="rect">
              <a:avLst/>
            </a:prstGeom>
            <a:noFill/>
            <a:ln w="38100" cmpd="dbl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sz="2800" b="0">
                  <a:solidFill>
                    <a:srgbClr val="990000"/>
                  </a:solidFill>
                  <a:latin typeface="Arial" charset="0"/>
                </a:rPr>
                <a:t>   and s</a:t>
              </a:r>
              <a:r>
                <a:rPr lang="en-US" sz="2800" b="0" baseline="30000">
                  <a:solidFill>
                    <a:srgbClr val="990000"/>
                  </a:solidFill>
                  <a:latin typeface="Arial" charset="0"/>
                </a:rPr>
                <a:t>2</a:t>
              </a:r>
              <a:r>
                <a:rPr lang="en-US" sz="2800" b="0">
                  <a:solidFill>
                    <a:srgbClr val="990000"/>
                  </a:solidFill>
                  <a:latin typeface="Arial" charset="0"/>
                </a:rPr>
                <a:t> are estimators.</a:t>
              </a:r>
            </a:p>
          </p:txBody>
        </p:sp>
        <p:graphicFrame>
          <p:nvGraphicFramePr>
            <p:cNvPr id="5131" name="Object 6"/>
            <p:cNvGraphicFramePr>
              <a:graphicFrameLocks/>
            </p:cNvGraphicFramePr>
            <p:nvPr/>
          </p:nvGraphicFramePr>
          <p:xfrm>
            <a:off x="2712" y="2981"/>
            <a:ext cx="121" cy="169"/>
          </p:xfrm>
          <a:graphic>
            <a:graphicData uri="http://schemas.openxmlformats.org/presentationml/2006/ole">
              <p:oleObj spid="_x0000_s2087" name="Equation" r:id="rId4" imgW="180860" imgH="257247" progId="Equation">
                <p:embed/>
              </p:oleObj>
            </a:graphicData>
          </a:graphic>
        </p:graphicFrame>
      </p:grpSp>
      <p:graphicFrame>
        <p:nvGraphicFramePr>
          <p:cNvPr id="5126" name="Object 8"/>
          <p:cNvGraphicFramePr>
            <a:graphicFrameLocks/>
          </p:cNvGraphicFramePr>
          <p:nvPr/>
        </p:nvGraphicFramePr>
        <p:xfrm>
          <a:off x="1515533" y="6206729"/>
          <a:ext cx="222251" cy="171450"/>
        </p:xfrm>
        <a:graphic>
          <a:graphicData uri="http://schemas.openxmlformats.org/presentationml/2006/ole">
            <p:oleObj spid="_x0000_s2088" name="Equation" r:id="rId5" imgW="189023" imgH="252031" progId="Equation">
              <p:embed/>
            </p:oleObj>
          </a:graphicData>
        </a:graphic>
      </p:graphicFrame>
      <p:sp>
        <p:nvSpPr>
          <p:cNvPr id="5127" name="Oval 9"/>
          <p:cNvSpPr>
            <a:spLocks noChangeArrowheads="1"/>
          </p:cNvSpPr>
          <p:nvPr/>
        </p:nvSpPr>
        <p:spPr bwMode="auto">
          <a:xfrm>
            <a:off x="2243667" y="6119813"/>
            <a:ext cx="1100667" cy="39052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8" name="Arc 10"/>
          <p:cNvSpPr>
            <a:spLocks/>
          </p:cNvSpPr>
          <p:nvPr/>
        </p:nvSpPr>
        <p:spPr bwMode="auto">
          <a:xfrm>
            <a:off x="3352800" y="6172200"/>
            <a:ext cx="2032000" cy="114300"/>
          </a:xfrm>
          <a:custGeom>
            <a:avLst/>
            <a:gdLst>
              <a:gd name="T0" fmla="*/ 1524000 w 21600"/>
              <a:gd name="T1" fmla="*/ 0 h 21600"/>
              <a:gd name="T2" fmla="*/ 0 w 21600"/>
              <a:gd name="T3" fmla="*/ 152400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noFill/>
          <a:ln w="12700" cap="rnd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9" name="Rectangle 11"/>
          <p:cNvSpPr>
            <a:spLocks noChangeArrowheads="1"/>
          </p:cNvSpPr>
          <p:nvPr/>
        </p:nvSpPr>
        <p:spPr bwMode="auto">
          <a:xfrm>
            <a:off x="5357284" y="5347098"/>
            <a:ext cx="3081867" cy="1259319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2400">
                <a:solidFill>
                  <a:srgbClr val="990000"/>
                </a:solidFill>
                <a:latin typeface="Arial" charset="0"/>
              </a:rPr>
              <a:t>This is an estimate of the population mean </a:t>
            </a:r>
            <a:r>
              <a:rPr lang="en-US" sz="2800">
                <a:solidFill>
                  <a:srgbClr val="990000"/>
                </a:solidFill>
                <a:latin typeface="Symbol" pitchFamily="18" charset="2"/>
              </a:rPr>
              <a:t>m </a:t>
            </a:r>
            <a:r>
              <a:rPr lang="en-US" sz="2400">
                <a:solidFill>
                  <a:srgbClr val="990000"/>
                </a:solidFill>
                <a:latin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770226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Statistical Inference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152650"/>
            <a:ext cx="7162800" cy="4114800"/>
          </a:xfrm>
          <a:noFill/>
        </p:spPr>
        <p:txBody>
          <a:bodyPr>
            <a:normAutofit fontScale="92500" lnSpcReduction="10000"/>
          </a:bodyPr>
          <a:lstStyle/>
          <a:p>
            <a:r>
              <a:rPr lang="en-US" smtClean="0"/>
              <a:t>Statistical  inference permits the estimation of statistical measures (means, proportions, etc.) with a known degree of confidence.</a:t>
            </a:r>
          </a:p>
          <a:p>
            <a:pPr>
              <a:buFontTx/>
              <a:buNone/>
            </a:pPr>
            <a:endParaRPr lang="en-US" smtClean="0"/>
          </a:p>
          <a:p>
            <a:r>
              <a:rPr lang="en-US" smtClean="0"/>
              <a:t>This ability to assess the quality (confidence) of estimates is one of the significant benefits statistics brings to decision making and problem solving.</a:t>
            </a:r>
          </a:p>
        </p:txBody>
      </p:sp>
    </p:spTree>
    <p:extLst>
      <p:ext uri="{BB962C8B-B14F-4D97-AF65-F5344CB8AC3E}">
        <p14:creationId xmlns:p14="http://schemas.microsoft.com/office/powerpoint/2010/main" xmlns="" val="3777797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Randomly Selected Samples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000" y="2000250"/>
            <a:ext cx="7543800" cy="4095750"/>
          </a:xfrm>
          <a:noFill/>
        </p:spPr>
        <p:txBody>
          <a:bodyPr>
            <a:normAutofit fontScale="85000" lnSpcReduction="20000"/>
          </a:bodyPr>
          <a:lstStyle/>
          <a:p>
            <a:r>
              <a:rPr lang="en-US" smtClean="0"/>
              <a:t>If samples are selected randomly, the uncertainty of the inference is measurable.</a:t>
            </a:r>
          </a:p>
          <a:p>
            <a:pPr>
              <a:buFontTx/>
              <a:buNone/>
            </a:pPr>
            <a:endParaRPr lang="en-US" smtClean="0"/>
          </a:p>
          <a:p>
            <a:r>
              <a:rPr lang="en-US" smtClean="0"/>
              <a:t>The ability to measure the confidence associated with a statistical inference is the value received for drawing random samples.</a:t>
            </a:r>
          </a:p>
          <a:p>
            <a:pPr>
              <a:buFontTx/>
              <a:buNone/>
            </a:pPr>
            <a:endParaRPr lang="en-US" smtClean="0"/>
          </a:p>
          <a:p>
            <a:r>
              <a:rPr lang="en-US" smtClean="0"/>
              <a:t>If samples are not selected randomly, there will be no known relationship between the sample results and the population.</a:t>
            </a:r>
          </a:p>
        </p:txBody>
      </p:sp>
    </p:spTree>
    <p:extLst>
      <p:ext uri="{BB962C8B-B14F-4D97-AF65-F5344CB8AC3E}">
        <p14:creationId xmlns:p14="http://schemas.microsoft.com/office/powerpoint/2010/main" xmlns="" val="215531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The One-sample Problem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295400"/>
            <a:ext cx="7162800" cy="5257800"/>
          </a:xfrm>
          <a:noFill/>
        </p:spPr>
        <p:txBody>
          <a:bodyPr>
            <a:normAutofit/>
          </a:bodyPr>
          <a:lstStyle/>
          <a:p>
            <a:r>
              <a:rPr lang="en-US" dirty="0" smtClean="0"/>
              <a:t>This chapter is devoted to the one-sample problem.</a:t>
            </a:r>
          </a:p>
          <a:p>
            <a:r>
              <a:rPr lang="en-US" dirty="0" smtClean="0"/>
              <a:t>That is, a sample consisting of </a:t>
            </a:r>
            <a:r>
              <a:rPr lang="en-US" i="1" dirty="0" smtClean="0"/>
              <a:t>n</a:t>
            </a:r>
            <a:r>
              <a:rPr lang="en-US" dirty="0" smtClean="0"/>
              <a:t> measurements, x</a:t>
            </a:r>
            <a:r>
              <a:rPr lang="en-US" baseline="-25000" dirty="0" smtClean="0"/>
              <a:t>1</a:t>
            </a:r>
            <a:r>
              <a:rPr lang="en-US" dirty="0" smtClean="0"/>
              <a:t>, x</a:t>
            </a:r>
            <a:r>
              <a:rPr lang="en-US" baseline="-25000" dirty="0" smtClean="0"/>
              <a:t>2</a:t>
            </a:r>
            <a:r>
              <a:rPr lang="en-US" dirty="0" smtClean="0"/>
              <a:t>,..., </a:t>
            </a:r>
            <a:r>
              <a:rPr lang="en-US" dirty="0" err="1" smtClean="0"/>
              <a:t>x</a:t>
            </a:r>
            <a:r>
              <a:rPr lang="en-US" baseline="-25000" dirty="0" err="1" smtClean="0"/>
              <a:t>n</a:t>
            </a:r>
            <a:r>
              <a:rPr lang="en-US" dirty="0" smtClean="0"/>
              <a:t>, of some population characteristic will be analyzed with the objective of making inferences about the population or process.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1816100" y="5562600"/>
            <a:ext cx="5511800" cy="532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</a:pPr>
            <a:r>
              <a:rPr lang="en-US" sz="3200">
                <a:latin typeface="Symbol" pitchFamily="18" charset="2"/>
              </a:rPr>
              <a:t>m</a:t>
            </a:r>
            <a:r>
              <a:rPr lang="en-US" sz="3200">
                <a:latin typeface="Arial" charset="0"/>
              </a:rPr>
              <a:t> = ?    </a:t>
            </a:r>
            <a:r>
              <a:rPr lang="en-US" sz="3200">
                <a:latin typeface="Symbol" pitchFamily="18" charset="2"/>
              </a:rPr>
              <a:t>s</a:t>
            </a:r>
            <a:r>
              <a:rPr lang="en-US" sz="3200" baseline="30000">
                <a:latin typeface="Arial" charset="0"/>
              </a:rPr>
              <a:t>2</a:t>
            </a:r>
            <a:r>
              <a:rPr lang="en-US" sz="3200">
                <a:latin typeface="Arial" charset="0"/>
              </a:rPr>
              <a:t> = ?    p = ?</a:t>
            </a:r>
          </a:p>
        </p:txBody>
      </p:sp>
    </p:spTree>
    <p:extLst>
      <p:ext uri="{BB962C8B-B14F-4D97-AF65-F5344CB8AC3E}">
        <p14:creationId xmlns:p14="http://schemas.microsoft.com/office/powerpoint/2010/main" xmlns="" val="3091139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Principles of Parameter Estimation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 Unbiased</a:t>
            </a:r>
          </a:p>
          <a:p>
            <a:r>
              <a:rPr lang="en-US" dirty="0" smtClean="0"/>
              <a:t>The expected value of the estimate is equal to</a:t>
            </a:r>
          </a:p>
          <a:p>
            <a:pPr marL="0" indent="0">
              <a:buNone/>
            </a:pPr>
            <a:r>
              <a:rPr lang="en-US" dirty="0" smtClean="0"/>
              <a:t>     population parameter</a:t>
            </a:r>
          </a:p>
          <a:p>
            <a:pPr marL="0" indent="0">
              <a:buNone/>
            </a:pPr>
            <a:r>
              <a:rPr lang="en-US" dirty="0" smtClean="0"/>
              <a:t>Consistent</a:t>
            </a:r>
          </a:p>
          <a:p>
            <a:pPr marL="0" indent="0">
              <a:buNone/>
            </a:pPr>
            <a:r>
              <a:rPr lang="en-US" dirty="0" smtClean="0"/>
              <a:t>     As n (sample size) approaches N (population size),</a:t>
            </a:r>
          </a:p>
          <a:p>
            <a:pPr marL="0" indent="0">
              <a:buNone/>
            </a:pPr>
            <a:r>
              <a:rPr lang="en-US" dirty="0" smtClean="0"/>
              <a:t>     estimator converges to the population parameter</a:t>
            </a:r>
          </a:p>
          <a:p>
            <a:pPr marL="0" indent="0">
              <a:buNone/>
            </a:pPr>
            <a:r>
              <a:rPr lang="en-US" dirty="0" smtClean="0"/>
              <a:t> Efficient</a:t>
            </a:r>
          </a:p>
          <a:p>
            <a:r>
              <a:rPr lang="en-US" dirty="0" smtClean="0"/>
              <a:t> With the smallest variance.</a:t>
            </a:r>
          </a:p>
          <a:p>
            <a:r>
              <a:rPr lang="en-US" dirty="0" smtClean="0"/>
              <a:t> Sufficient</a:t>
            </a:r>
          </a:p>
          <a:p>
            <a:r>
              <a:rPr lang="en-US" dirty="0" smtClean="0"/>
              <a:t> Contains all information about the parameter</a:t>
            </a:r>
          </a:p>
          <a:p>
            <a:pPr marL="0" indent="0">
              <a:buNone/>
            </a:pPr>
            <a:r>
              <a:rPr lang="en-US" dirty="0" smtClean="0"/>
              <a:t>     through a sample of size 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14210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Estimation Methods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Assume </a:t>
            </a:r>
            <a:r>
              <a:rPr lang="en-US" dirty="0"/>
              <a:t>probability distribution?</a:t>
            </a:r>
          </a:p>
          <a:p>
            <a:r>
              <a:rPr lang="en-US" dirty="0" smtClean="0"/>
              <a:t> </a:t>
            </a:r>
            <a:r>
              <a:rPr lang="en-US" dirty="0"/>
              <a:t>Parametric vs. nonparametric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Common approaches</a:t>
            </a:r>
          </a:p>
          <a:p>
            <a:r>
              <a:rPr lang="en-US" dirty="0" smtClean="0"/>
              <a:t> </a:t>
            </a:r>
            <a:r>
              <a:rPr lang="en-US" dirty="0"/>
              <a:t>Least squares (LS)</a:t>
            </a:r>
          </a:p>
          <a:p>
            <a:r>
              <a:rPr lang="en-US" dirty="0" smtClean="0"/>
              <a:t> </a:t>
            </a:r>
            <a:r>
              <a:rPr lang="en-US" dirty="0"/>
              <a:t>Minimize the sum of squares of the deviation</a:t>
            </a:r>
          </a:p>
          <a:p>
            <a:r>
              <a:rPr lang="en-US" dirty="0" smtClean="0"/>
              <a:t> </a:t>
            </a:r>
            <a:r>
              <a:rPr lang="en-US" dirty="0"/>
              <a:t>Used in linear regression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Maximum likelihood estimation (MLE)</a:t>
            </a:r>
          </a:p>
          <a:p>
            <a:r>
              <a:rPr lang="en-US" dirty="0" smtClean="0"/>
              <a:t> </a:t>
            </a:r>
            <a:r>
              <a:rPr lang="en-US" dirty="0"/>
              <a:t>Estimate parameter that is most consistent with the data</a:t>
            </a:r>
          </a:p>
          <a:p>
            <a:pPr marL="0" indent="0">
              <a:buNone/>
            </a:pPr>
            <a:r>
              <a:rPr lang="en-US" dirty="0" smtClean="0"/>
              <a:t>      </a:t>
            </a:r>
            <a:r>
              <a:rPr lang="en-US" dirty="0"/>
              <a:t>Widely used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Minimum Chi-squared</a:t>
            </a:r>
          </a:p>
          <a:p>
            <a:r>
              <a:rPr lang="en-US" dirty="0" smtClean="0"/>
              <a:t> </a:t>
            </a:r>
            <a:r>
              <a:rPr lang="en-US" dirty="0"/>
              <a:t>Variable made of frequencies</a:t>
            </a:r>
          </a:p>
          <a:p>
            <a:r>
              <a:rPr lang="en-US" dirty="0" smtClean="0"/>
              <a:t> </a:t>
            </a:r>
            <a:r>
              <a:rPr lang="en-US" dirty="0"/>
              <a:t>Compare observed with expected frequencies</a:t>
            </a:r>
          </a:p>
        </p:txBody>
      </p:sp>
    </p:spTree>
    <p:extLst>
      <p:ext uri="{BB962C8B-B14F-4D97-AF65-F5344CB8AC3E}">
        <p14:creationId xmlns:p14="http://schemas.microsoft.com/office/powerpoint/2010/main" xmlns="" val="990310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Judgment Estimates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>
            <a:normAutofit fontScale="92500" lnSpcReduction="20000"/>
          </a:bodyPr>
          <a:lstStyle/>
          <a:p>
            <a:r>
              <a:rPr lang="en-US" smtClean="0"/>
              <a:t>Many estimates are subjective, that is, a person with experience in the field is utilized to estimate an unknown population value.</a:t>
            </a:r>
          </a:p>
          <a:p>
            <a:pPr>
              <a:buFontTx/>
              <a:buNone/>
            </a:pPr>
            <a:endParaRPr lang="en-US" smtClean="0"/>
          </a:p>
          <a:p>
            <a:r>
              <a:rPr lang="en-US" smtClean="0"/>
              <a:t>The problem with judgment estimates is that their degree of accuracy or inaccuracy cannot be determined.</a:t>
            </a:r>
          </a:p>
          <a:p>
            <a:pPr>
              <a:buFontTx/>
              <a:buNone/>
            </a:pPr>
            <a:endParaRPr lang="en-US" smtClean="0"/>
          </a:p>
          <a:p>
            <a:r>
              <a:rPr lang="en-US" smtClean="0"/>
              <a:t>Even if </a:t>
            </a:r>
            <a:r>
              <a:rPr lang="en-US" i="1" smtClean="0"/>
              <a:t>experts</a:t>
            </a:r>
            <a:r>
              <a:rPr lang="en-US" smtClean="0"/>
              <a:t> exist, statistics offers estimates with known reliability.</a:t>
            </a:r>
          </a:p>
        </p:txBody>
      </p:sp>
    </p:spTree>
    <p:extLst>
      <p:ext uri="{BB962C8B-B14F-4D97-AF65-F5344CB8AC3E}">
        <p14:creationId xmlns:p14="http://schemas.microsoft.com/office/powerpoint/2010/main" xmlns="" val="1845336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1200" y="476250"/>
            <a:ext cx="7721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4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Point Estimation of the Population Mean</a:t>
            </a:r>
          </a:p>
        </p:txBody>
      </p:sp>
    </p:spTree>
    <p:extLst>
      <p:ext uri="{BB962C8B-B14F-4D97-AF65-F5344CB8AC3E}">
        <p14:creationId xmlns:p14="http://schemas.microsoft.com/office/powerpoint/2010/main" xmlns="" val="3475046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z="3200" smtClean="0"/>
              <a:t>How can you tell a good estimator from a bad one?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2095500"/>
            <a:ext cx="7162800" cy="4114800"/>
          </a:xfrm>
          <a:noFill/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Good estimators conform to the                   rules of horse shoes:  the closer                   to the true population measure, the better.</a:t>
            </a:r>
          </a:p>
          <a:p>
            <a:pPr>
              <a:buFontTx/>
              <a:buNone/>
            </a:pPr>
            <a:endParaRPr lang="en-US" dirty="0" smtClean="0"/>
          </a:p>
          <a:p>
            <a:r>
              <a:rPr lang="en-US" dirty="0" smtClean="0"/>
              <a:t>Since the objective in this instance is to estimate the population mean, closeness is measured in terms of the distance the estimate is from the actual population mean.</a:t>
            </a:r>
          </a:p>
        </p:txBody>
      </p:sp>
      <p:pic>
        <p:nvPicPr>
          <p:cNvPr id="12292" name="Picture 4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47318" y="2008585"/>
            <a:ext cx="2724149" cy="1872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97875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Estimate Accuracy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43100"/>
            <a:ext cx="7747000" cy="4095750"/>
          </a:xfrm>
          <a:noFill/>
        </p:spPr>
        <p:txBody>
          <a:bodyPr>
            <a:normAutofit fontScale="77500" lnSpcReduction="20000"/>
          </a:bodyPr>
          <a:lstStyle/>
          <a:p>
            <a:pPr marL="0" indent="0">
              <a:buFontTx/>
              <a:buNone/>
            </a:pPr>
            <a:r>
              <a:rPr lang="en-US" b="1" smtClean="0"/>
              <a:t>How can you judge how accurate your estimate is without knowing the true value of the population parameter?</a:t>
            </a:r>
          </a:p>
          <a:p>
            <a:pPr marL="0" indent="0">
              <a:buFontTx/>
              <a:buNone/>
            </a:pPr>
            <a:endParaRPr lang="en-US" smtClean="0"/>
          </a:p>
          <a:p>
            <a:pPr marL="0" indent="0">
              <a:buFontTx/>
              <a:buNone/>
            </a:pPr>
            <a:endParaRPr lang="en-US" smtClean="0"/>
          </a:p>
          <a:p>
            <a:pPr marL="0" indent="0">
              <a:buFontTx/>
              <a:buNone/>
            </a:pPr>
            <a:endParaRPr lang="en-US" smtClean="0"/>
          </a:p>
          <a:p>
            <a:pPr marL="0" indent="0">
              <a:buFontTx/>
              <a:buNone/>
            </a:pPr>
            <a:endParaRPr lang="en-US" smtClean="0"/>
          </a:p>
          <a:p>
            <a:pPr marL="0" indent="0">
              <a:buFontTx/>
              <a:buNone/>
            </a:pPr>
            <a:r>
              <a:rPr lang="en-US" smtClean="0"/>
              <a:t>It’s similar to shooting an arrow at the bull's-eye without being able to see the bull’s-eye. </a:t>
            </a:r>
          </a:p>
          <a:p>
            <a:pPr marL="0" indent="0">
              <a:buFontTx/>
              <a:buNone/>
            </a:pPr>
            <a:r>
              <a:rPr lang="en-US" smtClean="0"/>
              <a:t>If you can’t see the bull's-eye, how do you know how close you were?</a:t>
            </a:r>
          </a:p>
        </p:txBody>
      </p:sp>
      <p:grpSp>
        <p:nvGrpSpPr>
          <p:cNvPr id="13316" name="Group 6"/>
          <p:cNvGrpSpPr>
            <a:grpSpLocks/>
          </p:cNvGrpSpPr>
          <p:nvPr/>
        </p:nvGrpSpPr>
        <p:grpSpPr bwMode="auto">
          <a:xfrm>
            <a:off x="1674285" y="3180160"/>
            <a:ext cx="5770033" cy="1506140"/>
            <a:chOff x="791" y="2671"/>
            <a:chExt cx="2726" cy="1265"/>
          </a:xfrm>
        </p:grpSpPr>
        <p:graphicFrame>
          <p:nvGraphicFramePr>
            <p:cNvPr id="13317" name="Object 4"/>
            <p:cNvGraphicFramePr>
              <a:graphicFrameLocks/>
            </p:cNvGraphicFramePr>
            <p:nvPr/>
          </p:nvGraphicFramePr>
          <p:xfrm>
            <a:off x="791" y="2671"/>
            <a:ext cx="1030" cy="1265"/>
          </p:xfrm>
          <a:graphic>
            <a:graphicData uri="http://schemas.openxmlformats.org/presentationml/2006/ole">
              <p:oleObj spid="_x0000_s3083" name="CorelDRAW! Graphic" r:id="rId3" imgW="6815023" imgH="8365846" progId="">
                <p:embed/>
              </p:oleObj>
            </a:graphicData>
          </a:graphic>
        </p:graphicFrame>
        <p:sp>
          <p:nvSpPr>
            <p:cNvPr id="13318" name="Line 5"/>
            <p:cNvSpPr>
              <a:spLocks noChangeShapeType="1"/>
            </p:cNvSpPr>
            <p:nvPr/>
          </p:nvSpPr>
          <p:spPr bwMode="auto">
            <a:xfrm>
              <a:off x="2941" y="3090"/>
              <a:ext cx="576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226222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Mean Squared Error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447800"/>
            <a:ext cx="7162800" cy="5562600"/>
          </a:xfrm>
          <a:noFill/>
        </p:spPr>
        <p:txBody>
          <a:bodyPr/>
          <a:lstStyle/>
          <a:p>
            <a:pPr marL="0" indent="0">
              <a:buFontTx/>
              <a:buNone/>
            </a:pPr>
            <a:r>
              <a:rPr lang="en-US" dirty="0" smtClean="0"/>
              <a:t>An estimator’s average squared distance from the true parameter is referred to as its </a:t>
            </a:r>
            <a:r>
              <a:rPr lang="en-US" b="1" dirty="0" smtClean="0"/>
              <a:t>mean squared error (MSE)</a:t>
            </a:r>
            <a:r>
              <a:rPr lang="en-US" dirty="0" smtClean="0"/>
              <a:t>.</a:t>
            </a:r>
          </a:p>
          <a:p>
            <a:pPr marL="0" indent="0">
              <a:buFontTx/>
              <a:buNone/>
            </a:pPr>
            <a:endParaRPr lang="en-US" dirty="0" smtClean="0"/>
          </a:p>
          <a:p>
            <a:pPr marL="0" indent="0">
              <a:buFontTx/>
              <a:buNone/>
            </a:pPr>
            <a:r>
              <a:rPr lang="en-US" dirty="0" smtClean="0"/>
              <a:t>The mean squared error for the sample mean is given by:</a:t>
            </a:r>
          </a:p>
        </p:txBody>
      </p:sp>
      <p:graphicFrame>
        <p:nvGraphicFramePr>
          <p:cNvPr id="14340" name="Object 4"/>
          <p:cNvGraphicFramePr>
            <a:graphicFrameLocks/>
          </p:cNvGraphicFramePr>
          <p:nvPr/>
        </p:nvGraphicFramePr>
        <p:xfrm>
          <a:off x="2440517" y="4770835"/>
          <a:ext cx="4265083" cy="371475"/>
        </p:xfrm>
        <a:graphic>
          <a:graphicData uri="http://schemas.openxmlformats.org/presentationml/2006/ole">
            <p:oleObj spid="_x0000_s4107" name="Equation" r:id="rId3" imgW="1241367" imgH="202672" progId="Equation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223013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Finding an Estimator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924050"/>
            <a:ext cx="7162800" cy="4114800"/>
          </a:xfrm>
          <a:noFill/>
        </p:spPr>
        <p:txBody>
          <a:bodyPr>
            <a:normAutofit fontScale="85000" lnSpcReduction="20000"/>
          </a:bodyPr>
          <a:lstStyle/>
          <a:p>
            <a:r>
              <a:rPr lang="en-US" smtClean="0"/>
              <a:t>A perfect estimator would have a mean squared error of zero, but there is no such thing as a perfect estimator.</a:t>
            </a:r>
          </a:p>
          <a:p>
            <a:pPr>
              <a:buFontTx/>
              <a:buNone/>
            </a:pPr>
            <a:endParaRPr lang="en-US" smtClean="0"/>
          </a:p>
          <a:p>
            <a:r>
              <a:rPr lang="en-US" smtClean="0"/>
              <a:t>Since statistical estimators depend on data which is randomly drawn, they are random variables and cannot always be equal to the true population characteristic.</a:t>
            </a:r>
          </a:p>
          <a:p>
            <a:pPr>
              <a:buFontTx/>
              <a:buNone/>
            </a:pPr>
            <a:endParaRPr lang="en-US" smtClean="0"/>
          </a:p>
          <a:p>
            <a:r>
              <a:rPr lang="en-US" smtClean="0"/>
              <a:t>The goal is to find an estimator whose average squared error is the smallest.</a:t>
            </a:r>
          </a:p>
        </p:txBody>
      </p:sp>
    </p:spTree>
    <p:extLst>
      <p:ext uri="{BB962C8B-B14F-4D97-AF65-F5344CB8AC3E}">
        <p14:creationId xmlns:p14="http://schemas.microsoft.com/office/powerpoint/2010/main" xmlns="" val="3284373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Restricting Estimators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209800"/>
            <a:ext cx="7162800" cy="4114800"/>
          </a:xfrm>
          <a:noFill/>
        </p:spPr>
        <p:txBody>
          <a:bodyPr/>
          <a:lstStyle/>
          <a:p>
            <a:pPr marL="0" indent="0">
              <a:buFontTx/>
              <a:buNone/>
            </a:pPr>
            <a:r>
              <a:rPr lang="en-US" smtClean="0"/>
              <a:t>There are an infinite number of possible estimators and without restricting the kinds of estimators that will be considered, very little progress can be made.</a:t>
            </a:r>
          </a:p>
        </p:txBody>
      </p:sp>
    </p:spTree>
    <p:extLst>
      <p:ext uri="{BB962C8B-B14F-4D97-AF65-F5344CB8AC3E}">
        <p14:creationId xmlns:p14="http://schemas.microsoft.com/office/powerpoint/2010/main" xmlns="" val="1981173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Unbiasedness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smtClean="0"/>
              <a:t>On desirable restriction is unbiasedness.</a:t>
            </a:r>
          </a:p>
          <a:p>
            <a:pPr>
              <a:buFontTx/>
              <a:buNone/>
            </a:pPr>
            <a:endParaRPr lang="en-US" smtClean="0"/>
          </a:p>
          <a:p>
            <a:r>
              <a:rPr lang="en-US" smtClean="0"/>
              <a:t>To be an unbiased estimator, the expected value of the estimator must be equal to the parameter that is being estimated.</a:t>
            </a:r>
          </a:p>
          <a:p>
            <a:pPr>
              <a:buFontTx/>
              <a:buNone/>
            </a:pPr>
            <a:endParaRPr lang="en-US" smtClean="0"/>
          </a:p>
          <a:p>
            <a:r>
              <a:rPr lang="en-US" smtClean="0"/>
              <a:t>For example,    is an unbiased estimator of the population mean since</a:t>
            </a:r>
          </a:p>
        </p:txBody>
      </p:sp>
      <p:graphicFrame>
        <p:nvGraphicFramePr>
          <p:cNvPr id="17412" name="Object 4"/>
          <p:cNvGraphicFramePr>
            <a:graphicFrameLocks/>
          </p:cNvGraphicFramePr>
          <p:nvPr/>
        </p:nvGraphicFramePr>
        <p:xfrm>
          <a:off x="4413251" y="5006579"/>
          <a:ext cx="256116" cy="201215"/>
        </p:xfrm>
        <a:graphic>
          <a:graphicData uri="http://schemas.openxmlformats.org/presentationml/2006/ole">
            <p:oleObj spid="_x0000_s5140" name="Equation" r:id="rId3" imgW="201712" imgH="277354" progId="Equation">
              <p:embed/>
            </p:oleObj>
          </a:graphicData>
        </a:graphic>
      </p:graphicFrame>
      <p:graphicFrame>
        <p:nvGraphicFramePr>
          <p:cNvPr id="17413" name="Object 5"/>
          <p:cNvGraphicFramePr>
            <a:graphicFrameLocks/>
          </p:cNvGraphicFramePr>
          <p:nvPr/>
        </p:nvGraphicFramePr>
        <p:xfrm>
          <a:off x="3666067" y="6026944"/>
          <a:ext cx="1813984" cy="329804"/>
        </p:xfrm>
        <a:graphic>
          <a:graphicData uri="http://schemas.openxmlformats.org/presentationml/2006/ole">
            <p:oleObj spid="_x0000_s5141" name="Equation" r:id="rId4" imgW="606703" imgH="176955" progId="Equation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936626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Unbiased Estimators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6400" y="1943100"/>
            <a:ext cx="8432800" cy="4095750"/>
          </a:xfrm>
          <a:noFill/>
        </p:spPr>
        <p:txBody>
          <a:bodyPr>
            <a:normAutofit fontScale="92500" lnSpcReduction="20000"/>
          </a:bodyPr>
          <a:lstStyle/>
          <a:p>
            <a:r>
              <a:rPr lang="en-US" sz="2400" smtClean="0"/>
              <a:t>There are many estimators that are unbiased estimators of the population mean:  including the sample mean, sample median, or any single sample value.</a:t>
            </a:r>
          </a:p>
          <a:p>
            <a:pPr>
              <a:buFontTx/>
              <a:buNone/>
            </a:pPr>
            <a:endParaRPr lang="en-US" sz="2400" smtClean="0"/>
          </a:p>
          <a:p>
            <a:r>
              <a:rPr lang="en-US" sz="2400" smtClean="0"/>
              <a:t>Among unbiased estimators the mean squared error is equal to the variance of the estimator.</a:t>
            </a:r>
          </a:p>
          <a:p>
            <a:pPr>
              <a:buFontTx/>
              <a:buNone/>
            </a:pPr>
            <a:endParaRPr lang="en-US" sz="2400" smtClean="0"/>
          </a:p>
          <a:p>
            <a:r>
              <a:rPr lang="en-US" sz="2400" smtClean="0"/>
              <a:t>Among unbiased estimators, the sample mean has the smallest mean squared error.</a:t>
            </a:r>
          </a:p>
          <a:p>
            <a:pPr>
              <a:buFontTx/>
              <a:buNone/>
            </a:pPr>
            <a:endParaRPr lang="en-US" sz="2400" smtClean="0"/>
          </a:p>
          <a:p>
            <a:r>
              <a:rPr lang="en-US" sz="2400" smtClean="0"/>
              <a:t>Consequently, there is no other unbiased estimator that can consistently do a better job of estimating the population mean.</a:t>
            </a:r>
          </a:p>
        </p:txBody>
      </p:sp>
    </p:spTree>
    <p:extLst>
      <p:ext uri="{BB962C8B-B14F-4D97-AF65-F5344CB8AC3E}">
        <p14:creationId xmlns:p14="http://schemas.microsoft.com/office/powerpoint/2010/main" xmlns="" val="3960536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1200" y="476250"/>
            <a:ext cx="76200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4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Interval Estimation of the Population Mean</a:t>
            </a:r>
          </a:p>
        </p:txBody>
      </p:sp>
    </p:spTree>
    <p:extLst>
      <p:ext uri="{BB962C8B-B14F-4D97-AF65-F5344CB8AC3E}">
        <p14:creationId xmlns:p14="http://schemas.microsoft.com/office/powerpoint/2010/main" xmlns="" val="2142000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Precision of the Estimate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295400"/>
            <a:ext cx="7543800" cy="4857750"/>
          </a:xfrm>
          <a:noFill/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One of the limitations of simply reporting a point estimate is the lack of information concerning the estimator’s accuracy.</a:t>
            </a:r>
          </a:p>
          <a:p>
            <a:pPr>
              <a:buFontTx/>
              <a:buNone/>
            </a:pPr>
            <a:endParaRPr lang="en-US" dirty="0" smtClean="0"/>
          </a:p>
          <a:p>
            <a:r>
              <a:rPr lang="en-US" dirty="0" smtClean="0"/>
              <a:t>Example:  If 33.2 is a point estimate of the population mean, how good is this estimate?</a:t>
            </a:r>
          </a:p>
          <a:p>
            <a:pPr>
              <a:buFontTx/>
              <a:buNone/>
            </a:pPr>
            <a:endParaRPr lang="en-US" dirty="0" smtClean="0"/>
          </a:p>
          <a:p>
            <a:r>
              <a:rPr lang="en-US" dirty="0" smtClean="0"/>
              <a:t>Interval estimates, however, are constructed to provide additional information about the precision of the estimate.</a:t>
            </a:r>
          </a:p>
        </p:txBody>
      </p:sp>
    </p:spTree>
    <p:extLst>
      <p:ext uri="{BB962C8B-B14F-4D97-AF65-F5344CB8AC3E}">
        <p14:creationId xmlns:p14="http://schemas.microsoft.com/office/powerpoint/2010/main" xmlns="" val="840170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Constructing an Interval estimator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0451" y="1219200"/>
            <a:ext cx="7239000" cy="5486400"/>
          </a:xfrm>
          <a:noFill/>
        </p:spPr>
        <p:txBody>
          <a:bodyPr>
            <a:normAutofit/>
          </a:bodyPr>
          <a:lstStyle/>
          <a:p>
            <a:r>
              <a:rPr lang="en-US" dirty="0" smtClean="0"/>
              <a:t>An interval estimator is made by developing an upper and a lower boundary for an interval that will hopefully contain the population parameter.</a:t>
            </a:r>
          </a:p>
          <a:p>
            <a:r>
              <a:rPr lang="en-US" dirty="0" smtClean="0"/>
              <a:t>It would be easy to construct an interval estimator that would definitely contain a population parameter, namely minus infinity to positive infinity.</a:t>
            </a:r>
          </a:p>
        </p:txBody>
      </p:sp>
      <p:grpSp>
        <p:nvGrpSpPr>
          <p:cNvPr id="21508" name="Group 9"/>
          <p:cNvGrpSpPr>
            <a:grpSpLocks/>
          </p:cNvGrpSpPr>
          <p:nvPr/>
        </p:nvGrpSpPr>
        <p:grpSpPr bwMode="auto">
          <a:xfrm>
            <a:off x="810684" y="5740003"/>
            <a:ext cx="7738533" cy="744140"/>
            <a:chOff x="383" y="4821"/>
            <a:chExt cx="3656" cy="625"/>
          </a:xfrm>
        </p:grpSpPr>
        <p:sp>
          <p:nvSpPr>
            <p:cNvPr id="21509" name="Line 4"/>
            <p:cNvSpPr>
              <a:spLocks noChangeShapeType="1"/>
            </p:cNvSpPr>
            <p:nvPr/>
          </p:nvSpPr>
          <p:spPr bwMode="auto">
            <a:xfrm>
              <a:off x="844" y="4929"/>
              <a:ext cx="2699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0" name="Line 5"/>
            <p:cNvSpPr>
              <a:spLocks noChangeShapeType="1"/>
            </p:cNvSpPr>
            <p:nvPr/>
          </p:nvSpPr>
          <p:spPr bwMode="auto">
            <a:xfrm>
              <a:off x="2193" y="4821"/>
              <a:ext cx="0" cy="17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1" name="Rectangle 6"/>
            <p:cNvSpPr>
              <a:spLocks noChangeArrowheads="1"/>
            </p:cNvSpPr>
            <p:nvPr/>
          </p:nvSpPr>
          <p:spPr bwMode="auto">
            <a:xfrm>
              <a:off x="2098" y="5060"/>
              <a:ext cx="167" cy="3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>
                  <a:solidFill>
                    <a:srgbClr val="000000"/>
                  </a:solidFill>
                  <a:latin typeface="Arial" charset="0"/>
                </a:rPr>
                <a:t>0</a:t>
              </a:r>
            </a:p>
          </p:txBody>
        </p:sp>
        <p:graphicFrame>
          <p:nvGraphicFramePr>
            <p:cNvPr id="21512" name="Object 7"/>
            <p:cNvGraphicFramePr>
              <a:graphicFrameLocks/>
            </p:cNvGraphicFramePr>
            <p:nvPr/>
          </p:nvGraphicFramePr>
          <p:xfrm>
            <a:off x="383" y="4830"/>
            <a:ext cx="383" cy="143"/>
          </p:xfrm>
          <a:graphic>
            <a:graphicData uri="http://schemas.openxmlformats.org/presentationml/2006/ole">
              <p:oleObj spid="_x0000_s6164" name="Equation" r:id="rId3" imgW="403771" imgH="151414" progId="Equation">
                <p:embed/>
              </p:oleObj>
            </a:graphicData>
          </a:graphic>
        </p:graphicFrame>
        <p:graphicFrame>
          <p:nvGraphicFramePr>
            <p:cNvPr id="21513" name="Object 8"/>
            <p:cNvGraphicFramePr>
              <a:graphicFrameLocks/>
            </p:cNvGraphicFramePr>
            <p:nvPr/>
          </p:nvGraphicFramePr>
          <p:xfrm>
            <a:off x="3638" y="4829"/>
            <a:ext cx="401" cy="145"/>
          </p:xfrm>
          <a:graphic>
            <a:graphicData uri="http://schemas.openxmlformats.org/presentationml/2006/ole">
              <p:oleObj spid="_x0000_s6165" name="Equation" r:id="rId4" imgW="480099" imgH="176879" progId="Equation">
                <p:embed/>
              </p:oleObj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xmlns="" val="3913929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Constructing an Interval estimator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152650"/>
            <a:ext cx="7162800" cy="4114800"/>
          </a:xfrm>
          <a:noFill/>
        </p:spPr>
        <p:txBody>
          <a:bodyPr>
            <a:normAutofit lnSpcReduction="10000"/>
          </a:bodyPr>
          <a:lstStyle/>
          <a:p>
            <a:r>
              <a:rPr lang="en-US" smtClean="0"/>
              <a:t>However, this particular interval estimator would not contain any useful information about the location of the population parameter.</a:t>
            </a:r>
          </a:p>
          <a:p>
            <a:pPr>
              <a:buFontTx/>
              <a:buNone/>
            </a:pPr>
            <a:endParaRPr lang="en-US" smtClean="0"/>
          </a:p>
          <a:p>
            <a:r>
              <a:rPr lang="en-US" smtClean="0"/>
              <a:t>In interval estimation, the smaller the interval for a given amount of confidence, the better.</a:t>
            </a:r>
          </a:p>
        </p:txBody>
      </p:sp>
    </p:spTree>
    <p:extLst>
      <p:ext uri="{BB962C8B-B14F-4D97-AF65-F5344CB8AC3E}">
        <p14:creationId xmlns:p14="http://schemas.microsoft.com/office/powerpoint/2010/main" xmlns="" val="2476686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Central Limit Theorem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indent="0">
              <a:buFontTx/>
              <a:buNone/>
            </a:pPr>
            <a:r>
              <a:rPr lang="en-US" dirty="0" smtClean="0"/>
              <a:t>Recall that if the sample size is reasonable large (n &gt; 30), the central limit theorem ensures that    has an approximate normal distribution with mean, </a:t>
            </a:r>
            <a:r>
              <a:rPr lang="en-US" dirty="0" smtClean="0">
                <a:latin typeface="Symbol" pitchFamily="18" charset="2"/>
              </a:rPr>
              <a:t>m</a:t>
            </a:r>
            <a:r>
              <a:rPr lang="en-US" dirty="0" smtClean="0"/>
              <a:t>, and variance,     .</a:t>
            </a:r>
          </a:p>
        </p:txBody>
      </p:sp>
      <p:graphicFrame>
        <p:nvGraphicFramePr>
          <p:cNvPr id="23556" name="Object 4"/>
          <p:cNvGraphicFramePr>
            <a:graphicFrameLocks/>
          </p:cNvGraphicFramePr>
          <p:nvPr/>
        </p:nvGraphicFramePr>
        <p:xfrm>
          <a:off x="2038351" y="2895600"/>
          <a:ext cx="256116" cy="201216"/>
        </p:xfrm>
        <a:graphic>
          <a:graphicData uri="http://schemas.openxmlformats.org/presentationml/2006/ole">
            <p:oleObj spid="_x0000_s7197" name="Equation" r:id="rId4" imgW="201712" imgH="277354" progId="Equation">
              <p:embed/>
            </p:oleObj>
          </a:graphicData>
        </a:graphic>
      </p:graphicFrame>
      <p:graphicFrame>
        <p:nvGraphicFramePr>
          <p:cNvPr id="23557" name="Object 5"/>
          <p:cNvGraphicFramePr>
            <a:graphicFrameLocks/>
          </p:cNvGraphicFramePr>
          <p:nvPr/>
        </p:nvGraphicFramePr>
        <p:xfrm>
          <a:off x="4093633" y="3432573"/>
          <a:ext cx="425451" cy="391715"/>
        </p:xfrm>
        <a:graphic>
          <a:graphicData uri="http://schemas.openxmlformats.org/presentationml/2006/ole">
            <p:oleObj spid="_x0000_s7198" name="Equation" r:id="rId5" imgW="354216" imgH="531325" progId="Equation">
              <p:embed/>
            </p:oleObj>
          </a:graphicData>
        </a:graphic>
      </p:graphicFrame>
      <p:graphicFrame>
        <p:nvGraphicFramePr>
          <p:cNvPr id="23558" name="Object 6"/>
          <p:cNvGraphicFramePr>
            <a:graphicFrameLocks/>
          </p:cNvGraphicFramePr>
          <p:nvPr/>
        </p:nvGraphicFramePr>
        <p:xfrm>
          <a:off x="2353733" y="4289822"/>
          <a:ext cx="4438651" cy="1918097"/>
        </p:xfrm>
        <a:graphic>
          <a:graphicData uri="http://schemas.openxmlformats.org/presentationml/2006/ole">
            <p:oleObj spid="_x0000_s7199" name="Microsoft Word 6.0 Document" r:id="rId6" imgW="8322945" imgH="6395720" progId="Word.Document.8">
              <p:embed/>
            </p:oleObj>
          </a:graphicData>
        </a:graphic>
      </p:graphicFrame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4347633" y="6092428"/>
            <a:ext cx="389531" cy="47756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sz="2800" b="0">
                <a:latin typeface="Symbol" pitchFamily="18" charset="2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xmlns="" val="1343805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Estimation: Point vs. Interval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Point </a:t>
            </a:r>
            <a:r>
              <a:rPr lang="en-US" dirty="0" smtClean="0"/>
              <a:t>estimation</a:t>
            </a:r>
          </a:p>
          <a:p>
            <a:r>
              <a:rPr lang="en-US" dirty="0" smtClean="0"/>
              <a:t> Use one single number as the best estimator</a:t>
            </a:r>
          </a:p>
          <a:p>
            <a:pPr marL="0" indent="0">
              <a:buNone/>
            </a:pPr>
            <a:r>
              <a:rPr lang="en-US" dirty="0" smtClean="0"/>
              <a:t>for </a:t>
            </a:r>
            <a:r>
              <a:rPr lang="en-US" dirty="0"/>
              <a:t>a specific population parameter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“Point estimator”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E.g. estimator for mean=15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Interval estimation, “Confidence Interval”</a:t>
            </a:r>
          </a:p>
          <a:p>
            <a:r>
              <a:rPr lang="en-US" dirty="0" smtClean="0"/>
              <a:t> </a:t>
            </a:r>
            <a:r>
              <a:rPr lang="en-US" dirty="0"/>
              <a:t>use a range of numbers within which the</a:t>
            </a:r>
          </a:p>
          <a:p>
            <a:pPr marL="0" indent="0">
              <a:buNone/>
            </a:pPr>
            <a:r>
              <a:rPr lang="en-US" dirty="0" smtClean="0"/>
              <a:t>    parameter </a:t>
            </a:r>
            <a:r>
              <a:rPr lang="en-US" dirty="0"/>
              <a:t>is believed to fall (lower bound,</a:t>
            </a:r>
          </a:p>
          <a:p>
            <a:pPr marL="0" indent="0">
              <a:buNone/>
            </a:pPr>
            <a:r>
              <a:rPr lang="en-US" dirty="0" smtClean="0"/>
              <a:t>    upper </a:t>
            </a:r>
            <a:r>
              <a:rPr lang="en-US" dirty="0"/>
              <a:t>bound)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e.g. (10, 20)</a:t>
            </a:r>
          </a:p>
        </p:txBody>
      </p:sp>
    </p:spTree>
    <p:extLst>
      <p:ext uri="{BB962C8B-B14F-4D97-AF65-F5344CB8AC3E}">
        <p14:creationId xmlns:p14="http://schemas.microsoft.com/office/powerpoint/2010/main" xmlns="" val="2514012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Example 1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209800"/>
            <a:ext cx="7162800" cy="4114800"/>
          </a:xfrm>
          <a:noFill/>
        </p:spPr>
        <p:txBody>
          <a:bodyPr/>
          <a:lstStyle/>
          <a:p>
            <a:r>
              <a:rPr lang="en-US" smtClean="0"/>
              <a:t>The sampling distribution can be used to develop an interval estimator.</a:t>
            </a:r>
          </a:p>
          <a:p>
            <a:pPr>
              <a:buFontTx/>
              <a:buNone/>
            </a:pPr>
            <a:endParaRPr lang="en-US" smtClean="0"/>
          </a:p>
          <a:p>
            <a:r>
              <a:rPr lang="en-US" smtClean="0"/>
              <a:t>For the standard normal random variable,</a:t>
            </a:r>
          </a:p>
          <a:p>
            <a:pPr>
              <a:buFontTx/>
              <a:buNone/>
            </a:pPr>
            <a:endParaRPr lang="en-US" smtClean="0"/>
          </a:p>
          <a:p>
            <a:pPr algn="ctr">
              <a:buFontTx/>
              <a:buNone/>
            </a:pPr>
            <a:r>
              <a:rPr lang="en-US" smtClean="0"/>
              <a:t>P(-2.17 &lt; z &lt; 2.17) = .97.</a:t>
            </a:r>
          </a:p>
        </p:txBody>
      </p:sp>
    </p:spTree>
    <p:extLst>
      <p:ext uri="{BB962C8B-B14F-4D97-AF65-F5344CB8AC3E}">
        <p14:creationId xmlns:p14="http://schemas.microsoft.com/office/powerpoint/2010/main" xmlns="" val="640232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Example 1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3167" y="1219200"/>
            <a:ext cx="7645400" cy="4762500"/>
          </a:xfrm>
          <a:noFill/>
        </p:spPr>
        <p:txBody>
          <a:bodyPr>
            <a:normAutofit fontScale="92500" lnSpcReduction="20000"/>
          </a:bodyPr>
          <a:lstStyle/>
          <a:p>
            <a:pPr marL="0" indent="0">
              <a:buFontTx/>
              <a:buNone/>
            </a:pPr>
            <a:r>
              <a:rPr lang="en-US" dirty="0" smtClean="0"/>
              <a:t>Since    can be transformed in the standard normal random variable by using the z-transform,</a:t>
            </a:r>
          </a:p>
          <a:p>
            <a:pPr marL="0" indent="0">
              <a:buFontTx/>
              <a:buNone/>
            </a:pPr>
            <a:endParaRPr lang="en-US" sz="3200" dirty="0" smtClean="0"/>
          </a:p>
          <a:p>
            <a:pPr marL="0" indent="0">
              <a:buFontTx/>
              <a:buNone/>
            </a:pPr>
            <a:endParaRPr lang="en-US" sz="3200" dirty="0" smtClean="0"/>
          </a:p>
          <a:p>
            <a:pPr marL="0" indent="0">
              <a:buFontTx/>
              <a:buNone/>
            </a:pPr>
            <a:r>
              <a:rPr lang="en-US" dirty="0" smtClean="0"/>
              <a:t>then by substitution,</a:t>
            </a:r>
          </a:p>
          <a:p>
            <a:pPr marL="0" indent="0">
              <a:buFontTx/>
              <a:buNone/>
            </a:pPr>
            <a:endParaRPr lang="en-US" sz="3600" dirty="0" smtClean="0"/>
          </a:p>
          <a:p>
            <a:pPr marL="0" indent="0">
              <a:buFontTx/>
              <a:buNone/>
            </a:pPr>
            <a:endParaRPr lang="en-US" sz="3600" dirty="0" smtClean="0"/>
          </a:p>
          <a:p>
            <a:pPr marL="0" indent="0">
              <a:buFontTx/>
              <a:buNone/>
            </a:pPr>
            <a:r>
              <a:rPr lang="en-US" dirty="0" smtClean="0"/>
              <a:t>and with some algebraic manipulation we obtain</a:t>
            </a:r>
          </a:p>
        </p:txBody>
      </p:sp>
      <p:graphicFrame>
        <p:nvGraphicFramePr>
          <p:cNvPr id="25604" name="Object 4"/>
          <p:cNvGraphicFramePr>
            <a:graphicFrameLocks/>
          </p:cNvGraphicFramePr>
          <p:nvPr/>
        </p:nvGraphicFramePr>
        <p:xfrm>
          <a:off x="2216151" y="1924050"/>
          <a:ext cx="256116" cy="201216"/>
        </p:xfrm>
        <a:graphic>
          <a:graphicData uri="http://schemas.openxmlformats.org/presentationml/2006/ole">
            <p:oleObj spid="_x0000_s8202" name="Equation" r:id="rId3" imgW="201712" imgH="277354" progId="Equation">
              <p:embed/>
            </p:oleObj>
          </a:graphicData>
        </a:graphic>
      </p:graphicFrame>
      <p:graphicFrame>
        <p:nvGraphicFramePr>
          <p:cNvPr id="25605" name="Object 5"/>
          <p:cNvGraphicFramePr>
            <a:graphicFrameLocks/>
          </p:cNvGraphicFramePr>
          <p:nvPr/>
        </p:nvGraphicFramePr>
        <p:xfrm>
          <a:off x="3803652" y="2990850"/>
          <a:ext cx="1604433" cy="571500"/>
        </p:xfrm>
        <a:graphic>
          <a:graphicData uri="http://schemas.openxmlformats.org/presentationml/2006/ole">
            <p:oleObj spid="_x0000_s8203" name="Equation" r:id="rId4" imgW="1179053" imgH="748001" progId="Equation">
              <p:embed/>
            </p:oleObj>
          </a:graphicData>
        </a:graphic>
      </p:graphicFrame>
      <p:graphicFrame>
        <p:nvGraphicFramePr>
          <p:cNvPr id="25606" name="Object 6"/>
          <p:cNvGraphicFramePr>
            <a:graphicFrameLocks/>
          </p:cNvGraphicFramePr>
          <p:nvPr/>
        </p:nvGraphicFramePr>
        <p:xfrm>
          <a:off x="1384300" y="4294585"/>
          <a:ext cx="6443133" cy="592931"/>
        </p:xfrm>
        <a:graphic>
          <a:graphicData uri="http://schemas.openxmlformats.org/presentationml/2006/ole">
            <p:oleObj spid="_x0000_s8204" name="Equation" r:id="rId5" imgW="4773128" imgH="761669" progId="Equation">
              <p:embed/>
            </p:oleObj>
          </a:graphicData>
        </a:graphic>
      </p:graphicFrame>
      <p:graphicFrame>
        <p:nvGraphicFramePr>
          <p:cNvPr id="25607" name="Object 7"/>
          <p:cNvGraphicFramePr>
            <a:graphicFrameLocks/>
          </p:cNvGraphicFramePr>
          <p:nvPr/>
        </p:nvGraphicFramePr>
        <p:xfrm>
          <a:off x="819152" y="6009085"/>
          <a:ext cx="7573433" cy="363140"/>
        </p:xfrm>
        <a:graphic>
          <a:graphicData uri="http://schemas.openxmlformats.org/presentationml/2006/ole">
            <p:oleObj spid="_x0000_s8205" name="Equation" r:id="rId6" imgW="5649048" imgH="457002" progId="Equation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64458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Example 1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6951" y="1981200"/>
            <a:ext cx="7162800" cy="4114800"/>
          </a:xfrm>
          <a:noFill/>
        </p:spPr>
        <p:txBody>
          <a:bodyPr>
            <a:normAutofit fontScale="85000" lnSpcReduction="20000"/>
          </a:bodyPr>
          <a:lstStyle/>
          <a:p>
            <a:pPr marL="0" indent="0">
              <a:buFontTx/>
              <a:buNone/>
            </a:pPr>
            <a:endParaRPr lang="en-US" smtClean="0"/>
          </a:p>
          <a:p>
            <a:pPr marL="0" indent="0">
              <a:buFontTx/>
              <a:buNone/>
            </a:pPr>
            <a:endParaRPr lang="en-US" smtClean="0"/>
          </a:p>
          <a:p>
            <a:pPr marL="0" indent="0">
              <a:buFontTx/>
              <a:buNone/>
            </a:pPr>
            <a:r>
              <a:rPr lang="en-US" smtClean="0"/>
              <a:t>The expression above suggests a specific form for the interval. </a:t>
            </a:r>
          </a:p>
          <a:p>
            <a:pPr marL="0" indent="0">
              <a:buFontTx/>
              <a:buNone/>
            </a:pPr>
            <a:endParaRPr lang="en-US" smtClean="0"/>
          </a:p>
          <a:p>
            <a:pPr marL="0" indent="0">
              <a:buFontTx/>
              <a:buNone/>
            </a:pPr>
            <a:r>
              <a:rPr lang="en-US" smtClean="0"/>
              <a:t>The population mean will fall within the interval:</a:t>
            </a:r>
          </a:p>
          <a:p>
            <a:pPr marL="0" indent="0">
              <a:buFontTx/>
              <a:buNone/>
            </a:pPr>
            <a:endParaRPr lang="en-US" smtClean="0"/>
          </a:p>
          <a:p>
            <a:pPr marL="0" indent="0">
              <a:buFontTx/>
              <a:buNone/>
            </a:pPr>
            <a:endParaRPr lang="en-US" smtClean="0"/>
          </a:p>
          <a:p>
            <a:pPr marL="0" indent="0">
              <a:buFontTx/>
              <a:buNone/>
            </a:pPr>
            <a:endParaRPr lang="en-US" smtClean="0"/>
          </a:p>
          <a:p>
            <a:pPr marL="0" indent="0">
              <a:buFontTx/>
              <a:buNone/>
            </a:pPr>
            <a:r>
              <a:rPr lang="en-US" smtClean="0"/>
              <a:t>97% of the time. </a:t>
            </a:r>
          </a:p>
        </p:txBody>
      </p:sp>
      <p:graphicFrame>
        <p:nvGraphicFramePr>
          <p:cNvPr id="26628" name="Object 4"/>
          <p:cNvGraphicFramePr>
            <a:graphicFrameLocks/>
          </p:cNvGraphicFramePr>
          <p:nvPr/>
        </p:nvGraphicFramePr>
        <p:xfrm>
          <a:off x="3367617" y="4879182"/>
          <a:ext cx="2410883" cy="336947"/>
        </p:xfrm>
        <a:graphic>
          <a:graphicData uri="http://schemas.openxmlformats.org/presentationml/2006/ole">
            <p:oleObj spid="_x0000_s9222" name="Equation" r:id="rId3" imgW="1749563" imgH="443730" progId="Equation">
              <p:embed/>
            </p:oleObj>
          </a:graphicData>
        </a:graphic>
      </p:graphicFrame>
      <p:graphicFrame>
        <p:nvGraphicFramePr>
          <p:cNvPr id="26629" name="Object 5"/>
          <p:cNvGraphicFramePr>
            <a:graphicFrameLocks/>
          </p:cNvGraphicFramePr>
          <p:nvPr/>
        </p:nvGraphicFramePr>
        <p:xfrm>
          <a:off x="827618" y="2180035"/>
          <a:ext cx="7503583" cy="334565"/>
        </p:xfrm>
        <a:graphic>
          <a:graphicData uri="http://schemas.openxmlformats.org/presentationml/2006/ole">
            <p:oleObj spid="_x0000_s9223" name="Equation" r:id="rId4" imgW="5486400" imgH="457200" progId="Equation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344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Example 1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943100"/>
            <a:ext cx="7239000" cy="4095750"/>
          </a:xfrm>
          <a:noFill/>
        </p:spPr>
        <p:txBody>
          <a:bodyPr>
            <a:normAutofit fontScale="92500" lnSpcReduction="20000"/>
          </a:bodyPr>
          <a:lstStyle/>
          <a:p>
            <a:r>
              <a:rPr lang="en-US" sz="2400" smtClean="0"/>
              <a:t>After the sample is selected, the sample mean is no longer a random variable.</a:t>
            </a:r>
          </a:p>
          <a:p>
            <a:pPr>
              <a:buFontTx/>
              <a:buNone/>
            </a:pPr>
            <a:endParaRPr lang="en-US" sz="2400" smtClean="0"/>
          </a:p>
          <a:p>
            <a:r>
              <a:rPr lang="en-US" sz="2400" smtClean="0"/>
              <a:t>    is a random variable, but     = 33.2 is the sample mean for a particular sample.</a:t>
            </a:r>
          </a:p>
          <a:p>
            <a:pPr>
              <a:buFontTx/>
              <a:buNone/>
            </a:pPr>
            <a:endParaRPr lang="en-US" sz="2400" smtClean="0"/>
          </a:p>
          <a:p>
            <a:r>
              <a:rPr lang="en-US" sz="2400" smtClean="0"/>
              <a:t>Suppose a sample has been drawn from a population with a standard deviation of 200, and the following characteristics have been observed:</a:t>
            </a:r>
          </a:p>
          <a:p>
            <a:pPr>
              <a:buFontTx/>
              <a:buChar char=" "/>
            </a:pPr>
            <a:r>
              <a:rPr lang="en-US" sz="2400" smtClean="0"/>
              <a:t>n = 100, and     = 150.</a:t>
            </a:r>
          </a:p>
          <a:p>
            <a:pPr>
              <a:buFontTx/>
              <a:buChar char=" "/>
            </a:pPr>
            <a:endParaRPr lang="en-US" sz="2400" smtClean="0"/>
          </a:p>
          <a:p>
            <a:pPr>
              <a:buFontTx/>
              <a:buChar char=" "/>
            </a:pPr>
            <a:r>
              <a:rPr lang="en-US" sz="2400" smtClean="0"/>
              <a:t>Note:  </a:t>
            </a:r>
          </a:p>
        </p:txBody>
      </p:sp>
      <p:graphicFrame>
        <p:nvGraphicFramePr>
          <p:cNvPr id="27652" name="Object 4"/>
          <p:cNvGraphicFramePr>
            <a:graphicFrameLocks/>
          </p:cNvGraphicFramePr>
          <p:nvPr/>
        </p:nvGraphicFramePr>
        <p:xfrm>
          <a:off x="3981451" y="5349479"/>
          <a:ext cx="230716" cy="179784"/>
        </p:xfrm>
        <a:graphic>
          <a:graphicData uri="http://schemas.openxmlformats.org/presentationml/2006/ole">
            <p:oleObj spid="_x0000_s10250" name="Equation" r:id="rId3" imgW="201712" imgH="277354" progId="Equation">
              <p:embed/>
            </p:oleObj>
          </a:graphicData>
        </a:graphic>
      </p:graphicFrame>
      <p:graphicFrame>
        <p:nvGraphicFramePr>
          <p:cNvPr id="27653" name="Object 5"/>
          <p:cNvGraphicFramePr>
            <a:graphicFrameLocks/>
          </p:cNvGraphicFramePr>
          <p:nvPr/>
        </p:nvGraphicFramePr>
        <p:xfrm>
          <a:off x="2743201" y="5938838"/>
          <a:ext cx="4722284" cy="488156"/>
        </p:xfrm>
        <a:graphic>
          <a:graphicData uri="http://schemas.openxmlformats.org/presentationml/2006/ole">
            <p:oleObj spid="_x0000_s10251" name="Equation" r:id="rId4" imgW="3933585" imgH="723272" progId="Equation">
              <p:embed/>
            </p:oleObj>
          </a:graphicData>
        </a:graphic>
      </p:graphicFrame>
      <p:graphicFrame>
        <p:nvGraphicFramePr>
          <p:cNvPr id="27654" name="Object 6"/>
          <p:cNvGraphicFramePr>
            <a:graphicFrameLocks/>
          </p:cNvGraphicFramePr>
          <p:nvPr/>
        </p:nvGraphicFramePr>
        <p:xfrm>
          <a:off x="6627285" y="3138488"/>
          <a:ext cx="222249" cy="172641"/>
        </p:xfrm>
        <a:graphic>
          <a:graphicData uri="http://schemas.openxmlformats.org/presentationml/2006/ole">
            <p:oleObj spid="_x0000_s10252" name="Equation" r:id="rId5" imgW="201712" imgH="277354" progId="Equation">
              <p:embed/>
            </p:oleObj>
          </a:graphicData>
        </a:graphic>
      </p:graphicFrame>
      <p:graphicFrame>
        <p:nvGraphicFramePr>
          <p:cNvPr id="27655" name="Object 7"/>
          <p:cNvGraphicFramePr>
            <a:graphicFrameLocks/>
          </p:cNvGraphicFramePr>
          <p:nvPr/>
        </p:nvGraphicFramePr>
        <p:xfrm>
          <a:off x="1521885" y="3138488"/>
          <a:ext cx="222249" cy="172641"/>
        </p:xfrm>
        <a:graphic>
          <a:graphicData uri="http://schemas.openxmlformats.org/presentationml/2006/ole">
            <p:oleObj spid="_x0000_s10253" name="Equation" r:id="rId6" imgW="201712" imgH="277354" progId="Equation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993700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Example 1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37167" y="1981200"/>
            <a:ext cx="7162800" cy="4114800"/>
          </a:xfrm>
          <a:noFill/>
        </p:spPr>
        <p:txBody>
          <a:bodyPr/>
          <a:lstStyle/>
          <a:p>
            <a:pPr>
              <a:buFontTx/>
              <a:buNone/>
            </a:pPr>
            <a:r>
              <a:rPr lang="en-US" smtClean="0"/>
              <a:t>The resulting interval would be</a:t>
            </a:r>
          </a:p>
          <a:p>
            <a:pPr>
              <a:buFontTx/>
              <a:buNone/>
            </a:pPr>
            <a:endParaRPr lang="en-US" smtClean="0"/>
          </a:p>
          <a:p>
            <a:pPr>
              <a:buFontTx/>
              <a:buNone/>
            </a:pPr>
            <a:endParaRPr lang="en-US" smtClean="0"/>
          </a:p>
          <a:p>
            <a:pPr>
              <a:buFontTx/>
              <a:buNone/>
            </a:pPr>
            <a:endParaRPr lang="en-US" smtClean="0"/>
          </a:p>
          <a:p>
            <a:pPr>
              <a:buFontTx/>
              <a:buNone/>
            </a:pPr>
            <a:r>
              <a:rPr lang="en-US" smtClean="0"/>
              <a:t>That is,</a:t>
            </a:r>
          </a:p>
        </p:txBody>
      </p:sp>
      <p:graphicFrame>
        <p:nvGraphicFramePr>
          <p:cNvPr id="28676" name="Object 4"/>
          <p:cNvGraphicFramePr>
            <a:graphicFrameLocks/>
          </p:cNvGraphicFramePr>
          <p:nvPr/>
        </p:nvGraphicFramePr>
        <p:xfrm>
          <a:off x="2851151" y="2577703"/>
          <a:ext cx="3536949" cy="451247"/>
        </p:xfrm>
        <a:graphic>
          <a:graphicData uri="http://schemas.openxmlformats.org/presentationml/2006/ole">
            <p:oleObj spid="_x0000_s11272" name="Equation" r:id="rId3" imgW="2562064" imgH="621491" progId="Equation">
              <p:embed/>
            </p:oleObj>
          </a:graphicData>
        </a:graphic>
      </p:graphicFrame>
      <p:grpSp>
        <p:nvGrpSpPr>
          <p:cNvPr id="28677" name="Group 13"/>
          <p:cNvGrpSpPr>
            <a:grpSpLocks/>
          </p:cNvGrpSpPr>
          <p:nvPr/>
        </p:nvGrpSpPr>
        <p:grpSpPr bwMode="auto">
          <a:xfrm>
            <a:off x="520700" y="4175521"/>
            <a:ext cx="8195733" cy="761999"/>
            <a:chOff x="246" y="3507"/>
            <a:chExt cx="3872" cy="640"/>
          </a:xfrm>
        </p:grpSpPr>
        <p:graphicFrame>
          <p:nvGraphicFramePr>
            <p:cNvPr id="28688" name="Object 5"/>
            <p:cNvGraphicFramePr>
              <a:graphicFrameLocks/>
            </p:cNvGraphicFramePr>
            <p:nvPr/>
          </p:nvGraphicFramePr>
          <p:xfrm>
            <a:off x="2982" y="3715"/>
            <a:ext cx="1136" cy="401"/>
          </p:xfrm>
          <a:graphic>
            <a:graphicData uri="http://schemas.openxmlformats.org/presentationml/2006/ole">
              <p:oleObj spid="_x0000_s11273" name="Equation" r:id="rId4" imgW="1102030" imgH="367343" progId="Equation">
                <p:embed/>
              </p:oleObj>
            </a:graphicData>
          </a:graphic>
        </p:graphicFrame>
        <p:graphicFrame>
          <p:nvGraphicFramePr>
            <p:cNvPr id="28689" name="Object 6"/>
            <p:cNvGraphicFramePr>
              <a:graphicFrameLocks/>
            </p:cNvGraphicFramePr>
            <p:nvPr/>
          </p:nvGraphicFramePr>
          <p:xfrm>
            <a:off x="246" y="3715"/>
            <a:ext cx="1136" cy="401"/>
          </p:xfrm>
          <a:graphic>
            <a:graphicData uri="http://schemas.openxmlformats.org/presentationml/2006/ole">
              <p:oleObj spid="_x0000_s11274" name="Equation" r:id="rId5" imgW="1102030" imgH="367343" progId="Equation">
                <p:embed/>
              </p:oleObj>
            </a:graphicData>
          </a:graphic>
        </p:graphicFrame>
        <p:grpSp>
          <p:nvGrpSpPr>
            <p:cNvPr id="28690" name="Group 12"/>
            <p:cNvGrpSpPr>
              <a:grpSpLocks/>
            </p:cNvGrpSpPr>
            <p:nvPr/>
          </p:nvGrpSpPr>
          <p:grpSpPr bwMode="auto">
            <a:xfrm>
              <a:off x="718" y="3507"/>
              <a:ext cx="2842" cy="640"/>
              <a:chOff x="718" y="3507"/>
              <a:chExt cx="2842" cy="640"/>
            </a:xfrm>
          </p:grpSpPr>
          <p:sp>
            <p:nvSpPr>
              <p:cNvPr id="28691" name="Line 7"/>
              <p:cNvSpPr>
                <a:spLocks noChangeShapeType="1"/>
              </p:cNvSpPr>
              <p:nvPr/>
            </p:nvSpPr>
            <p:spPr bwMode="auto">
              <a:xfrm>
                <a:off x="808" y="3651"/>
                <a:ext cx="2701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92" name="Line 8"/>
              <p:cNvSpPr>
                <a:spLocks noChangeShapeType="1"/>
              </p:cNvSpPr>
              <p:nvPr/>
            </p:nvSpPr>
            <p:spPr bwMode="auto">
              <a:xfrm>
                <a:off x="2094" y="3542"/>
                <a:ext cx="0" cy="173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93" name="Rectangle 9"/>
              <p:cNvSpPr>
                <a:spLocks noChangeArrowheads="1"/>
              </p:cNvSpPr>
              <p:nvPr/>
            </p:nvSpPr>
            <p:spPr bwMode="auto">
              <a:xfrm>
                <a:off x="718" y="3507"/>
                <a:ext cx="131" cy="3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200" b="0">
                    <a:solidFill>
                      <a:srgbClr val="000000"/>
                    </a:solidFill>
                    <a:latin typeface="Times New Roman" pitchFamily="18" charset="0"/>
                  </a:rPr>
                  <a:t>[</a:t>
                </a:r>
              </a:p>
            </p:txBody>
          </p:sp>
          <p:sp>
            <p:nvSpPr>
              <p:cNvPr id="28694" name="Rectangle 10"/>
              <p:cNvSpPr>
                <a:spLocks noChangeArrowheads="1"/>
              </p:cNvSpPr>
              <p:nvPr/>
            </p:nvSpPr>
            <p:spPr bwMode="auto">
              <a:xfrm>
                <a:off x="3429" y="3518"/>
                <a:ext cx="131" cy="3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200" b="0">
                    <a:solidFill>
                      <a:srgbClr val="000000"/>
                    </a:solidFill>
                    <a:latin typeface="Times New Roman" pitchFamily="18" charset="0"/>
                  </a:rPr>
                  <a:t>]</a:t>
                </a:r>
              </a:p>
            </p:txBody>
          </p:sp>
          <p:sp>
            <p:nvSpPr>
              <p:cNvPr id="28695" name="Rectangle 11"/>
              <p:cNvSpPr>
                <a:spLocks noChangeArrowheads="1"/>
              </p:cNvSpPr>
              <p:nvPr/>
            </p:nvSpPr>
            <p:spPr bwMode="auto">
              <a:xfrm>
                <a:off x="1928" y="3787"/>
                <a:ext cx="309" cy="3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200">
                    <a:solidFill>
                      <a:srgbClr val="000000"/>
                    </a:solidFill>
                    <a:latin typeface="Arial" charset="0"/>
                  </a:rPr>
                  <a:t>150</a:t>
                </a:r>
              </a:p>
            </p:txBody>
          </p:sp>
        </p:grpSp>
      </p:grpSp>
      <p:grpSp>
        <p:nvGrpSpPr>
          <p:cNvPr id="28678" name="Group 23"/>
          <p:cNvGrpSpPr>
            <a:grpSpLocks/>
          </p:cNvGrpSpPr>
          <p:nvPr/>
        </p:nvGrpSpPr>
        <p:grpSpPr bwMode="auto">
          <a:xfrm>
            <a:off x="1172633" y="5354242"/>
            <a:ext cx="6604000" cy="773906"/>
            <a:chOff x="554" y="4497"/>
            <a:chExt cx="3120" cy="650"/>
          </a:xfrm>
        </p:grpSpPr>
        <p:grpSp>
          <p:nvGrpSpPr>
            <p:cNvPr id="28679" name="Group 18"/>
            <p:cNvGrpSpPr>
              <a:grpSpLocks/>
            </p:cNvGrpSpPr>
            <p:nvPr/>
          </p:nvGrpSpPr>
          <p:grpSpPr bwMode="auto">
            <a:xfrm>
              <a:off x="705" y="4497"/>
              <a:ext cx="2842" cy="371"/>
              <a:chOff x="705" y="4497"/>
              <a:chExt cx="2842" cy="371"/>
            </a:xfrm>
          </p:grpSpPr>
          <p:sp>
            <p:nvSpPr>
              <p:cNvPr id="28684" name="Line 14"/>
              <p:cNvSpPr>
                <a:spLocks noChangeShapeType="1"/>
              </p:cNvSpPr>
              <p:nvPr/>
            </p:nvSpPr>
            <p:spPr bwMode="auto">
              <a:xfrm>
                <a:off x="796" y="4641"/>
                <a:ext cx="2699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85" name="Line 15"/>
              <p:cNvSpPr>
                <a:spLocks noChangeShapeType="1"/>
              </p:cNvSpPr>
              <p:nvPr/>
            </p:nvSpPr>
            <p:spPr bwMode="auto">
              <a:xfrm>
                <a:off x="2081" y="4533"/>
                <a:ext cx="0" cy="173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86" name="Rectangle 16"/>
              <p:cNvSpPr>
                <a:spLocks noChangeArrowheads="1"/>
              </p:cNvSpPr>
              <p:nvPr/>
            </p:nvSpPr>
            <p:spPr bwMode="auto">
              <a:xfrm>
                <a:off x="705" y="4497"/>
                <a:ext cx="131" cy="3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200" b="0">
                    <a:solidFill>
                      <a:srgbClr val="000000"/>
                    </a:solidFill>
                    <a:latin typeface="Times New Roman" pitchFamily="18" charset="0"/>
                  </a:rPr>
                  <a:t>[</a:t>
                </a:r>
              </a:p>
            </p:txBody>
          </p:sp>
          <p:sp>
            <p:nvSpPr>
              <p:cNvPr id="28687" name="Rectangle 17"/>
              <p:cNvSpPr>
                <a:spLocks noChangeArrowheads="1"/>
              </p:cNvSpPr>
              <p:nvPr/>
            </p:nvSpPr>
            <p:spPr bwMode="auto">
              <a:xfrm>
                <a:off x="3416" y="4508"/>
                <a:ext cx="131" cy="3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200" b="0">
                    <a:solidFill>
                      <a:srgbClr val="000000"/>
                    </a:solidFill>
                    <a:latin typeface="Times New Roman" pitchFamily="18" charset="0"/>
                  </a:rPr>
                  <a:t>]</a:t>
                </a:r>
              </a:p>
            </p:txBody>
          </p:sp>
        </p:grpSp>
        <p:grpSp>
          <p:nvGrpSpPr>
            <p:cNvPr id="28680" name="Group 22"/>
            <p:cNvGrpSpPr>
              <a:grpSpLocks/>
            </p:cNvGrpSpPr>
            <p:nvPr/>
          </p:nvGrpSpPr>
          <p:grpSpPr bwMode="auto">
            <a:xfrm>
              <a:off x="554" y="4787"/>
              <a:ext cx="3120" cy="360"/>
              <a:chOff x="554" y="4787"/>
              <a:chExt cx="3120" cy="360"/>
            </a:xfrm>
          </p:grpSpPr>
          <p:sp>
            <p:nvSpPr>
              <p:cNvPr id="28681" name="Rectangle 19"/>
              <p:cNvSpPr>
                <a:spLocks noChangeArrowheads="1"/>
              </p:cNvSpPr>
              <p:nvPr/>
            </p:nvSpPr>
            <p:spPr bwMode="auto">
              <a:xfrm>
                <a:off x="1915" y="4787"/>
                <a:ext cx="309" cy="3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200">
                    <a:solidFill>
                      <a:srgbClr val="000000"/>
                    </a:solidFill>
                    <a:latin typeface="Arial" charset="0"/>
                  </a:rPr>
                  <a:t>150</a:t>
                </a:r>
              </a:p>
            </p:txBody>
          </p:sp>
          <p:sp>
            <p:nvSpPr>
              <p:cNvPr id="28682" name="Rectangle 20"/>
              <p:cNvSpPr>
                <a:spLocks noChangeArrowheads="1"/>
              </p:cNvSpPr>
              <p:nvPr/>
            </p:nvSpPr>
            <p:spPr bwMode="auto">
              <a:xfrm>
                <a:off x="554" y="4787"/>
                <a:ext cx="420" cy="3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200">
                    <a:solidFill>
                      <a:srgbClr val="000000"/>
                    </a:solidFill>
                    <a:latin typeface="Arial" charset="0"/>
                  </a:rPr>
                  <a:t>106.6</a:t>
                </a:r>
              </a:p>
            </p:txBody>
          </p:sp>
          <p:sp>
            <p:nvSpPr>
              <p:cNvPr id="28683" name="Rectangle 21"/>
              <p:cNvSpPr>
                <a:spLocks noChangeArrowheads="1"/>
              </p:cNvSpPr>
              <p:nvPr/>
            </p:nvSpPr>
            <p:spPr bwMode="auto">
              <a:xfrm>
                <a:off x="3254" y="4787"/>
                <a:ext cx="420" cy="3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200">
                    <a:solidFill>
                      <a:srgbClr val="000000"/>
                    </a:solidFill>
                    <a:latin typeface="Arial" charset="0"/>
                  </a:rPr>
                  <a:t>193.4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764371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Example 1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724150"/>
            <a:ext cx="7162800" cy="4114800"/>
          </a:xfrm>
          <a:noFill/>
        </p:spPr>
        <p:txBody>
          <a:bodyPr/>
          <a:lstStyle/>
          <a:p>
            <a:pPr marL="0" indent="0">
              <a:buFontTx/>
              <a:buNone/>
            </a:pPr>
            <a:endParaRPr lang="en-US" smtClean="0"/>
          </a:p>
          <a:p>
            <a:pPr marL="0" indent="0">
              <a:buFontTx/>
              <a:buNone/>
            </a:pPr>
            <a:endParaRPr lang="en-US" smtClean="0"/>
          </a:p>
          <a:p>
            <a:pPr marL="0" indent="0">
              <a:buFontTx/>
              <a:buNone/>
            </a:pPr>
            <a:endParaRPr lang="en-US" smtClean="0"/>
          </a:p>
          <a:p>
            <a:pPr marL="0" indent="0">
              <a:buFontTx/>
              <a:buNone/>
            </a:pPr>
            <a:r>
              <a:rPr lang="en-US" smtClean="0"/>
              <a:t>Is the population mean (</a:t>
            </a:r>
            <a:r>
              <a:rPr lang="en-US" smtClean="0">
                <a:latin typeface="Symbol" pitchFamily="18" charset="2"/>
              </a:rPr>
              <a:t>m</a:t>
            </a:r>
            <a:r>
              <a:rPr lang="en-US" smtClean="0"/>
              <a:t>) inside this interval?</a:t>
            </a:r>
          </a:p>
        </p:txBody>
      </p:sp>
      <p:grpSp>
        <p:nvGrpSpPr>
          <p:cNvPr id="29700" name="Group 13"/>
          <p:cNvGrpSpPr>
            <a:grpSpLocks/>
          </p:cNvGrpSpPr>
          <p:nvPr/>
        </p:nvGrpSpPr>
        <p:grpSpPr bwMode="auto">
          <a:xfrm>
            <a:off x="1071033" y="2382442"/>
            <a:ext cx="6604000" cy="773906"/>
            <a:chOff x="506" y="2001"/>
            <a:chExt cx="3120" cy="650"/>
          </a:xfrm>
        </p:grpSpPr>
        <p:grpSp>
          <p:nvGrpSpPr>
            <p:cNvPr id="29701" name="Group 8"/>
            <p:cNvGrpSpPr>
              <a:grpSpLocks/>
            </p:cNvGrpSpPr>
            <p:nvPr/>
          </p:nvGrpSpPr>
          <p:grpSpPr bwMode="auto">
            <a:xfrm>
              <a:off x="657" y="2001"/>
              <a:ext cx="2842" cy="371"/>
              <a:chOff x="657" y="2001"/>
              <a:chExt cx="2842" cy="371"/>
            </a:xfrm>
          </p:grpSpPr>
          <p:sp>
            <p:nvSpPr>
              <p:cNvPr id="29706" name="Line 4"/>
              <p:cNvSpPr>
                <a:spLocks noChangeShapeType="1"/>
              </p:cNvSpPr>
              <p:nvPr/>
            </p:nvSpPr>
            <p:spPr bwMode="auto">
              <a:xfrm>
                <a:off x="748" y="2145"/>
                <a:ext cx="2699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07" name="Line 5"/>
              <p:cNvSpPr>
                <a:spLocks noChangeShapeType="1"/>
              </p:cNvSpPr>
              <p:nvPr/>
            </p:nvSpPr>
            <p:spPr bwMode="auto">
              <a:xfrm>
                <a:off x="2033" y="2037"/>
                <a:ext cx="0" cy="173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08" name="Rectangle 6"/>
              <p:cNvSpPr>
                <a:spLocks noChangeArrowheads="1"/>
              </p:cNvSpPr>
              <p:nvPr/>
            </p:nvSpPr>
            <p:spPr bwMode="auto">
              <a:xfrm>
                <a:off x="657" y="2001"/>
                <a:ext cx="131" cy="3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200" b="0">
                    <a:solidFill>
                      <a:srgbClr val="000000"/>
                    </a:solidFill>
                    <a:latin typeface="Times New Roman" pitchFamily="18" charset="0"/>
                  </a:rPr>
                  <a:t>[</a:t>
                </a:r>
              </a:p>
            </p:txBody>
          </p:sp>
          <p:sp>
            <p:nvSpPr>
              <p:cNvPr id="29709" name="Rectangle 7"/>
              <p:cNvSpPr>
                <a:spLocks noChangeArrowheads="1"/>
              </p:cNvSpPr>
              <p:nvPr/>
            </p:nvSpPr>
            <p:spPr bwMode="auto">
              <a:xfrm>
                <a:off x="3368" y="2012"/>
                <a:ext cx="131" cy="3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200" b="0">
                    <a:solidFill>
                      <a:srgbClr val="000000"/>
                    </a:solidFill>
                    <a:latin typeface="Times New Roman" pitchFamily="18" charset="0"/>
                  </a:rPr>
                  <a:t>]</a:t>
                </a:r>
              </a:p>
            </p:txBody>
          </p:sp>
        </p:grpSp>
        <p:grpSp>
          <p:nvGrpSpPr>
            <p:cNvPr id="29702" name="Group 12"/>
            <p:cNvGrpSpPr>
              <a:grpSpLocks/>
            </p:cNvGrpSpPr>
            <p:nvPr/>
          </p:nvGrpSpPr>
          <p:grpSpPr bwMode="auto">
            <a:xfrm>
              <a:off x="506" y="2291"/>
              <a:ext cx="3120" cy="360"/>
              <a:chOff x="506" y="2291"/>
              <a:chExt cx="3120" cy="360"/>
            </a:xfrm>
          </p:grpSpPr>
          <p:sp>
            <p:nvSpPr>
              <p:cNvPr id="29703" name="Rectangle 9"/>
              <p:cNvSpPr>
                <a:spLocks noChangeArrowheads="1"/>
              </p:cNvSpPr>
              <p:nvPr/>
            </p:nvSpPr>
            <p:spPr bwMode="auto">
              <a:xfrm>
                <a:off x="1867" y="2291"/>
                <a:ext cx="309" cy="3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200">
                    <a:solidFill>
                      <a:srgbClr val="000000"/>
                    </a:solidFill>
                    <a:latin typeface="Arial" charset="0"/>
                  </a:rPr>
                  <a:t>150</a:t>
                </a:r>
              </a:p>
            </p:txBody>
          </p:sp>
          <p:sp>
            <p:nvSpPr>
              <p:cNvPr id="29704" name="Rectangle 10"/>
              <p:cNvSpPr>
                <a:spLocks noChangeArrowheads="1"/>
              </p:cNvSpPr>
              <p:nvPr/>
            </p:nvSpPr>
            <p:spPr bwMode="auto">
              <a:xfrm>
                <a:off x="506" y="2291"/>
                <a:ext cx="420" cy="3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200">
                    <a:solidFill>
                      <a:srgbClr val="000000"/>
                    </a:solidFill>
                    <a:latin typeface="Arial" charset="0"/>
                  </a:rPr>
                  <a:t>106.6</a:t>
                </a:r>
              </a:p>
            </p:txBody>
          </p:sp>
          <p:sp>
            <p:nvSpPr>
              <p:cNvPr id="29705" name="Rectangle 11"/>
              <p:cNvSpPr>
                <a:spLocks noChangeArrowheads="1"/>
              </p:cNvSpPr>
              <p:nvPr/>
            </p:nvSpPr>
            <p:spPr bwMode="auto">
              <a:xfrm>
                <a:off x="3206" y="2291"/>
                <a:ext cx="420" cy="3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200">
                    <a:solidFill>
                      <a:srgbClr val="000000"/>
                    </a:solidFill>
                    <a:latin typeface="Arial" charset="0"/>
                  </a:rPr>
                  <a:t>193.4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591986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Example 1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038350"/>
            <a:ext cx="7162800" cy="4114800"/>
          </a:xfrm>
          <a:noFill/>
        </p:spPr>
        <p:txBody>
          <a:bodyPr>
            <a:normAutofit fontScale="92500" lnSpcReduction="20000"/>
          </a:bodyPr>
          <a:lstStyle/>
          <a:p>
            <a:pPr marL="0" indent="0">
              <a:buFontTx/>
              <a:buNone/>
            </a:pPr>
            <a:r>
              <a:rPr lang="en-US" smtClean="0"/>
              <a:t>Even though the interval is calculated using a </a:t>
            </a:r>
            <a:r>
              <a:rPr lang="en-US" u="sng" smtClean="0"/>
              <a:t>technique</a:t>
            </a:r>
            <a:r>
              <a:rPr lang="en-US" smtClean="0"/>
              <a:t> that captures the population mean 97% of the time, it would </a:t>
            </a:r>
            <a:r>
              <a:rPr lang="en-US" u="sng" smtClean="0"/>
              <a:t>not</a:t>
            </a:r>
            <a:r>
              <a:rPr lang="en-US" smtClean="0"/>
              <a:t> be appropriate, from a relative frequency point of view, to state that</a:t>
            </a:r>
          </a:p>
          <a:p>
            <a:pPr marL="0" indent="0">
              <a:buFontTx/>
              <a:buNone/>
            </a:pPr>
            <a:endParaRPr lang="en-US" smtClean="0"/>
          </a:p>
          <a:p>
            <a:pPr marL="0" indent="0" algn="ctr">
              <a:buFontTx/>
              <a:buNone/>
            </a:pPr>
            <a:r>
              <a:rPr lang="en-US" smtClean="0"/>
              <a:t>P(106.6 &lt; </a:t>
            </a:r>
            <a:r>
              <a:rPr lang="en-US" smtClean="0">
                <a:latin typeface="Symbol" pitchFamily="18" charset="2"/>
              </a:rPr>
              <a:t>m</a:t>
            </a:r>
            <a:r>
              <a:rPr lang="en-US" smtClean="0"/>
              <a:t> &lt; 193.4) = .97</a:t>
            </a:r>
          </a:p>
          <a:p>
            <a:pPr marL="0" indent="0">
              <a:buFontTx/>
              <a:buNone/>
            </a:pPr>
            <a:endParaRPr lang="en-US" smtClean="0"/>
          </a:p>
          <a:p>
            <a:pPr marL="0" indent="0">
              <a:buFontTx/>
              <a:buNone/>
            </a:pPr>
            <a:r>
              <a:rPr lang="en-US" smtClean="0"/>
              <a:t>since the population mean is an unknown but constant quantity.</a:t>
            </a:r>
          </a:p>
        </p:txBody>
      </p:sp>
    </p:spTree>
    <p:extLst>
      <p:ext uri="{BB962C8B-B14F-4D97-AF65-F5344CB8AC3E}">
        <p14:creationId xmlns:p14="http://schemas.microsoft.com/office/powerpoint/2010/main" xmlns="" val="427406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Example 1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smtClean="0"/>
              <a:t>Either </a:t>
            </a:r>
            <a:r>
              <a:rPr lang="en-US" smtClean="0">
                <a:latin typeface="Symbol" pitchFamily="18" charset="2"/>
              </a:rPr>
              <a:t>m</a:t>
            </a:r>
            <a:r>
              <a:rPr lang="en-US" smtClean="0"/>
              <a:t> will always be inside the interval or will always be outside the interval.</a:t>
            </a:r>
          </a:p>
          <a:p>
            <a:pPr>
              <a:buFontTx/>
              <a:buNone/>
            </a:pPr>
            <a:endParaRPr lang="en-US" smtClean="0"/>
          </a:p>
          <a:p>
            <a:r>
              <a:rPr lang="en-US" smtClean="0"/>
              <a:t>What information do we have about the interval?</a:t>
            </a:r>
          </a:p>
        </p:txBody>
      </p:sp>
    </p:spTree>
    <p:extLst>
      <p:ext uri="{BB962C8B-B14F-4D97-AF65-F5344CB8AC3E}">
        <p14:creationId xmlns:p14="http://schemas.microsoft.com/office/powerpoint/2010/main" xmlns="" val="1335251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Example 1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000" y="2000250"/>
            <a:ext cx="7340600" cy="4095750"/>
          </a:xfrm>
          <a:noFill/>
        </p:spPr>
        <p:txBody>
          <a:bodyPr>
            <a:normAutofit fontScale="85000" lnSpcReduction="20000"/>
          </a:bodyPr>
          <a:lstStyle/>
          <a:p>
            <a:r>
              <a:rPr lang="en-US" smtClean="0"/>
              <a:t>Since it was constructed from a technique that will include the true population mean in the interval .97 of the time, we are 97% confident in the technique.</a:t>
            </a:r>
          </a:p>
          <a:p>
            <a:pPr>
              <a:buFontTx/>
              <a:buNone/>
            </a:pPr>
            <a:endParaRPr lang="en-US" smtClean="0"/>
          </a:p>
          <a:p>
            <a:r>
              <a:rPr lang="en-US" smtClean="0"/>
              <a:t>Confidence is one way of expressing a subjective probability.</a:t>
            </a:r>
          </a:p>
          <a:p>
            <a:pPr>
              <a:buFontTx/>
              <a:buNone/>
            </a:pPr>
            <a:endParaRPr lang="en-US" smtClean="0"/>
          </a:p>
          <a:p>
            <a:r>
              <a:rPr lang="en-US" smtClean="0"/>
              <a:t>Hence, the term confidence interval is used to describe the method of construction rather than a particular interval.</a:t>
            </a:r>
          </a:p>
        </p:txBody>
      </p:sp>
    </p:spTree>
    <p:extLst>
      <p:ext uri="{BB962C8B-B14F-4D97-AF65-F5344CB8AC3E}">
        <p14:creationId xmlns:p14="http://schemas.microsoft.com/office/powerpoint/2010/main" xmlns="" val="2544401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Example 1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924050"/>
            <a:ext cx="7162800" cy="4114800"/>
          </a:xfrm>
          <a:noFill/>
        </p:spPr>
        <p:txBody>
          <a:bodyPr>
            <a:normAutofit fontScale="85000" lnSpcReduction="20000"/>
          </a:bodyPr>
          <a:lstStyle/>
          <a:p>
            <a:pPr marL="0" indent="0">
              <a:buFontTx/>
              <a:buNone/>
            </a:pPr>
            <a:r>
              <a:rPr lang="en-US" smtClean="0"/>
              <a:t>A 97% confidence interval can be interpreted to mean that if all possible samples of a given size are taken from a population, 97% of the samples would produce intervals that captured the true population mean and 3% would not.</a:t>
            </a:r>
          </a:p>
          <a:p>
            <a:pPr marL="0" indent="0">
              <a:buFontTx/>
              <a:buNone/>
            </a:pPr>
            <a:endParaRPr lang="en-US" sz="2400" smtClean="0"/>
          </a:p>
          <a:p>
            <a:pPr marL="0" indent="0">
              <a:buFontTx/>
              <a:buNone/>
            </a:pPr>
            <a:r>
              <a:rPr lang="en-US" smtClean="0"/>
              <a:t>The idea of the confidence of a confidence interval is a general one and can be extended to any specified degree of confidence.</a:t>
            </a:r>
          </a:p>
          <a:p>
            <a:pPr marL="0" indent="0">
              <a:buFontTx/>
              <a:buNone/>
            </a:pPr>
            <a:endParaRPr lang="en-US" sz="1400" smtClean="0"/>
          </a:p>
          <a:p>
            <a:pPr marL="0" indent="0">
              <a:buFontTx/>
              <a:buNone/>
            </a:pPr>
            <a:r>
              <a:rPr lang="en-US" smtClean="0"/>
              <a:t>80%, 85%, 88%, 95%, 98%, ...</a:t>
            </a:r>
          </a:p>
          <a:p>
            <a:pPr marL="0" indent="0">
              <a:buFontTx/>
              <a:buNone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864512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r>
              <a:rPr lang="en-US" smtClean="0"/>
              <a:t>Confidence Interval for the Population Mean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400" y="1981200"/>
            <a:ext cx="7645400" cy="4133850"/>
          </a:xfrm>
        </p:spPr>
        <p:txBody>
          <a:bodyPr>
            <a:normAutofit fontScale="92500" lnSpcReduction="20000"/>
          </a:bodyPr>
          <a:lstStyle/>
          <a:p>
            <a:pPr marL="0" indent="0">
              <a:buFontTx/>
              <a:buNone/>
              <a:defRPr/>
            </a:pPr>
            <a:r>
              <a:rPr lang="en-US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Definition:</a:t>
            </a:r>
            <a:endParaRPr lang="en-US" smtClean="0"/>
          </a:p>
          <a:p>
            <a:pPr marL="0" indent="0">
              <a:buFontTx/>
              <a:buNone/>
              <a:defRPr/>
            </a:pPr>
            <a:r>
              <a:rPr lang="en-US" smtClean="0"/>
              <a:t>If n&gt;30 or if </a:t>
            </a:r>
            <a:r>
              <a:rPr lang="en-US" smtClean="0">
                <a:latin typeface="Symbol" pitchFamily="18" charset="2"/>
              </a:rPr>
              <a:t>s</a:t>
            </a:r>
            <a:r>
              <a:rPr lang="en-US" smtClean="0"/>
              <a:t> is known, and the population being sampled is normal, a </a:t>
            </a:r>
            <a:r>
              <a:rPr lang="en-US" b="1" smtClean="0"/>
              <a:t>(1 - </a:t>
            </a:r>
            <a:r>
              <a:rPr lang="en-US" b="1" smtClean="0">
                <a:latin typeface="Symbol" pitchFamily="18" charset="2"/>
              </a:rPr>
              <a:t>a</a:t>
            </a:r>
            <a:r>
              <a:rPr lang="en-US" b="1" smtClean="0"/>
              <a:t>) confidence interval for the population mean </a:t>
            </a:r>
            <a:r>
              <a:rPr lang="en-US" smtClean="0"/>
              <a:t>is given by</a:t>
            </a:r>
          </a:p>
          <a:p>
            <a:pPr marL="0" indent="0">
              <a:buFontTx/>
              <a:buNone/>
              <a:defRPr/>
            </a:pPr>
            <a:endParaRPr lang="en-US" smtClean="0"/>
          </a:p>
          <a:p>
            <a:pPr marL="0" indent="0">
              <a:buFontTx/>
              <a:buNone/>
              <a:defRPr/>
            </a:pPr>
            <a:endParaRPr lang="en-US" smtClean="0"/>
          </a:p>
          <a:p>
            <a:pPr marL="0" indent="0">
              <a:buFontTx/>
              <a:buNone/>
              <a:defRPr/>
            </a:pPr>
            <a:endParaRPr lang="en-US" smtClean="0"/>
          </a:p>
          <a:p>
            <a:pPr marL="0" indent="0">
              <a:buFontTx/>
              <a:buNone/>
              <a:defRPr/>
            </a:pPr>
            <a:r>
              <a:rPr lang="en-US" smtClean="0"/>
              <a:t>If </a:t>
            </a:r>
            <a:r>
              <a:rPr lang="en-US" smtClean="0">
                <a:latin typeface="Symbol" pitchFamily="18" charset="2"/>
              </a:rPr>
              <a:t>s</a:t>
            </a:r>
            <a:r>
              <a:rPr lang="en-US" smtClean="0"/>
              <a:t> is unknown and n&gt;30, s can be used as an approximation for </a:t>
            </a:r>
            <a:r>
              <a:rPr lang="en-US" smtClean="0">
                <a:latin typeface="Symbol" pitchFamily="18" charset="2"/>
              </a:rPr>
              <a:t>s</a:t>
            </a:r>
            <a:r>
              <a:rPr lang="en-US" smtClean="0"/>
              <a:t>.</a:t>
            </a:r>
          </a:p>
          <a:p>
            <a:pPr marL="0" indent="0">
              <a:buFontTx/>
              <a:buNone/>
              <a:defRPr/>
            </a:pPr>
            <a:endParaRPr lang="en-US" smtClean="0"/>
          </a:p>
        </p:txBody>
      </p:sp>
      <p:graphicFrame>
        <p:nvGraphicFramePr>
          <p:cNvPr id="34820" name="Object 4"/>
          <p:cNvGraphicFramePr>
            <a:graphicFrameLocks/>
          </p:cNvGraphicFramePr>
          <p:nvPr/>
        </p:nvGraphicFramePr>
        <p:xfrm>
          <a:off x="3134785" y="4075510"/>
          <a:ext cx="2874433" cy="688181"/>
        </p:xfrm>
        <a:graphic>
          <a:graphicData uri="http://schemas.openxmlformats.org/presentationml/2006/ole">
            <p:oleObj spid="_x0000_s12292" name="Equation" r:id="rId3" imgW="860984" imgH="367184" progId="Equation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72446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r>
              <a:rPr lang="en-US" smtClean="0"/>
              <a:t>Confidence Interval for the Population Mean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000250"/>
            <a:ext cx="7340600" cy="4095750"/>
          </a:xfrm>
          <a:noFill/>
        </p:spPr>
        <p:txBody>
          <a:bodyPr>
            <a:normAutofit fontScale="85000" lnSpcReduction="20000"/>
          </a:bodyPr>
          <a:lstStyle/>
          <a:p>
            <a:pPr marL="0" indent="0">
              <a:buFontTx/>
              <a:buNone/>
            </a:pPr>
            <a:r>
              <a:rPr lang="en-US" smtClean="0"/>
              <a:t>The expression,                       ,</a:t>
            </a:r>
          </a:p>
          <a:p>
            <a:pPr marL="0" indent="0">
              <a:buFontTx/>
              <a:buNone/>
            </a:pPr>
            <a:endParaRPr lang="en-US" smtClean="0"/>
          </a:p>
          <a:p>
            <a:pPr marL="0" indent="0">
              <a:buFontTx/>
              <a:buNone/>
            </a:pPr>
            <a:r>
              <a:rPr lang="en-US" smtClean="0"/>
              <a:t>creates the interval shown below.</a:t>
            </a:r>
          </a:p>
          <a:p>
            <a:pPr marL="0" indent="0">
              <a:buFontTx/>
              <a:buNone/>
            </a:pPr>
            <a:endParaRPr lang="en-US" smtClean="0"/>
          </a:p>
          <a:p>
            <a:pPr marL="0" indent="0">
              <a:buFontTx/>
              <a:buNone/>
            </a:pPr>
            <a:endParaRPr lang="en-US" smtClean="0"/>
          </a:p>
          <a:p>
            <a:pPr marL="0" indent="0">
              <a:buFontTx/>
              <a:buNone/>
            </a:pPr>
            <a:endParaRPr lang="en-US" smtClean="0"/>
          </a:p>
          <a:p>
            <a:pPr marL="0" indent="0">
              <a:buFontTx/>
              <a:buNone/>
            </a:pPr>
            <a:endParaRPr lang="en-US" smtClean="0"/>
          </a:p>
          <a:p>
            <a:pPr marL="0" indent="0">
              <a:buFontTx/>
              <a:buNone/>
            </a:pPr>
            <a:r>
              <a:rPr lang="en-US" smtClean="0"/>
              <a:t>The term       represents the</a:t>
            </a:r>
          </a:p>
          <a:p>
            <a:pPr marL="0" indent="0">
              <a:buFontTx/>
              <a:buNone/>
            </a:pPr>
            <a:r>
              <a:rPr lang="en-US" smtClean="0"/>
              <a:t>z-value required to obtain an area of 1 - </a:t>
            </a:r>
            <a:r>
              <a:rPr lang="en-US" smtClean="0">
                <a:latin typeface="Symbol" pitchFamily="18" charset="2"/>
              </a:rPr>
              <a:t>a</a:t>
            </a:r>
            <a:r>
              <a:rPr lang="en-US" smtClean="0"/>
              <a:t> centered under the standard normal curve.</a:t>
            </a:r>
          </a:p>
        </p:txBody>
      </p:sp>
      <p:graphicFrame>
        <p:nvGraphicFramePr>
          <p:cNvPr id="35844" name="Object 4"/>
          <p:cNvGraphicFramePr>
            <a:graphicFrameLocks/>
          </p:cNvGraphicFramePr>
          <p:nvPr/>
        </p:nvGraphicFramePr>
        <p:xfrm>
          <a:off x="4603751" y="1857375"/>
          <a:ext cx="2781300" cy="665560"/>
        </p:xfrm>
        <a:graphic>
          <a:graphicData uri="http://schemas.openxmlformats.org/presentationml/2006/ole">
            <p:oleObj spid="_x0000_s13324" name="Equation" r:id="rId3" imgW="860984" imgH="367184" progId="Equation">
              <p:embed/>
            </p:oleObj>
          </a:graphicData>
        </a:graphic>
      </p:graphicFrame>
      <p:grpSp>
        <p:nvGrpSpPr>
          <p:cNvPr id="35845" name="Group 13"/>
          <p:cNvGrpSpPr>
            <a:grpSpLocks/>
          </p:cNvGrpSpPr>
          <p:nvPr/>
        </p:nvGrpSpPr>
        <p:grpSpPr bwMode="auto">
          <a:xfrm>
            <a:off x="673101" y="3438525"/>
            <a:ext cx="7804151" cy="785813"/>
            <a:chOff x="318" y="2888"/>
            <a:chExt cx="3687" cy="660"/>
          </a:xfrm>
        </p:grpSpPr>
        <p:sp>
          <p:nvSpPr>
            <p:cNvPr id="35847" name="Line 5"/>
            <p:cNvSpPr>
              <a:spLocks noChangeShapeType="1"/>
            </p:cNvSpPr>
            <p:nvPr/>
          </p:nvSpPr>
          <p:spPr bwMode="auto">
            <a:xfrm>
              <a:off x="2158" y="2924"/>
              <a:ext cx="0" cy="17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35848" name="Object 6"/>
            <p:cNvGraphicFramePr>
              <a:graphicFrameLocks/>
            </p:cNvGraphicFramePr>
            <p:nvPr/>
          </p:nvGraphicFramePr>
          <p:xfrm>
            <a:off x="318" y="3132"/>
            <a:ext cx="992" cy="416"/>
          </p:xfrm>
          <a:graphic>
            <a:graphicData uri="http://schemas.openxmlformats.org/presentationml/2006/ole">
              <p:oleObj spid="_x0000_s13325" name="Equation" r:id="rId4" imgW="886691" imgH="367343" progId="Equation">
                <p:embed/>
              </p:oleObj>
            </a:graphicData>
          </a:graphic>
        </p:graphicFrame>
        <p:graphicFrame>
          <p:nvGraphicFramePr>
            <p:cNvPr id="35849" name="Object 7"/>
            <p:cNvGraphicFramePr>
              <a:graphicFrameLocks/>
            </p:cNvGraphicFramePr>
            <p:nvPr/>
          </p:nvGraphicFramePr>
          <p:xfrm>
            <a:off x="2999" y="3132"/>
            <a:ext cx="1006" cy="416"/>
          </p:xfrm>
          <a:graphic>
            <a:graphicData uri="http://schemas.openxmlformats.org/presentationml/2006/ole">
              <p:oleObj spid="_x0000_s13326" name="Equation" r:id="rId5" imgW="886691" imgH="367343" progId="Equation">
                <p:embed/>
              </p:oleObj>
            </a:graphicData>
          </a:graphic>
        </p:graphicFrame>
        <p:grpSp>
          <p:nvGrpSpPr>
            <p:cNvPr id="35850" name="Group 11"/>
            <p:cNvGrpSpPr>
              <a:grpSpLocks/>
            </p:cNvGrpSpPr>
            <p:nvPr/>
          </p:nvGrpSpPr>
          <p:grpSpPr bwMode="auto">
            <a:xfrm>
              <a:off x="722" y="2888"/>
              <a:ext cx="2829" cy="371"/>
              <a:chOff x="722" y="2888"/>
              <a:chExt cx="2829" cy="371"/>
            </a:xfrm>
          </p:grpSpPr>
          <p:sp>
            <p:nvSpPr>
              <p:cNvPr id="35852" name="Line 8"/>
              <p:cNvSpPr>
                <a:spLocks noChangeShapeType="1"/>
              </p:cNvSpPr>
              <p:nvPr/>
            </p:nvSpPr>
            <p:spPr bwMode="auto">
              <a:xfrm>
                <a:off x="802" y="3032"/>
                <a:ext cx="2698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53" name="Rectangle 9"/>
              <p:cNvSpPr>
                <a:spLocks noChangeArrowheads="1"/>
              </p:cNvSpPr>
              <p:nvPr/>
            </p:nvSpPr>
            <p:spPr bwMode="auto">
              <a:xfrm>
                <a:off x="722" y="2888"/>
                <a:ext cx="131" cy="3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200" b="0">
                    <a:solidFill>
                      <a:srgbClr val="000000"/>
                    </a:solidFill>
                    <a:latin typeface="Times New Roman" pitchFamily="18" charset="0"/>
                  </a:rPr>
                  <a:t>[</a:t>
                </a:r>
              </a:p>
            </p:txBody>
          </p:sp>
          <p:sp>
            <p:nvSpPr>
              <p:cNvPr id="35854" name="Rectangle 10"/>
              <p:cNvSpPr>
                <a:spLocks noChangeArrowheads="1"/>
              </p:cNvSpPr>
              <p:nvPr/>
            </p:nvSpPr>
            <p:spPr bwMode="auto">
              <a:xfrm>
                <a:off x="3420" y="2899"/>
                <a:ext cx="131" cy="3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200" b="0">
                    <a:solidFill>
                      <a:srgbClr val="000000"/>
                    </a:solidFill>
                    <a:latin typeface="Times New Roman" pitchFamily="18" charset="0"/>
                  </a:rPr>
                  <a:t>]</a:t>
                </a:r>
              </a:p>
            </p:txBody>
          </p:sp>
        </p:grpSp>
        <p:graphicFrame>
          <p:nvGraphicFramePr>
            <p:cNvPr id="35851" name="Object 12"/>
            <p:cNvGraphicFramePr>
              <a:graphicFrameLocks/>
            </p:cNvGraphicFramePr>
            <p:nvPr/>
          </p:nvGraphicFramePr>
          <p:xfrm>
            <a:off x="2108" y="3228"/>
            <a:ext cx="124" cy="151"/>
          </p:xfrm>
          <a:graphic>
            <a:graphicData uri="http://schemas.openxmlformats.org/presentationml/2006/ole">
              <p:oleObj spid="_x0000_s13327" name="Equation" r:id="rId6" imgW="112734" imgH="137786" progId="Equation">
                <p:embed/>
              </p:oleObj>
            </a:graphicData>
          </a:graphic>
        </p:graphicFrame>
      </p:grpSp>
      <p:graphicFrame>
        <p:nvGraphicFramePr>
          <p:cNvPr id="35846" name="Object 14"/>
          <p:cNvGraphicFramePr>
            <a:graphicFrameLocks/>
          </p:cNvGraphicFramePr>
          <p:nvPr/>
        </p:nvGraphicFramePr>
        <p:xfrm>
          <a:off x="3234267" y="4731544"/>
          <a:ext cx="645584" cy="404813"/>
        </p:xfrm>
        <a:graphic>
          <a:graphicData uri="http://schemas.openxmlformats.org/presentationml/2006/ole">
            <p:oleObj spid="_x0000_s13328" name="Equation" r:id="rId7" imgW="227809" imgH="253121" progId="Equation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935610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Various Z-values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indent="0">
              <a:buFontTx/>
              <a:buNone/>
            </a:pPr>
            <a:r>
              <a:rPr lang="en-US" smtClean="0"/>
              <a:t>The z-values for obtaining various (1 - </a:t>
            </a:r>
            <a:r>
              <a:rPr lang="en-US" smtClean="0">
                <a:latin typeface="Symbol" pitchFamily="18" charset="2"/>
              </a:rPr>
              <a:t>a</a:t>
            </a:r>
            <a:r>
              <a:rPr lang="en-US" smtClean="0"/>
              <a:t>) areas centered under the standard normal curve are given in the table below.</a:t>
            </a:r>
          </a:p>
        </p:txBody>
      </p:sp>
      <p:graphicFrame>
        <p:nvGraphicFramePr>
          <p:cNvPr id="36868" name="Object 4"/>
          <p:cNvGraphicFramePr>
            <a:graphicFrameLocks/>
          </p:cNvGraphicFramePr>
          <p:nvPr/>
        </p:nvGraphicFramePr>
        <p:xfrm>
          <a:off x="2438400" y="3739754"/>
          <a:ext cx="4267200" cy="2769394"/>
        </p:xfrm>
        <a:graphic>
          <a:graphicData uri="http://schemas.openxmlformats.org/presentationml/2006/ole">
            <p:oleObj spid="_x0000_s14340" name="Microsoft Word 6.0 Document" r:id="rId3" imgW="5486400" imgH="1234440" progId="Word.Documen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807579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476250"/>
            <a:ext cx="7823200" cy="1143000"/>
          </a:xfrm>
          <a:noFill/>
        </p:spPr>
        <p:txBody>
          <a:bodyPr/>
          <a:lstStyle/>
          <a:p>
            <a:r>
              <a:rPr lang="en-US" smtClean="0"/>
              <a:t>Graphs of the Various  Z-values</a:t>
            </a:r>
          </a:p>
        </p:txBody>
      </p:sp>
      <p:graphicFrame>
        <p:nvGraphicFramePr>
          <p:cNvPr id="37891" name="Object 4"/>
          <p:cNvGraphicFramePr>
            <a:graphicFrameLocks/>
          </p:cNvGraphicFramePr>
          <p:nvPr/>
        </p:nvGraphicFramePr>
        <p:xfrm>
          <a:off x="258233" y="2074069"/>
          <a:ext cx="4216400" cy="1810941"/>
        </p:xfrm>
        <a:graphic>
          <a:graphicData uri="http://schemas.openxmlformats.org/presentationml/2006/ole">
            <p:oleObj spid="_x0000_s15370" name="Microsoft Word 6.0 Document" r:id="rId3" imgW="8305811" imgH="6333991" progId="Word.Document.8">
              <p:embed/>
            </p:oleObj>
          </a:graphicData>
        </a:graphic>
      </p:graphicFrame>
      <p:graphicFrame>
        <p:nvGraphicFramePr>
          <p:cNvPr id="37892" name="Object 5"/>
          <p:cNvGraphicFramePr>
            <a:graphicFrameLocks/>
          </p:cNvGraphicFramePr>
          <p:nvPr/>
        </p:nvGraphicFramePr>
        <p:xfrm>
          <a:off x="4692651" y="2097881"/>
          <a:ext cx="4216400" cy="1844279"/>
        </p:xfrm>
        <a:graphic>
          <a:graphicData uri="http://schemas.openxmlformats.org/presentationml/2006/ole">
            <p:oleObj spid="_x0000_s15371" name="Microsoft Word 6.0 Document" r:id="rId4" imgW="8305811" imgH="6448443" progId="Word.Document.8">
              <p:embed/>
            </p:oleObj>
          </a:graphicData>
        </a:graphic>
      </p:graphicFrame>
      <p:graphicFrame>
        <p:nvGraphicFramePr>
          <p:cNvPr id="37893" name="Object 6"/>
          <p:cNvGraphicFramePr>
            <a:graphicFrameLocks/>
          </p:cNvGraphicFramePr>
          <p:nvPr/>
        </p:nvGraphicFramePr>
        <p:xfrm>
          <a:off x="196851" y="4552950"/>
          <a:ext cx="4216400" cy="1825229"/>
        </p:xfrm>
        <a:graphic>
          <a:graphicData uri="http://schemas.openxmlformats.org/presentationml/2006/ole">
            <p:oleObj spid="_x0000_s15372" name="Microsoft Word 6.0 Document" r:id="rId5" imgW="8305811" imgH="6381770" progId="Word.Document.8">
              <p:embed/>
            </p:oleObj>
          </a:graphicData>
        </a:graphic>
      </p:graphicFrame>
      <p:graphicFrame>
        <p:nvGraphicFramePr>
          <p:cNvPr id="37894" name="Object 7"/>
          <p:cNvGraphicFramePr>
            <a:graphicFrameLocks/>
          </p:cNvGraphicFramePr>
          <p:nvPr/>
        </p:nvGraphicFramePr>
        <p:xfrm>
          <a:off x="4718051" y="4316016"/>
          <a:ext cx="4216400" cy="2062163"/>
        </p:xfrm>
        <a:graphic>
          <a:graphicData uri="http://schemas.openxmlformats.org/presentationml/2006/ole">
            <p:oleObj spid="_x0000_s15373" name="Microsoft Word 6.0 Document" r:id="rId6" imgW="8305811" imgH="7219913" progId="Word.Document.8">
              <p:embed/>
            </p:oleObj>
          </a:graphicData>
        </a:graphic>
      </p:graphicFrame>
      <p:sp>
        <p:nvSpPr>
          <p:cNvPr id="37895" name="Rectangle 8"/>
          <p:cNvSpPr>
            <a:spLocks noChangeArrowheads="1"/>
          </p:cNvSpPr>
          <p:nvPr/>
        </p:nvSpPr>
        <p:spPr bwMode="auto">
          <a:xfrm>
            <a:off x="1045634" y="3777854"/>
            <a:ext cx="1922002" cy="42832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200"/>
              <a:t>-1.28    0    1.28</a:t>
            </a:r>
          </a:p>
        </p:txBody>
      </p:sp>
      <p:sp>
        <p:nvSpPr>
          <p:cNvPr id="37896" name="Rectangle 9"/>
          <p:cNvSpPr>
            <a:spLocks noChangeArrowheads="1"/>
          </p:cNvSpPr>
          <p:nvPr/>
        </p:nvSpPr>
        <p:spPr bwMode="auto">
          <a:xfrm>
            <a:off x="5268384" y="3799285"/>
            <a:ext cx="2207337" cy="42832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200"/>
              <a:t>-1.645    0    1.645</a:t>
            </a:r>
          </a:p>
        </p:txBody>
      </p:sp>
      <p:sp>
        <p:nvSpPr>
          <p:cNvPr id="37897" name="Rectangle 10"/>
          <p:cNvSpPr>
            <a:spLocks noChangeArrowheads="1"/>
          </p:cNvSpPr>
          <p:nvPr/>
        </p:nvSpPr>
        <p:spPr bwMode="auto">
          <a:xfrm>
            <a:off x="400051" y="6268641"/>
            <a:ext cx="3568700" cy="42832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2200"/>
              <a:t>-1.96        0       1.96</a:t>
            </a:r>
          </a:p>
        </p:txBody>
      </p:sp>
      <p:sp>
        <p:nvSpPr>
          <p:cNvPr id="37898" name="Rectangle 11"/>
          <p:cNvSpPr>
            <a:spLocks noChangeArrowheads="1"/>
          </p:cNvSpPr>
          <p:nvPr/>
        </p:nvSpPr>
        <p:spPr bwMode="auto">
          <a:xfrm>
            <a:off x="5022851" y="6268641"/>
            <a:ext cx="3467100" cy="42832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2200"/>
              <a:t>-2.58         0        2.58</a:t>
            </a:r>
          </a:p>
        </p:txBody>
      </p:sp>
      <p:sp>
        <p:nvSpPr>
          <p:cNvPr id="37899" name="Rectangle 12"/>
          <p:cNvSpPr>
            <a:spLocks noChangeArrowheads="1"/>
          </p:cNvSpPr>
          <p:nvPr/>
        </p:nvSpPr>
        <p:spPr bwMode="auto">
          <a:xfrm>
            <a:off x="29633" y="2137173"/>
            <a:ext cx="2319867" cy="428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sz="2200"/>
              <a:t>(1 - </a:t>
            </a:r>
            <a:r>
              <a:rPr lang="en-US" sz="2200">
                <a:latin typeface="Symbol" pitchFamily="18" charset="2"/>
              </a:rPr>
              <a:t>a</a:t>
            </a:r>
            <a:r>
              <a:rPr lang="en-US" sz="2200"/>
              <a:t>) = .80</a:t>
            </a:r>
          </a:p>
        </p:txBody>
      </p:sp>
      <p:sp>
        <p:nvSpPr>
          <p:cNvPr id="37900" name="Rectangle 13"/>
          <p:cNvSpPr>
            <a:spLocks noChangeArrowheads="1"/>
          </p:cNvSpPr>
          <p:nvPr/>
        </p:nvSpPr>
        <p:spPr bwMode="auto">
          <a:xfrm>
            <a:off x="4500033" y="2137173"/>
            <a:ext cx="2116667" cy="428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sz="2200"/>
              <a:t>(1 - </a:t>
            </a:r>
            <a:r>
              <a:rPr lang="en-US" sz="2200">
                <a:latin typeface="Symbol" pitchFamily="18" charset="2"/>
              </a:rPr>
              <a:t>a</a:t>
            </a:r>
            <a:r>
              <a:rPr lang="en-US" sz="2200"/>
              <a:t>) = .90</a:t>
            </a:r>
          </a:p>
        </p:txBody>
      </p:sp>
      <p:sp>
        <p:nvSpPr>
          <p:cNvPr id="37901" name="Rectangle 14"/>
          <p:cNvSpPr>
            <a:spLocks noChangeArrowheads="1"/>
          </p:cNvSpPr>
          <p:nvPr/>
        </p:nvSpPr>
        <p:spPr bwMode="auto">
          <a:xfrm>
            <a:off x="29633" y="4537473"/>
            <a:ext cx="2116667" cy="428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sz="2200"/>
              <a:t>(1 - </a:t>
            </a:r>
            <a:r>
              <a:rPr lang="en-US" sz="2200">
                <a:latin typeface="Symbol" pitchFamily="18" charset="2"/>
              </a:rPr>
              <a:t>a</a:t>
            </a:r>
            <a:r>
              <a:rPr lang="en-US" sz="2200"/>
              <a:t>) = .95</a:t>
            </a:r>
          </a:p>
        </p:txBody>
      </p:sp>
      <p:sp>
        <p:nvSpPr>
          <p:cNvPr id="37902" name="Rectangle 15"/>
          <p:cNvSpPr>
            <a:spLocks noChangeArrowheads="1"/>
          </p:cNvSpPr>
          <p:nvPr/>
        </p:nvSpPr>
        <p:spPr bwMode="auto">
          <a:xfrm>
            <a:off x="4398433" y="4537473"/>
            <a:ext cx="2116667" cy="428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sz="2200"/>
              <a:t>(1 - </a:t>
            </a:r>
            <a:r>
              <a:rPr lang="en-US" sz="2200">
                <a:latin typeface="Symbol" pitchFamily="18" charset="2"/>
              </a:rPr>
              <a:t>a</a:t>
            </a:r>
            <a:r>
              <a:rPr lang="en-US" sz="2200"/>
              <a:t>) = .99</a:t>
            </a:r>
          </a:p>
        </p:txBody>
      </p:sp>
      <p:sp>
        <p:nvSpPr>
          <p:cNvPr id="37903" name="Line 16"/>
          <p:cNvSpPr>
            <a:spLocks noChangeShapeType="1"/>
          </p:cNvSpPr>
          <p:nvPr/>
        </p:nvSpPr>
        <p:spPr bwMode="auto">
          <a:xfrm>
            <a:off x="4762500" y="6232922"/>
            <a:ext cx="4165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4" name="Line 17"/>
          <p:cNvSpPr>
            <a:spLocks noChangeShapeType="1"/>
          </p:cNvSpPr>
          <p:nvPr/>
        </p:nvSpPr>
        <p:spPr bwMode="auto">
          <a:xfrm>
            <a:off x="241300" y="6243638"/>
            <a:ext cx="4165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5" name="Line 18"/>
          <p:cNvSpPr>
            <a:spLocks noChangeShapeType="1"/>
          </p:cNvSpPr>
          <p:nvPr/>
        </p:nvSpPr>
        <p:spPr bwMode="auto">
          <a:xfrm>
            <a:off x="304800" y="3761185"/>
            <a:ext cx="4165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6" name="Line 19"/>
          <p:cNvSpPr>
            <a:spLocks noChangeShapeType="1"/>
          </p:cNvSpPr>
          <p:nvPr/>
        </p:nvSpPr>
        <p:spPr bwMode="auto">
          <a:xfrm>
            <a:off x="4667251" y="3779044"/>
            <a:ext cx="4165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2800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704851" y="476250"/>
            <a:ext cx="7626349" cy="1123950"/>
          </a:xfrm>
          <a:noFill/>
        </p:spPr>
        <p:txBody>
          <a:bodyPr/>
          <a:lstStyle/>
          <a:p>
            <a:r>
              <a:rPr lang="en-US" sz="3200" smtClean="0"/>
              <a:t>To achieve more confidence we must pay a price.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>
            <a:normAutofit lnSpcReduction="10000"/>
          </a:bodyPr>
          <a:lstStyle/>
          <a:p>
            <a:r>
              <a:rPr lang="en-US" smtClean="0"/>
              <a:t>For a fixed sample size, the larger the desired confidence, the greater the number of standard deviations that must be used to form the boundary points for the confidence interval.</a:t>
            </a:r>
          </a:p>
          <a:p>
            <a:pPr>
              <a:buFontTx/>
              <a:buNone/>
            </a:pPr>
            <a:endParaRPr lang="en-US" smtClean="0"/>
          </a:p>
          <a:p>
            <a:r>
              <a:rPr lang="en-US" smtClean="0"/>
              <a:t>When the interval becomes wider, the resulting information provides a less precise location of the population mean.</a:t>
            </a:r>
          </a:p>
        </p:txBody>
      </p:sp>
    </p:spTree>
    <p:extLst>
      <p:ext uri="{BB962C8B-B14F-4D97-AF65-F5344CB8AC3E}">
        <p14:creationId xmlns:p14="http://schemas.microsoft.com/office/powerpoint/2010/main" xmlns="" val="3133043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Error of Estimation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indent="0">
              <a:buFontTx/>
              <a:buNone/>
            </a:pPr>
            <a:r>
              <a:rPr lang="en-US" smtClean="0"/>
              <a:t>We can also think about the confidence interval as a means of describing the quality of a point estimate.</a:t>
            </a:r>
          </a:p>
        </p:txBody>
      </p:sp>
      <p:graphicFrame>
        <p:nvGraphicFramePr>
          <p:cNvPr id="39940" name="Object 4"/>
          <p:cNvGraphicFramePr>
            <a:graphicFrameLocks/>
          </p:cNvGraphicFramePr>
          <p:nvPr/>
        </p:nvGraphicFramePr>
        <p:xfrm>
          <a:off x="1835151" y="3717132"/>
          <a:ext cx="4660900" cy="632222"/>
        </p:xfrm>
        <a:graphic>
          <a:graphicData uri="http://schemas.openxmlformats.org/presentationml/2006/ole">
            <p:oleObj spid="_x0000_s16390" name="Equation" r:id="rId3" imgW="2055616" imgH="367981" progId="Equation">
              <p:embed/>
            </p:oleObj>
          </a:graphicData>
        </a:graphic>
      </p:graphicFrame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886884" y="4439841"/>
            <a:ext cx="2370667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2400">
                <a:latin typeface="Arial" charset="0"/>
              </a:rPr>
              <a:t>point estimate </a:t>
            </a:r>
          </a:p>
        </p:txBody>
      </p:sp>
      <p:graphicFrame>
        <p:nvGraphicFramePr>
          <p:cNvPr id="39942" name="Object 6"/>
          <p:cNvGraphicFramePr>
            <a:graphicFrameLocks/>
          </p:cNvGraphicFramePr>
          <p:nvPr/>
        </p:nvGraphicFramePr>
        <p:xfrm>
          <a:off x="3522133" y="4493419"/>
          <a:ext cx="262467" cy="171450"/>
        </p:xfrm>
        <a:graphic>
          <a:graphicData uri="http://schemas.openxmlformats.org/presentationml/2006/ole">
            <p:oleObj spid="_x0000_s16391" name="Equation" r:id="rId4" imgW="150699" imgH="175816" progId="Equation">
              <p:embed/>
            </p:oleObj>
          </a:graphicData>
        </a:graphic>
      </p:graphicFrame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4239684" y="4457701"/>
            <a:ext cx="3996267" cy="119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2400">
                <a:latin typeface="Arial" charset="0"/>
              </a:rPr>
              <a:t>maximum </a:t>
            </a:r>
            <a:r>
              <a:rPr lang="en-US" sz="2400" u="sng">
                <a:latin typeface="Arial" charset="0"/>
              </a:rPr>
              <a:t>error of estimation</a:t>
            </a:r>
            <a:r>
              <a:rPr lang="en-US" sz="2400">
                <a:latin typeface="Arial" charset="0"/>
              </a:rPr>
              <a:t> with a specific level of confidence (1 - </a:t>
            </a:r>
            <a:r>
              <a:rPr lang="en-US" sz="2400">
                <a:latin typeface="Symbol" pitchFamily="18" charset="2"/>
              </a:rPr>
              <a:t>a</a:t>
            </a:r>
            <a:r>
              <a:rPr lang="en-US" sz="2400">
                <a:latin typeface="Arial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1856853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Example 2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71700"/>
            <a:ext cx="7950200" cy="4095750"/>
          </a:xfrm>
          <a:noFill/>
        </p:spPr>
        <p:txBody>
          <a:bodyPr/>
          <a:lstStyle/>
          <a:p>
            <a:pPr>
              <a:buFontTx/>
              <a:buNone/>
            </a:pPr>
            <a:r>
              <a:rPr lang="en-US" smtClean="0"/>
              <a:t>Find       for the following levels of </a:t>
            </a:r>
            <a:r>
              <a:rPr lang="en-US" smtClean="0">
                <a:latin typeface="Symbol" pitchFamily="18" charset="2"/>
              </a:rPr>
              <a:t>a</a:t>
            </a:r>
            <a:r>
              <a:rPr lang="en-US" smtClean="0"/>
              <a:t>.</a:t>
            </a:r>
          </a:p>
          <a:p>
            <a:pPr>
              <a:buFontTx/>
              <a:buNone/>
            </a:pPr>
            <a:endParaRPr lang="en-US" smtClean="0"/>
          </a:p>
          <a:p>
            <a:pPr>
              <a:buFontTx/>
              <a:buNone/>
            </a:pPr>
            <a:r>
              <a:rPr lang="en-US" smtClean="0"/>
              <a:t>1.  </a:t>
            </a:r>
            <a:r>
              <a:rPr lang="en-US" smtClean="0">
                <a:latin typeface="Symbol" pitchFamily="18" charset="2"/>
              </a:rPr>
              <a:t>a</a:t>
            </a:r>
            <a:r>
              <a:rPr lang="en-US" smtClean="0"/>
              <a:t> = .02</a:t>
            </a:r>
          </a:p>
          <a:p>
            <a:pPr>
              <a:buFontTx/>
              <a:buNone/>
            </a:pPr>
            <a:endParaRPr lang="en-US" smtClean="0"/>
          </a:p>
          <a:p>
            <a:pPr>
              <a:buFontTx/>
              <a:buNone/>
            </a:pPr>
            <a:r>
              <a:rPr lang="en-US" smtClean="0"/>
              <a:t>2.  </a:t>
            </a:r>
            <a:r>
              <a:rPr lang="en-US" smtClean="0">
                <a:latin typeface="Symbol" pitchFamily="18" charset="2"/>
              </a:rPr>
              <a:t>a</a:t>
            </a:r>
            <a:r>
              <a:rPr lang="en-US" smtClean="0"/>
              <a:t> = .08</a:t>
            </a:r>
          </a:p>
        </p:txBody>
      </p:sp>
      <p:graphicFrame>
        <p:nvGraphicFramePr>
          <p:cNvPr id="40964" name="Object 4"/>
          <p:cNvGraphicFramePr>
            <a:graphicFrameLocks/>
          </p:cNvGraphicFramePr>
          <p:nvPr/>
        </p:nvGraphicFramePr>
        <p:xfrm>
          <a:off x="1945218" y="2268141"/>
          <a:ext cx="518583" cy="300038"/>
        </p:xfrm>
        <a:graphic>
          <a:graphicData uri="http://schemas.openxmlformats.org/presentationml/2006/ole">
            <p:oleObj spid="_x0000_s17412" name="Equation" r:id="rId3" imgW="404644" imgH="417289" progId="Equation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61856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Example 2 - Solution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indent="0">
              <a:buFontTx/>
              <a:buNone/>
            </a:pPr>
            <a:r>
              <a:rPr lang="en-US" smtClean="0"/>
              <a:t>1.</a:t>
            </a:r>
          </a:p>
          <a:p>
            <a:pPr lvl="1">
              <a:buFontTx/>
              <a:buNone/>
            </a:pPr>
            <a:r>
              <a:rPr lang="en-US" sz="2800" smtClean="0">
                <a:latin typeface="Symbol" pitchFamily="18" charset="2"/>
              </a:rPr>
              <a:t> a</a:t>
            </a:r>
            <a:r>
              <a:rPr lang="en-US" sz="2800" smtClean="0"/>
              <a:t> = .02</a:t>
            </a:r>
          </a:p>
          <a:p>
            <a:pPr marL="0" indent="0" algn="ctr">
              <a:buFontTx/>
              <a:buNone/>
            </a:pPr>
            <a:endParaRPr lang="en-US" smtClean="0"/>
          </a:p>
        </p:txBody>
      </p:sp>
      <p:graphicFrame>
        <p:nvGraphicFramePr>
          <p:cNvPr id="41988" name="Object 4"/>
          <p:cNvGraphicFramePr>
            <a:graphicFrameLocks/>
          </p:cNvGraphicFramePr>
          <p:nvPr/>
        </p:nvGraphicFramePr>
        <p:xfrm>
          <a:off x="4394200" y="2291954"/>
          <a:ext cx="2796117" cy="458390"/>
        </p:xfrm>
        <a:graphic>
          <a:graphicData uri="http://schemas.openxmlformats.org/presentationml/2006/ole">
            <p:oleObj spid="_x0000_s18440" name="Equation" r:id="rId3" imgW="2105459" imgH="621491" progId="Equation">
              <p:embed/>
            </p:oleObj>
          </a:graphicData>
        </a:graphic>
      </p:graphicFrame>
      <p:graphicFrame>
        <p:nvGraphicFramePr>
          <p:cNvPr id="41989" name="Object 5"/>
          <p:cNvGraphicFramePr>
            <a:graphicFrameLocks/>
          </p:cNvGraphicFramePr>
          <p:nvPr/>
        </p:nvGraphicFramePr>
        <p:xfrm>
          <a:off x="3608918" y="6045994"/>
          <a:ext cx="1926167" cy="288131"/>
        </p:xfrm>
        <a:graphic>
          <a:graphicData uri="http://schemas.openxmlformats.org/presentationml/2006/ole">
            <p:oleObj spid="_x0000_s18441" name="Equation" r:id="rId4" imgW="1445291" imgH="393018" progId="Equation">
              <p:embed/>
            </p:oleObj>
          </a:graphicData>
        </a:graphic>
      </p:graphicFrame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922867" y="1947863"/>
            <a:ext cx="694267" cy="3333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1991" name="Group 30"/>
          <p:cNvGrpSpPr>
            <a:grpSpLocks/>
          </p:cNvGrpSpPr>
          <p:nvPr/>
        </p:nvGrpSpPr>
        <p:grpSpPr bwMode="auto">
          <a:xfrm>
            <a:off x="1811867" y="3189685"/>
            <a:ext cx="5522384" cy="2456259"/>
            <a:chOff x="856" y="2679"/>
            <a:chExt cx="2609" cy="2063"/>
          </a:xfrm>
        </p:grpSpPr>
        <p:grpSp>
          <p:nvGrpSpPr>
            <p:cNvPr id="41992" name="Group 12"/>
            <p:cNvGrpSpPr>
              <a:grpSpLocks/>
            </p:cNvGrpSpPr>
            <p:nvPr/>
          </p:nvGrpSpPr>
          <p:grpSpPr bwMode="auto">
            <a:xfrm>
              <a:off x="856" y="2679"/>
              <a:ext cx="2609" cy="2063"/>
              <a:chOff x="856" y="2679"/>
              <a:chExt cx="2609" cy="2063"/>
            </a:xfrm>
          </p:grpSpPr>
          <p:graphicFrame>
            <p:nvGraphicFramePr>
              <p:cNvPr id="42010" name="Object 7"/>
              <p:cNvGraphicFramePr>
                <a:graphicFrameLocks/>
              </p:cNvGraphicFramePr>
              <p:nvPr/>
            </p:nvGraphicFramePr>
            <p:xfrm>
              <a:off x="856" y="2679"/>
              <a:ext cx="2609" cy="2063"/>
            </p:xfrm>
            <a:graphic>
              <a:graphicData uri="http://schemas.openxmlformats.org/presentationml/2006/ole">
                <p:oleObj spid="_x0000_s18442" name="CorelDRAW! Graphic" r:id="rId5" imgW="5597042" imgH="4427525" progId="">
                  <p:embed/>
                </p:oleObj>
              </a:graphicData>
            </a:graphic>
          </p:graphicFrame>
          <p:sp>
            <p:nvSpPr>
              <p:cNvPr id="42011" name="Line 8"/>
              <p:cNvSpPr>
                <a:spLocks noChangeShapeType="1"/>
              </p:cNvSpPr>
              <p:nvPr/>
            </p:nvSpPr>
            <p:spPr bwMode="auto">
              <a:xfrm flipV="1">
                <a:off x="3036" y="3984"/>
                <a:ext cx="240" cy="4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12" name="Line 9"/>
              <p:cNvSpPr>
                <a:spLocks noChangeShapeType="1"/>
              </p:cNvSpPr>
              <p:nvPr/>
            </p:nvSpPr>
            <p:spPr bwMode="auto">
              <a:xfrm flipV="1">
                <a:off x="2424" y="3222"/>
                <a:ext cx="240" cy="4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13" name="Rectangle 10"/>
              <p:cNvSpPr>
                <a:spLocks noChangeArrowheads="1"/>
              </p:cNvSpPr>
              <p:nvPr/>
            </p:nvSpPr>
            <p:spPr bwMode="auto">
              <a:xfrm>
                <a:off x="2558" y="2924"/>
                <a:ext cx="289" cy="3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400">
                    <a:latin typeface="Arial" charset="0"/>
                  </a:rPr>
                  <a:t>.49</a:t>
                </a:r>
              </a:p>
            </p:txBody>
          </p:sp>
          <p:sp>
            <p:nvSpPr>
              <p:cNvPr id="42014" name="Rectangle 11"/>
              <p:cNvSpPr>
                <a:spLocks noChangeArrowheads="1"/>
              </p:cNvSpPr>
              <p:nvPr/>
            </p:nvSpPr>
            <p:spPr bwMode="auto">
              <a:xfrm>
                <a:off x="3122" y="3686"/>
                <a:ext cx="289" cy="3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400">
                    <a:solidFill>
                      <a:srgbClr val="00AE00"/>
                    </a:solidFill>
                    <a:latin typeface="Arial" charset="0"/>
                  </a:rPr>
                  <a:t>.01</a:t>
                </a:r>
              </a:p>
            </p:txBody>
          </p:sp>
        </p:grpSp>
        <p:grpSp>
          <p:nvGrpSpPr>
            <p:cNvPr id="41993" name="Group 29"/>
            <p:cNvGrpSpPr>
              <a:grpSpLocks/>
            </p:cNvGrpSpPr>
            <p:nvPr/>
          </p:nvGrpSpPr>
          <p:grpSpPr bwMode="auto">
            <a:xfrm>
              <a:off x="2160" y="2784"/>
              <a:ext cx="696" cy="1776"/>
              <a:chOff x="2160" y="2784"/>
              <a:chExt cx="696" cy="1776"/>
            </a:xfrm>
          </p:grpSpPr>
          <p:sp>
            <p:nvSpPr>
              <p:cNvPr id="41994" name="Line 13"/>
              <p:cNvSpPr>
                <a:spLocks noChangeShapeType="1"/>
              </p:cNvSpPr>
              <p:nvPr/>
            </p:nvSpPr>
            <p:spPr bwMode="auto">
              <a:xfrm flipV="1">
                <a:off x="2160" y="2784"/>
                <a:ext cx="96" cy="14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995" name="Line 14"/>
              <p:cNvSpPr>
                <a:spLocks noChangeShapeType="1"/>
              </p:cNvSpPr>
              <p:nvPr/>
            </p:nvSpPr>
            <p:spPr bwMode="auto">
              <a:xfrm flipV="1">
                <a:off x="2160" y="2880"/>
                <a:ext cx="144" cy="19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996" name="Line 15"/>
              <p:cNvSpPr>
                <a:spLocks noChangeShapeType="1"/>
              </p:cNvSpPr>
              <p:nvPr/>
            </p:nvSpPr>
            <p:spPr bwMode="auto">
              <a:xfrm flipV="1">
                <a:off x="2160" y="2976"/>
                <a:ext cx="192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997" name="Line 16"/>
              <p:cNvSpPr>
                <a:spLocks noChangeShapeType="1"/>
              </p:cNvSpPr>
              <p:nvPr/>
            </p:nvSpPr>
            <p:spPr bwMode="auto">
              <a:xfrm flipV="1">
                <a:off x="2160" y="3072"/>
                <a:ext cx="240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998" name="Line 17"/>
              <p:cNvSpPr>
                <a:spLocks noChangeShapeType="1"/>
              </p:cNvSpPr>
              <p:nvPr/>
            </p:nvSpPr>
            <p:spPr bwMode="auto">
              <a:xfrm flipV="1">
                <a:off x="2160" y="3216"/>
                <a:ext cx="240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999" name="Line 18"/>
              <p:cNvSpPr>
                <a:spLocks noChangeShapeType="1"/>
              </p:cNvSpPr>
              <p:nvPr/>
            </p:nvSpPr>
            <p:spPr bwMode="auto">
              <a:xfrm flipV="1">
                <a:off x="2160" y="3312"/>
                <a:ext cx="288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00" name="Line 19"/>
              <p:cNvSpPr>
                <a:spLocks noChangeShapeType="1"/>
              </p:cNvSpPr>
              <p:nvPr/>
            </p:nvSpPr>
            <p:spPr bwMode="auto">
              <a:xfrm flipV="1">
                <a:off x="2160" y="3408"/>
                <a:ext cx="336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01" name="Line 20"/>
              <p:cNvSpPr>
                <a:spLocks noChangeShapeType="1"/>
              </p:cNvSpPr>
              <p:nvPr/>
            </p:nvSpPr>
            <p:spPr bwMode="auto">
              <a:xfrm flipV="1">
                <a:off x="2178" y="3534"/>
                <a:ext cx="336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02" name="Line 21"/>
              <p:cNvSpPr>
                <a:spLocks noChangeShapeType="1"/>
              </p:cNvSpPr>
              <p:nvPr/>
            </p:nvSpPr>
            <p:spPr bwMode="auto">
              <a:xfrm flipV="1">
                <a:off x="2160" y="3648"/>
                <a:ext cx="384" cy="4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03" name="Line 22"/>
              <p:cNvSpPr>
                <a:spLocks noChangeShapeType="1"/>
              </p:cNvSpPr>
              <p:nvPr/>
            </p:nvSpPr>
            <p:spPr bwMode="auto">
              <a:xfrm flipV="1">
                <a:off x="2160" y="3744"/>
                <a:ext cx="432" cy="4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04" name="Line 23"/>
              <p:cNvSpPr>
                <a:spLocks noChangeShapeType="1"/>
              </p:cNvSpPr>
              <p:nvPr/>
            </p:nvSpPr>
            <p:spPr bwMode="auto">
              <a:xfrm flipV="1">
                <a:off x="2160" y="3840"/>
                <a:ext cx="480" cy="52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05" name="Line 24"/>
              <p:cNvSpPr>
                <a:spLocks noChangeShapeType="1"/>
              </p:cNvSpPr>
              <p:nvPr/>
            </p:nvSpPr>
            <p:spPr bwMode="auto">
              <a:xfrm flipV="1">
                <a:off x="2160" y="3984"/>
                <a:ext cx="480" cy="52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06" name="Line 25"/>
              <p:cNvSpPr>
                <a:spLocks noChangeShapeType="1"/>
              </p:cNvSpPr>
              <p:nvPr/>
            </p:nvSpPr>
            <p:spPr bwMode="auto">
              <a:xfrm flipV="1">
                <a:off x="2256" y="4080"/>
                <a:ext cx="432" cy="4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07" name="Line 26"/>
              <p:cNvSpPr>
                <a:spLocks noChangeShapeType="1"/>
              </p:cNvSpPr>
              <p:nvPr/>
            </p:nvSpPr>
            <p:spPr bwMode="auto">
              <a:xfrm flipV="1">
                <a:off x="2400" y="4176"/>
                <a:ext cx="336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08" name="Line 27"/>
              <p:cNvSpPr>
                <a:spLocks noChangeShapeType="1"/>
              </p:cNvSpPr>
              <p:nvPr/>
            </p:nvSpPr>
            <p:spPr bwMode="auto">
              <a:xfrm flipV="1">
                <a:off x="2562" y="4242"/>
                <a:ext cx="240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09" name="Line 28"/>
              <p:cNvSpPr>
                <a:spLocks noChangeShapeType="1"/>
              </p:cNvSpPr>
              <p:nvPr/>
            </p:nvSpPr>
            <p:spPr bwMode="auto">
              <a:xfrm flipV="1">
                <a:off x="2700" y="4344"/>
                <a:ext cx="156" cy="19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566528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Example 2 - Solution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None/>
            </a:pPr>
            <a:r>
              <a:rPr lang="en-US" smtClean="0"/>
              <a:t>2.</a:t>
            </a:r>
          </a:p>
          <a:p>
            <a:pPr lvl="1">
              <a:buFontTx/>
              <a:buNone/>
            </a:pPr>
            <a:r>
              <a:rPr lang="en-US" sz="2800" smtClean="0">
                <a:latin typeface="Symbol" pitchFamily="18" charset="2"/>
              </a:rPr>
              <a:t>a</a:t>
            </a:r>
            <a:r>
              <a:rPr lang="en-US" sz="2800" smtClean="0"/>
              <a:t> = .08</a:t>
            </a: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922867" y="1947863"/>
            <a:ext cx="694267" cy="3333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3013" name="Object 5"/>
          <p:cNvGraphicFramePr>
            <a:graphicFrameLocks/>
          </p:cNvGraphicFramePr>
          <p:nvPr/>
        </p:nvGraphicFramePr>
        <p:xfrm>
          <a:off x="4394200" y="2291954"/>
          <a:ext cx="2796117" cy="458390"/>
        </p:xfrm>
        <a:graphic>
          <a:graphicData uri="http://schemas.openxmlformats.org/presentationml/2006/ole">
            <p:oleObj spid="_x0000_s19464" name="Equation" r:id="rId3" imgW="2156192" imgH="621491" progId="Equation">
              <p:embed/>
            </p:oleObj>
          </a:graphicData>
        </a:graphic>
      </p:graphicFrame>
      <p:graphicFrame>
        <p:nvGraphicFramePr>
          <p:cNvPr id="43014" name="Object 6"/>
          <p:cNvGraphicFramePr>
            <a:graphicFrameLocks/>
          </p:cNvGraphicFramePr>
          <p:nvPr/>
        </p:nvGraphicFramePr>
        <p:xfrm>
          <a:off x="3659718" y="6047185"/>
          <a:ext cx="1824567" cy="285750"/>
        </p:xfrm>
        <a:graphic>
          <a:graphicData uri="http://schemas.openxmlformats.org/presentationml/2006/ole">
            <p:oleObj spid="_x0000_s19465" name="Equation" r:id="rId4" imgW="1381302" imgH="392847" progId="Equation">
              <p:embed/>
            </p:oleObj>
          </a:graphicData>
        </a:graphic>
      </p:graphicFrame>
      <p:grpSp>
        <p:nvGrpSpPr>
          <p:cNvPr id="43015" name="Group 29"/>
          <p:cNvGrpSpPr>
            <a:grpSpLocks/>
          </p:cNvGrpSpPr>
          <p:nvPr/>
        </p:nvGrpSpPr>
        <p:grpSpPr bwMode="auto">
          <a:xfrm>
            <a:off x="1811867" y="3189685"/>
            <a:ext cx="5522384" cy="2456259"/>
            <a:chOff x="856" y="2679"/>
            <a:chExt cx="2609" cy="2063"/>
          </a:xfrm>
        </p:grpSpPr>
        <p:graphicFrame>
          <p:nvGraphicFramePr>
            <p:cNvPr id="43016" name="Object 7"/>
            <p:cNvGraphicFramePr>
              <a:graphicFrameLocks/>
            </p:cNvGraphicFramePr>
            <p:nvPr/>
          </p:nvGraphicFramePr>
          <p:xfrm>
            <a:off x="856" y="2679"/>
            <a:ext cx="2609" cy="2063"/>
          </p:xfrm>
          <a:graphic>
            <a:graphicData uri="http://schemas.openxmlformats.org/presentationml/2006/ole">
              <p:oleObj spid="_x0000_s19466" name="CorelDRAW! Graphic" r:id="rId5" imgW="5597042" imgH="4443984" progId="">
                <p:embed/>
              </p:oleObj>
            </a:graphicData>
          </a:graphic>
        </p:graphicFrame>
        <p:sp>
          <p:nvSpPr>
            <p:cNvPr id="43017" name="Line 8"/>
            <p:cNvSpPr>
              <a:spLocks noChangeShapeType="1"/>
            </p:cNvSpPr>
            <p:nvPr/>
          </p:nvSpPr>
          <p:spPr bwMode="auto">
            <a:xfrm flipV="1">
              <a:off x="3006" y="3963"/>
              <a:ext cx="240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18" name="Line 9"/>
            <p:cNvSpPr>
              <a:spLocks noChangeShapeType="1"/>
            </p:cNvSpPr>
            <p:nvPr/>
          </p:nvSpPr>
          <p:spPr bwMode="auto">
            <a:xfrm flipV="1">
              <a:off x="2412" y="3288"/>
              <a:ext cx="240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19" name="Rectangle 10"/>
            <p:cNvSpPr>
              <a:spLocks noChangeArrowheads="1"/>
            </p:cNvSpPr>
            <p:nvPr/>
          </p:nvSpPr>
          <p:spPr bwMode="auto">
            <a:xfrm>
              <a:off x="2546" y="2990"/>
              <a:ext cx="289" cy="3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>
                  <a:latin typeface="Arial" charset="0"/>
                </a:rPr>
                <a:t>.46</a:t>
              </a:r>
            </a:p>
          </p:txBody>
        </p:sp>
        <p:sp>
          <p:nvSpPr>
            <p:cNvPr id="43020" name="Rectangle 11"/>
            <p:cNvSpPr>
              <a:spLocks noChangeArrowheads="1"/>
            </p:cNvSpPr>
            <p:nvPr/>
          </p:nvSpPr>
          <p:spPr bwMode="auto">
            <a:xfrm>
              <a:off x="3092" y="3665"/>
              <a:ext cx="289" cy="3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>
                  <a:solidFill>
                    <a:srgbClr val="7B00E4"/>
                  </a:solidFill>
                  <a:latin typeface="Arial" charset="0"/>
                </a:rPr>
                <a:t>.04</a:t>
              </a:r>
            </a:p>
          </p:txBody>
        </p:sp>
        <p:grpSp>
          <p:nvGrpSpPr>
            <p:cNvPr id="43021" name="Group 28"/>
            <p:cNvGrpSpPr>
              <a:grpSpLocks/>
            </p:cNvGrpSpPr>
            <p:nvPr/>
          </p:nvGrpSpPr>
          <p:grpSpPr bwMode="auto">
            <a:xfrm>
              <a:off x="2160" y="2784"/>
              <a:ext cx="696" cy="1776"/>
              <a:chOff x="2160" y="2784"/>
              <a:chExt cx="696" cy="1776"/>
            </a:xfrm>
          </p:grpSpPr>
          <p:sp>
            <p:nvSpPr>
              <p:cNvPr id="43022" name="Line 12"/>
              <p:cNvSpPr>
                <a:spLocks noChangeShapeType="1"/>
              </p:cNvSpPr>
              <p:nvPr/>
            </p:nvSpPr>
            <p:spPr bwMode="auto">
              <a:xfrm flipV="1">
                <a:off x="2160" y="2784"/>
                <a:ext cx="96" cy="14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23" name="Line 13"/>
              <p:cNvSpPr>
                <a:spLocks noChangeShapeType="1"/>
              </p:cNvSpPr>
              <p:nvPr/>
            </p:nvSpPr>
            <p:spPr bwMode="auto">
              <a:xfrm flipV="1">
                <a:off x="2160" y="2880"/>
                <a:ext cx="144" cy="19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24" name="Line 14"/>
              <p:cNvSpPr>
                <a:spLocks noChangeShapeType="1"/>
              </p:cNvSpPr>
              <p:nvPr/>
            </p:nvSpPr>
            <p:spPr bwMode="auto">
              <a:xfrm flipV="1">
                <a:off x="2160" y="2976"/>
                <a:ext cx="192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25" name="Line 15"/>
              <p:cNvSpPr>
                <a:spLocks noChangeShapeType="1"/>
              </p:cNvSpPr>
              <p:nvPr/>
            </p:nvSpPr>
            <p:spPr bwMode="auto">
              <a:xfrm flipV="1">
                <a:off x="2160" y="3072"/>
                <a:ext cx="240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26" name="Line 16"/>
              <p:cNvSpPr>
                <a:spLocks noChangeShapeType="1"/>
              </p:cNvSpPr>
              <p:nvPr/>
            </p:nvSpPr>
            <p:spPr bwMode="auto">
              <a:xfrm flipV="1">
                <a:off x="2160" y="3216"/>
                <a:ext cx="240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27" name="Line 17"/>
              <p:cNvSpPr>
                <a:spLocks noChangeShapeType="1"/>
              </p:cNvSpPr>
              <p:nvPr/>
            </p:nvSpPr>
            <p:spPr bwMode="auto">
              <a:xfrm flipV="1">
                <a:off x="2160" y="3312"/>
                <a:ext cx="288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28" name="Line 18"/>
              <p:cNvSpPr>
                <a:spLocks noChangeShapeType="1"/>
              </p:cNvSpPr>
              <p:nvPr/>
            </p:nvSpPr>
            <p:spPr bwMode="auto">
              <a:xfrm flipV="1">
                <a:off x="2160" y="3408"/>
                <a:ext cx="336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29" name="Line 19"/>
              <p:cNvSpPr>
                <a:spLocks noChangeShapeType="1"/>
              </p:cNvSpPr>
              <p:nvPr/>
            </p:nvSpPr>
            <p:spPr bwMode="auto">
              <a:xfrm flipV="1">
                <a:off x="2178" y="3534"/>
                <a:ext cx="336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30" name="Line 20"/>
              <p:cNvSpPr>
                <a:spLocks noChangeShapeType="1"/>
              </p:cNvSpPr>
              <p:nvPr/>
            </p:nvSpPr>
            <p:spPr bwMode="auto">
              <a:xfrm flipV="1">
                <a:off x="2160" y="3648"/>
                <a:ext cx="384" cy="4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31" name="Line 21"/>
              <p:cNvSpPr>
                <a:spLocks noChangeShapeType="1"/>
              </p:cNvSpPr>
              <p:nvPr/>
            </p:nvSpPr>
            <p:spPr bwMode="auto">
              <a:xfrm flipV="1">
                <a:off x="2160" y="3744"/>
                <a:ext cx="432" cy="4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32" name="Line 22"/>
              <p:cNvSpPr>
                <a:spLocks noChangeShapeType="1"/>
              </p:cNvSpPr>
              <p:nvPr/>
            </p:nvSpPr>
            <p:spPr bwMode="auto">
              <a:xfrm flipV="1">
                <a:off x="2160" y="3840"/>
                <a:ext cx="480" cy="52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33" name="Line 23"/>
              <p:cNvSpPr>
                <a:spLocks noChangeShapeType="1"/>
              </p:cNvSpPr>
              <p:nvPr/>
            </p:nvSpPr>
            <p:spPr bwMode="auto">
              <a:xfrm flipV="1">
                <a:off x="2160" y="3984"/>
                <a:ext cx="480" cy="52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34" name="Line 24"/>
              <p:cNvSpPr>
                <a:spLocks noChangeShapeType="1"/>
              </p:cNvSpPr>
              <p:nvPr/>
            </p:nvSpPr>
            <p:spPr bwMode="auto">
              <a:xfrm flipV="1">
                <a:off x="2256" y="4080"/>
                <a:ext cx="432" cy="4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35" name="Line 25"/>
              <p:cNvSpPr>
                <a:spLocks noChangeShapeType="1"/>
              </p:cNvSpPr>
              <p:nvPr/>
            </p:nvSpPr>
            <p:spPr bwMode="auto">
              <a:xfrm flipV="1">
                <a:off x="2400" y="4176"/>
                <a:ext cx="336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36" name="Line 26"/>
              <p:cNvSpPr>
                <a:spLocks noChangeShapeType="1"/>
              </p:cNvSpPr>
              <p:nvPr/>
            </p:nvSpPr>
            <p:spPr bwMode="auto">
              <a:xfrm flipV="1">
                <a:off x="2562" y="4242"/>
                <a:ext cx="240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37" name="Line 27"/>
              <p:cNvSpPr>
                <a:spLocks noChangeShapeType="1"/>
              </p:cNvSpPr>
              <p:nvPr/>
            </p:nvSpPr>
            <p:spPr bwMode="auto">
              <a:xfrm flipV="1">
                <a:off x="2700" y="4344"/>
                <a:ext cx="156" cy="19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427122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Example 3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71700"/>
            <a:ext cx="7848600" cy="4095750"/>
          </a:xfrm>
          <a:noFill/>
        </p:spPr>
        <p:txBody>
          <a:bodyPr/>
          <a:lstStyle/>
          <a:p>
            <a:pPr>
              <a:buFontTx/>
              <a:buNone/>
            </a:pPr>
            <a:r>
              <a:rPr lang="en-US" smtClean="0"/>
              <a:t>Find       for the following confidence</a:t>
            </a:r>
          </a:p>
          <a:p>
            <a:pPr>
              <a:buFontTx/>
              <a:buNone/>
            </a:pPr>
            <a:r>
              <a:rPr lang="en-US" smtClean="0"/>
              <a:t>levels:</a:t>
            </a:r>
          </a:p>
          <a:p>
            <a:pPr>
              <a:buFontTx/>
              <a:buNone/>
            </a:pPr>
            <a:endParaRPr lang="en-US" smtClean="0"/>
          </a:p>
          <a:p>
            <a:pPr>
              <a:buFontTx/>
              <a:buNone/>
            </a:pPr>
            <a:r>
              <a:rPr lang="en-US" smtClean="0"/>
              <a:t>1.  96%</a:t>
            </a:r>
          </a:p>
          <a:p>
            <a:pPr>
              <a:buFontTx/>
              <a:buNone/>
            </a:pPr>
            <a:endParaRPr lang="en-US" smtClean="0"/>
          </a:p>
          <a:p>
            <a:pPr>
              <a:buFontTx/>
              <a:buNone/>
            </a:pPr>
            <a:r>
              <a:rPr lang="en-US" smtClean="0"/>
              <a:t>2.  88%</a:t>
            </a:r>
          </a:p>
        </p:txBody>
      </p:sp>
      <p:graphicFrame>
        <p:nvGraphicFramePr>
          <p:cNvPr id="44036" name="Object 4"/>
          <p:cNvGraphicFramePr>
            <a:graphicFrameLocks/>
          </p:cNvGraphicFramePr>
          <p:nvPr/>
        </p:nvGraphicFramePr>
        <p:xfrm>
          <a:off x="1945218" y="2268141"/>
          <a:ext cx="518583" cy="300038"/>
        </p:xfrm>
        <a:graphic>
          <a:graphicData uri="http://schemas.openxmlformats.org/presentationml/2006/ole">
            <p:oleObj spid="_x0000_s20484" name="Equation" r:id="rId3" imgW="404644" imgH="417289" progId="Equation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550974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Example 3 - Solution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266950"/>
            <a:ext cx="7162800" cy="4114800"/>
          </a:xfrm>
          <a:noFill/>
        </p:spPr>
        <p:txBody>
          <a:bodyPr/>
          <a:lstStyle/>
          <a:p>
            <a:pPr>
              <a:buFontTx/>
              <a:buNone/>
            </a:pPr>
            <a:endParaRPr lang="en-US" smtClean="0"/>
          </a:p>
          <a:p>
            <a:pPr lvl="1">
              <a:buFontTx/>
              <a:buNone/>
            </a:pPr>
            <a:r>
              <a:rPr lang="en-US" sz="2800" smtClean="0">
                <a:latin typeface="Symbol" pitchFamily="18" charset="2"/>
              </a:rPr>
              <a:t>a</a:t>
            </a:r>
            <a:r>
              <a:rPr lang="en-US" sz="2800" smtClean="0"/>
              <a:t> = .04</a:t>
            </a:r>
          </a:p>
        </p:txBody>
      </p:sp>
      <p:graphicFrame>
        <p:nvGraphicFramePr>
          <p:cNvPr id="45060" name="Object 4"/>
          <p:cNvGraphicFramePr>
            <a:graphicFrameLocks/>
          </p:cNvGraphicFramePr>
          <p:nvPr/>
        </p:nvGraphicFramePr>
        <p:xfrm>
          <a:off x="4394200" y="2577703"/>
          <a:ext cx="2921000" cy="451247"/>
        </p:xfrm>
        <a:graphic>
          <a:graphicData uri="http://schemas.openxmlformats.org/presentationml/2006/ole">
            <p:oleObj spid="_x0000_s21512" name="Equation" r:id="rId3" imgW="2156192" imgH="621491" progId="Equation">
              <p:embed/>
            </p:oleObj>
          </a:graphicData>
        </a:graphic>
      </p:graphicFrame>
      <p:graphicFrame>
        <p:nvGraphicFramePr>
          <p:cNvPr id="45061" name="Object 5"/>
          <p:cNvGraphicFramePr>
            <a:graphicFrameLocks/>
          </p:cNvGraphicFramePr>
          <p:nvPr/>
        </p:nvGraphicFramePr>
        <p:xfrm>
          <a:off x="3659718" y="6328172"/>
          <a:ext cx="1926167" cy="270272"/>
        </p:xfrm>
        <a:graphic>
          <a:graphicData uri="http://schemas.openxmlformats.org/presentationml/2006/ole">
            <p:oleObj spid="_x0000_s21513" name="Equation" r:id="rId4" imgW="1470647" imgH="393018" progId="Equation">
              <p:embed/>
            </p:oleObj>
          </a:graphicData>
        </a:graphic>
      </p:graphicFrame>
      <p:sp>
        <p:nvSpPr>
          <p:cNvPr id="45062" name="Rectangle 6"/>
          <p:cNvSpPr>
            <a:spLocks noChangeArrowheads="1"/>
          </p:cNvSpPr>
          <p:nvPr/>
        </p:nvSpPr>
        <p:spPr bwMode="auto">
          <a:xfrm>
            <a:off x="2825751" y="1977628"/>
            <a:ext cx="2298707" cy="477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lvl="1">
              <a:lnSpc>
                <a:spcPct val="90000"/>
              </a:lnSpc>
              <a:spcBef>
                <a:spcPct val="30000"/>
              </a:spcBef>
            </a:pPr>
            <a:r>
              <a:rPr lang="en-US" sz="2800" b="0">
                <a:latin typeface="Arial" charset="0"/>
              </a:rPr>
              <a:t>1 - </a:t>
            </a:r>
            <a:r>
              <a:rPr lang="en-US" sz="2800" b="0">
                <a:latin typeface="Symbol" pitchFamily="18" charset="2"/>
              </a:rPr>
              <a:t>a</a:t>
            </a:r>
            <a:r>
              <a:rPr lang="en-US" sz="2800" b="0">
                <a:latin typeface="Arial" charset="0"/>
              </a:rPr>
              <a:t> = .96</a:t>
            </a:r>
          </a:p>
        </p:txBody>
      </p:sp>
      <p:grpSp>
        <p:nvGrpSpPr>
          <p:cNvPr id="45063" name="Group 9"/>
          <p:cNvGrpSpPr>
            <a:grpSpLocks/>
          </p:cNvGrpSpPr>
          <p:nvPr/>
        </p:nvGrpSpPr>
        <p:grpSpPr bwMode="auto">
          <a:xfrm>
            <a:off x="922867" y="1947860"/>
            <a:ext cx="694267" cy="507207"/>
            <a:chOff x="436" y="1636"/>
            <a:chExt cx="328" cy="426"/>
          </a:xfrm>
        </p:grpSpPr>
        <p:sp>
          <p:nvSpPr>
            <p:cNvPr id="45087" name="Rectangle 7"/>
            <p:cNvSpPr>
              <a:spLocks noChangeArrowheads="1"/>
            </p:cNvSpPr>
            <p:nvPr/>
          </p:nvSpPr>
          <p:spPr bwMode="auto">
            <a:xfrm>
              <a:off x="436" y="1636"/>
              <a:ext cx="328" cy="28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88" name="Rectangle 8"/>
            <p:cNvSpPr>
              <a:spLocks noChangeArrowheads="1"/>
            </p:cNvSpPr>
            <p:nvPr/>
          </p:nvSpPr>
          <p:spPr bwMode="auto">
            <a:xfrm>
              <a:off x="470" y="1661"/>
              <a:ext cx="228" cy="4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sz="2800" b="0">
                  <a:latin typeface="Arial" charset="0"/>
                </a:rPr>
                <a:t>1.</a:t>
              </a:r>
            </a:p>
          </p:txBody>
        </p:sp>
      </p:grpSp>
      <p:grpSp>
        <p:nvGrpSpPr>
          <p:cNvPr id="45064" name="Group 32"/>
          <p:cNvGrpSpPr>
            <a:grpSpLocks/>
          </p:cNvGrpSpPr>
          <p:nvPr/>
        </p:nvGrpSpPr>
        <p:grpSpPr bwMode="auto">
          <a:xfrm>
            <a:off x="1811867" y="3532585"/>
            <a:ext cx="5522383" cy="2456259"/>
            <a:chOff x="856" y="2967"/>
            <a:chExt cx="2609" cy="2063"/>
          </a:xfrm>
        </p:grpSpPr>
        <p:graphicFrame>
          <p:nvGraphicFramePr>
            <p:cNvPr id="45065" name="Object 10"/>
            <p:cNvGraphicFramePr>
              <a:graphicFrameLocks/>
            </p:cNvGraphicFramePr>
            <p:nvPr/>
          </p:nvGraphicFramePr>
          <p:xfrm>
            <a:off x="856" y="2967"/>
            <a:ext cx="2609" cy="2063"/>
          </p:xfrm>
          <a:graphic>
            <a:graphicData uri="http://schemas.openxmlformats.org/presentationml/2006/ole">
              <p:oleObj spid="_x0000_s21514" name="CorelDRAW! Graphic" r:id="rId5" imgW="5597042" imgH="4443984" progId="">
                <p:embed/>
              </p:oleObj>
            </a:graphicData>
          </a:graphic>
        </p:graphicFrame>
        <p:sp>
          <p:nvSpPr>
            <p:cNvPr id="45066" name="Line 11"/>
            <p:cNvSpPr>
              <a:spLocks noChangeShapeType="1"/>
            </p:cNvSpPr>
            <p:nvPr/>
          </p:nvSpPr>
          <p:spPr bwMode="auto">
            <a:xfrm flipV="1">
              <a:off x="3027" y="4278"/>
              <a:ext cx="240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67" name="Line 12"/>
            <p:cNvSpPr>
              <a:spLocks noChangeShapeType="1"/>
            </p:cNvSpPr>
            <p:nvPr/>
          </p:nvSpPr>
          <p:spPr bwMode="auto">
            <a:xfrm flipV="1">
              <a:off x="2421" y="3531"/>
              <a:ext cx="240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68" name="Rectangle 13"/>
            <p:cNvSpPr>
              <a:spLocks noChangeArrowheads="1"/>
            </p:cNvSpPr>
            <p:nvPr/>
          </p:nvSpPr>
          <p:spPr bwMode="auto">
            <a:xfrm>
              <a:off x="2555" y="3233"/>
              <a:ext cx="289" cy="3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>
                  <a:latin typeface="Arial" charset="0"/>
                </a:rPr>
                <a:t>.48</a:t>
              </a:r>
            </a:p>
          </p:txBody>
        </p:sp>
        <p:sp>
          <p:nvSpPr>
            <p:cNvPr id="45069" name="Rectangle 14"/>
            <p:cNvSpPr>
              <a:spLocks noChangeArrowheads="1"/>
            </p:cNvSpPr>
            <p:nvPr/>
          </p:nvSpPr>
          <p:spPr bwMode="auto">
            <a:xfrm>
              <a:off x="3113" y="3980"/>
              <a:ext cx="289" cy="3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>
                  <a:solidFill>
                    <a:srgbClr val="FC0128"/>
                  </a:solidFill>
                  <a:latin typeface="Arial" charset="0"/>
                </a:rPr>
                <a:t>.02</a:t>
              </a:r>
            </a:p>
          </p:txBody>
        </p:sp>
        <p:grpSp>
          <p:nvGrpSpPr>
            <p:cNvPr id="45070" name="Group 31"/>
            <p:cNvGrpSpPr>
              <a:grpSpLocks/>
            </p:cNvGrpSpPr>
            <p:nvPr/>
          </p:nvGrpSpPr>
          <p:grpSpPr bwMode="auto">
            <a:xfrm>
              <a:off x="2160" y="3072"/>
              <a:ext cx="696" cy="1770"/>
              <a:chOff x="2160" y="3072"/>
              <a:chExt cx="696" cy="1770"/>
            </a:xfrm>
          </p:grpSpPr>
          <p:sp>
            <p:nvSpPr>
              <p:cNvPr id="45071" name="Line 15"/>
              <p:cNvSpPr>
                <a:spLocks noChangeShapeType="1"/>
              </p:cNvSpPr>
              <p:nvPr/>
            </p:nvSpPr>
            <p:spPr bwMode="auto">
              <a:xfrm flipV="1">
                <a:off x="2160" y="3072"/>
                <a:ext cx="96" cy="14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72" name="Line 16"/>
              <p:cNvSpPr>
                <a:spLocks noChangeShapeType="1"/>
              </p:cNvSpPr>
              <p:nvPr/>
            </p:nvSpPr>
            <p:spPr bwMode="auto">
              <a:xfrm flipV="1">
                <a:off x="2160" y="3168"/>
                <a:ext cx="144" cy="19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73" name="Line 17"/>
              <p:cNvSpPr>
                <a:spLocks noChangeShapeType="1"/>
              </p:cNvSpPr>
              <p:nvPr/>
            </p:nvSpPr>
            <p:spPr bwMode="auto">
              <a:xfrm flipV="1">
                <a:off x="2160" y="3264"/>
                <a:ext cx="192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74" name="Line 18"/>
              <p:cNvSpPr>
                <a:spLocks noChangeShapeType="1"/>
              </p:cNvSpPr>
              <p:nvPr/>
            </p:nvSpPr>
            <p:spPr bwMode="auto">
              <a:xfrm flipV="1">
                <a:off x="2160" y="3360"/>
                <a:ext cx="240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75" name="Line 19"/>
              <p:cNvSpPr>
                <a:spLocks noChangeShapeType="1"/>
              </p:cNvSpPr>
              <p:nvPr/>
            </p:nvSpPr>
            <p:spPr bwMode="auto">
              <a:xfrm flipV="1">
                <a:off x="2178" y="3480"/>
                <a:ext cx="240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76" name="Line 20"/>
              <p:cNvSpPr>
                <a:spLocks noChangeShapeType="1"/>
              </p:cNvSpPr>
              <p:nvPr/>
            </p:nvSpPr>
            <p:spPr bwMode="auto">
              <a:xfrm flipV="1">
                <a:off x="2160" y="3600"/>
                <a:ext cx="288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77" name="Line 21"/>
              <p:cNvSpPr>
                <a:spLocks noChangeShapeType="1"/>
              </p:cNvSpPr>
              <p:nvPr/>
            </p:nvSpPr>
            <p:spPr bwMode="auto">
              <a:xfrm flipV="1">
                <a:off x="2160" y="3696"/>
                <a:ext cx="336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78" name="Line 22"/>
              <p:cNvSpPr>
                <a:spLocks noChangeShapeType="1"/>
              </p:cNvSpPr>
              <p:nvPr/>
            </p:nvSpPr>
            <p:spPr bwMode="auto">
              <a:xfrm flipV="1">
                <a:off x="2178" y="3822"/>
                <a:ext cx="336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79" name="Line 23"/>
              <p:cNvSpPr>
                <a:spLocks noChangeShapeType="1"/>
              </p:cNvSpPr>
              <p:nvPr/>
            </p:nvSpPr>
            <p:spPr bwMode="auto">
              <a:xfrm flipV="1">
                <a:off x="2160" y="3936"/>
                <a:ext cx="384" cy="4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80" name="Line 24"/>
              <p:cNvSpPr>
                <a:spLocks noChangeShapeType="1"/>
              </p:cNvSpPr>
              <p:nvPr/>
            </p:nvSpPr>
            <p:spPr bwMode="auto">
              <a:xfrm flipV="1">
                <a:off x="2160" y="4032"/>
                <a:ext cx="432" cy="4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81" name="Line 25"/>
              <p:cNvSpPr>
                <a:spLocks noChangeShapeType="1"/>
              </p:cNvSpPr>
              <p:nvPr/>
            </p:nvSpPr>
            <p:spPr bwMode="auto">
              <a:xfrm flipV="1">
                <a:off x="2160" y="4128"/>
                <a:ext cx="480" cy="52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82" name="Line 26"/>
              <p:cNvSpPr>
                <a:spLocks noChangeShapeType="1"/>
              </p:cNvSpPr>
              <p:nvPr/>
            </p:nvSpPr>
            <p:spPr bwMode="auto">
              <a:xfrm flipV="1">
                <a:off x="2178" y="4260"/>
                <a:ext cx="480" cy="52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83" name="Line 27"/>
              <p:cNvSpPr>
                <a:spLocks noChangeShapeType="1"/>
              </p:cNvSpPr>
              <p:nvPr/>
            </p:nvSpPr>
            <p:spPr bwMode="auto">
              <a:xfrm flipV="1">
                <a:off x="2280" y="4350"/>
                <a:ext cx="432" cy="4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84" name="Line 28"/>
              <p:cNvSpPr>
                <a:spLocks noChangeShapeType="1"/>
              </p:cNvSpPr>
              <p:nvPr/>
            </p:nvSpPr>
            <p:spPr bwMode="auto">
              <a:xfrm flipV="1">
                <a:off x="2412" y="4458"/>
                <a:ext cx="336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85" name="Line 29"/>
              <p:cNvSpPr>
                <a:spLocks noChangeShapeType="1"/>
              </p:cNvSpPr>
              <p:nvPr/>
            </p:nvSpPr>
            <p:spPr bwMode="auto">
              <a:xfrm flipV="1">
                <a:off x="2562" y="4530"/>
                <a:ext cx="240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86" name="Line 30"/>
              <p:cNvSpPr>
                <a:spLocks noChangeShapeType="1"/>
              </p:cNvSpPr>
              <p:nvPr/>
            </p:nvSpPr>
            <p:spPr bwMode="auto">
              <a:xfrm flipV="1">
                <a:off x="2700" y="4632"/>
                <a:ext cx="156" cy="19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999377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Example 3 - Solution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266950"/>
            <a:ext cx="7162800" cy="4114800"/>
          </a:xfrm>
          <a:noFill/>
        </p:spPr>
        <p:txBody>
          <a:bodyPr/>
          <a:lstStyle/>
          <a:p>
            <a:pPr>
              <a:buFontTx/>
              <a:buNone/>
            </a:pPr>
            <a:endParaRPr lang="en-US" smtClean="0"/>
          </a:p>
          <a:p>
            <a:pPr lvl="1">
              <a:buFontTx/>
              <a:buNone/>
            </a:pPr>
            <a:r>
              <a:rPr lang="en-US" sz="2800" smtClean="0">
                <a:latin typeface="Symbol" pitchFamily="18" charset="2"/>
              </a:rPr>
              <a:t>a</a:t>
            </a:r>
            <a:r>
              <a:rPr lang="en-US" sz="2800" smtClean="0"/>
              <a:t> = .12</a:t>
            </a:r>
          </a:p>
        </p:txBody>
      </p:sp>
      <p:graphicFrame>
        <p:nvGraphicFramePr>
          <p:cNvPr id="46084" name="Object 4"/>
          <p:cNvGraphicFramePr>
            <a:graphicFrameLocks/>
          </p:cNvGraphicFramePr>
          <p:nvPr/>
        </p:nvGraphicFramePr>
        <p:xfrm>
          <a:off x="4404784" y="2577704"/>
          <a:ext cx="2901949" cy="450056"/>
        </p:xfrm>
        <a:graphic>
          <a:graphicData uri="http://schemas.openxmlformats.org/presentationml/2006/ole">
            <p:oleObj spid="_x0000_s22536" name="Equation" r:id="rId3" imgW="2143509" imgH="621491" progId="Equation">
              <p:embed/>
            </p:oleObj>
          </a:graphicData>
        </a:graphic>
      </p:graphicFrame>
      <p:graphicFrame>
        <p:nvGraphicFramePr>
          <p:cNvPr id="46085" name="Object 5"/>
          <p:cNvGraphicFramePr>
            <a:graphicFrameLocks/>
          </p:cNvGraphicFramePr>
          <p:nvPr/>
        </p:nvGraphicFramePr>
        <p:xfrm>
          <a:off x="3659718" y="6328172"/>
          <a:ext cx="2230967" cy="270272"/>
        </p:xfrm>
        <a:graphic>
          <a:graphicData uri="http://schemas.openxmlformats.org/presentationml/2006/ole">
            <p:oleObj spid="_x0000_s22537" name="Equation" r:id="rId4" imgW="1584749" imgH="393018" progId="Equation">
              <p:embed/>
            </p:oleObj>
          </a:graphicData>
        </a:graphic>
      </p:graphicFrame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2825751" y="1977628"/>
            <a:ext cx="2298707" cy="477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lvl="1">
              <a:lnSpc>
                <a:spcPct val="90000"/>
              </a:lnSpc>
              <a:spcBef>
                <a:spcPct val="30000"/>
              </a:spcBef>
            </a:pPr>
            <a:r>
              <a:rPr lang="en-US" sz="2800" b="0">
                <a:latin typeface="Arial" charset="0"/>
              </a:rPr>
              <a:t>1 - </a:t>
            </a:r>
            <a:r>
              <a:rPr lang="en-US" sz="2800" b="0">
                <a:latin typeface="Symbol" pitchFamily="18" charset="2"/>
              </a:rPr>
              <a:t>a</a:t>
            </a:r>
            <a:r>
              <a:rPr lang="en-US" sz="2800" b="0">
                <a:latin typeface="Arial" charset="0"/>
              </a:rPr>
              <a:t> = .88</a:t>
            </a:r>
          </a:p>
        </p:txBody>
      </p:sp>
      <p:grpSp>
        <p:nvGrpSpPr>
          <p:cNvPr id="46087" name="Group 9"/>
          <p:cNvGrpSpPr>
            <a:grpSpLocks/>
          </p:cNvGrpSpPr>
          <p:nvPr/>
        </p:nvGrpSpPr>
        <p:grpSpPr bwMode="auto">
          <a:xfrm>
            <a:off x="922867" y="1947860"/>
            <a:ext cx="694267" cy="507207"/>
            <a:chOff x="436" y="1636"/>
            <a:chExt cx="328" cy="426"/>
          </a:xfrm>
        </p:grpSpPr>
        <p:sp>
          <p:nvSpPr>
            <p:cNvPr id="46110" name="Rectangle 7"/>
            <p:cNvSpPr>
              <a:spLocks noChangeArrowheads="1"/>
            </p:cNvSpPr>
            <p:nvPr/>
          </p:nvSpPr>
          <p:spPr bwMode="auto">
            <a:xfrm>
              <a:off x="436" y="1636"/>
              <a:ext cx="328" cy="28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1" name="Rectangle 8"/>
            <p:cNvSpPr>
              <a:spLocks noChangeArrowheads="1"/>
            </p:cNvSpPr>
            <p:nvPr/>
          </p:nvSpPr>
          <p:spPr bwMode="auto">
            <a:xfrm>
              <a:off x="470" y="1661"/>
              <a:ext cx="228" cy="4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>
                <a:lnSpc>
                  <a:spcPct val="90000"/>
                </a:lnSpc>
                <a:spcBef>
                  <a:spcPct val="30000"/>
                </a:spcBef>
              </a:pPr>
              <a:r>
                <a:rPr lang="en-US" sz="2800" b="0">
                  <a:latin typeface="Arial" charset="0"/>
                </a:rPr>
                <a:t>2.</a:t>
              </a:r>
            </a:p>
          </p:txBody>
        </p:sp>
      </p:grpSp>
      <p:grpSp>
        <p:nvGrpSpPr>
          <p:cNvPr id="46088" name="Group 31"/>
          <p:cNvGrpSpPr>
            <a:grpSpLocks/>
          </p:cNvGrpSpPr>
          <p:nvPr/>
        </p:nvGrpSpPr>
        <p:grpSpPr bwMode="auto">
          <a:xfrm>
            <a:off x="1811867" y="3532585"/>
            <a:ext cx="5522384" cy="2456259"/>
            <a:chOff x="856" y="2967"/>
            <a:chExt cx="2609" cy="2063"/>
          </a:xfrm>
        </p:grpSpPr>
        <p:graphicFrame>
          <p:nvGraphicFramePr>
            <p:cNvPr id="46089" name="Object 10"/>
            <p:cNvGraphicFramePr>
              <a:graphicFrameLocks/>
            </p:cNvGraphicFramePr>
            <p:nvPr/>
          </p:nvGraphicFramePr>
          <p:xfrm>
            <a:off x="856" y="2967"/>
            <a:ext cx="2609" cy="2063"/>
          </p:xfrm>
          <a:graphic>
            <a:graphicData uri="http://schemas.openxmlformats.org/presentationml/2006/ole">
              <p:oleObj spid="_x0000_s22538" name="CorelDRAW! Graphic" r:id="rId5" imgW="5597042" imgH="4443984" progId="">
                <p:embed/>
              </p:oleObj>
            </a:graphicData>
          </a:graphic>
        </p:graphicFrame>
        <p:sp>
          <p:nvSpPr>
            <p:cNvPr id="46090" name="Line 11"/>
            <p:cNvSpPr>
              <a:spLocks noChangeShapeType="1"/>
            </p:cNvSpPr>
            <p:nvPr/>
          </p:nvSpPr>
          <p:spPr bwMode="auto">
            <a:xfrm flipV="1">
              <a:off x="3006" y="4251"/>
              <a:ext cx="240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091" name="Line 12"/>
            <p:cNvSpPr>
              <a:spLocks noChangeShapeType="1"/>
            </p:cNvSpPr>
            <p:nvPr/>
          </p:nvSpPr>
          <p:spPr bwMode="auto">
            <a:xfrm flipV="1">
              <a:off x="2403" y="3531"/>
              <a:ext cx="240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092" name="Rectangle 13"/>
            <p:cNvSpPr>
              <a:spLocks noChangeArrowheads="1"/>
            </p:cNvSpPr>
            <p:nvPr/>
          </p:nvSpPr>
          <p:spPr bwMode="auto">
            <a:xfrm>
              <a:off x="2537" y="3233"/>
              <a:ext cx="289" cy="3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>
                  <a:latin typeface="Arial" charset="0"/>
                </a:rPr>
                <a:t>.44</a:t>
              </a:r>
            </a:p>
          </p:txBody>
        </p:sp>
        <p:sp>
          <p:nvSpPr>
            <p:cNvPr id="46093" name="Rectangle 14"/>
            <p:cNvSpPr>
              <a:spLocks noChangeArrowheads="1"/>
            </p:cNvSpPr>
            <p:nvPr/>
          </p:nvSpPr>
          <p:spPr bwMode="auto">
            <a:xfrm>
              <a:off x="3092" y="3953"/>
              <a:ext cx="289" cy="3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>
                  <a:solidFill>
                    <a:srgbClr val="063DE8"/>
                  </a:solidFill>
                  <a:latin typeface="Arial" charset="0"/>
                </a:rPr>
                <a:t>.06</a:t>
              </a:r>
            </a:p>
          </p:txBody>
        </p:sp>
        <p:grpSp>
          <p:nvGrpSpPr>
            <p:cNvPr id="46094" name="Group 30"/>
            <p:cNvGrpSpPr>
              <a:grpSpLocks/>
            </p:cNvGrpSpPr>
            <p:nvPr/>
          </p:nvGrpSpPr>
          <p:grpSpPr bwMode="auto">
            <a:xfrm>
              <a:off x="2160" y="3072"/>
              <a:ext cx="642" cy="1770"/>
              <a:chOff x="2160" y="3072"/>
              <a:chExt cx="642" cy="1770"/>
            </a:xfrm>
          </p:grpSpPr>
          <p:sp>
            <p:nvSpPr>
              <p:cNvPr id="46095" name="Line 15"/>
              <p:cNvSpPr>
                <a:spLocks noChangeShapeType="1"/>
              </p:cNvSpPr>
              <p:nvPr/>
            </p:nvSpPr>
            <p:spPr bwMode="auto">
              <a:xfrm flipV="1">
                <a:off x="2160" y="3072"/>
                <a:ext cx="96" cy="14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096" name="Line 16"/>
              <p:cNvSpPr>
                <a:spLocks noChangeShapeType="1"/>
              </p:cNvSpPr>
              <p:nvPr/>
            </p:nvSpPr>
            <p:spPr bwMode="auto">
              <a:xfrm flipV="1">
                <a:off x="2160" y="3168"/>
                <a:ext cx="144" cy="19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097" name="Line 17"/>
              <p:cNvSpPr>
                <a:spLocks noChangeShapeType="1"/>
              </p:cNvSpPr>
              <p:nvPr/>
            </p:nvSpPr>
            <p:spPr bwMode="auto">
              <a:xfrm flipV="1">
                <a:off x="2160" y="3264"/>
                <a:ext cx="192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098" name="Line 18"/>
              <p:cNvSpPr>
                <a:spLocks noChangeShapeType="1"/>
              </p:cNvSpPr>
              <p:nvPr/>
            </p:nvSpPr>
            <p:spPr bwMode="auto">
              <a:xfrm flipV="1">
                <a:off x="2160" y="3360"/>
                <a:ext cx="240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099" name="Line 19"/>
              <p:cNvSpPr>
                <a:spLocks noChangeShapeType="1"/>
              </p:cNvSpPr>
              <p:nvPr/>
            </p:nvSpPr>
            <p:spPr bwMode="auto">
              <a:xfrm flipV="1">
                <a:off x="2178" y="3480"/>
                <a:ext cx="240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00" name="Line 20"/>
              <p:cNvSpPr>
                <a:spLocks noChangeShapeType="1"/>
              </p:cNvSpPr>
              <p:nvPr/>
            </p:nvSpPr>
            <p:spPr bwMode="auto">
              <a:xfrm flipV="1">
                <a:off x="2160" y="3600"/>
                <a:ext cx="288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01" name="Line 21"/>
              <p:cNvSpPr>
                <a:spLocks noChangeShapeType="1"/>
              </p:cNvSpPr>
              <p:nvPr/>
            </p:nvSpPr>
            <p:spPr bwMode="auto">
              <a:xfrm flipV="1">
                <a:off x="2160" y="3696"/>
                <a:ext cx="336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02" name="Line 22"/>
              <p:cNvSpPr>
                <a:spLocks noChangeShapeType="1"/>
              </p:cNvSpPr>
              <p:nvPr/>
            </p:nvSpPr>
            <p:spPr bwMode="auto">
              <a:xfrm flipV="1">
                <a:off x="2178" y="3822"/>
                <a:ext cx="336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03" name="Line 23"/>
              <p:cNvSpPr>
                <a:spLocks noChangeShapeType="1"/>
              </p:cNvSpPr>
              <p:nvPr/>
            </p:nvSpPr>
            <p:spPr bwMode="auto">
              <a:xfrm flipV="1">
                <a:off x="2160" y="3936"/>
                <a:ext cx="384" cy="4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04" name="Line 24"/>
              <p:cNvSpPr>
                <a:spLocks noChangeShapeType="1"/>
              </p:cNvSpPr>
              <p:nvPr/>
            </p:nvSpPr>
            <p:spPr bwMode="auto">
              <a:xfrm flipV="1">
                <a:off x="2160" y="4032"/>
                <a:ext cx="432" cy="4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05" name="Line 25"/>
              <p:cNvSpPr>
                <a:spLocks noChangeShapeType="1"/>
              </p:cNvSpPr>
              <p:nvPr/>
            </p:nvSpPr>
            <p:spPr bwMode="auto">
              <a:xfrm flipV="1">
                <a:off x="2160" y="4128"/>
                <a:ext cx="480" cy="52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06" name="Line 26"/>
              <p:cNvSpPr>
                <a:spLocks noChangeShapeType="1"/>
              </p:cNvSpPr>
              <p:nvPr/>
            </p:nvSpPr>
            <p:spPr bwMode="auto">
              <a:xfrm flipV="1">
                <a:off x="2178" y="4260"/>
                <a:ext cx="480" cy="52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07" name="Line 27"/>
              <p:cNvSpPr>
                <a:spLocks noChangeShapeType="1"/>
              </p:cNvSpPr>
              <p:nvPr/>
            </p:nvSpPr>
            <p:spPr bwMode="auto">
              <a:xfrm flipV="1">
                <a:off x="2280" y="4350"/>
                <a:ext cx="432" cy="4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08" name="Line 28"/>
              <p:cNvSpPr>
                <a:spLocks noChangeShapeType="1"/>
              </p:cNvSpPr>
              <p:nvPr/>
            </p:nvSpPr>
            <p:spPr bwMode="auto">
              <a:xfrm flipV="1">
                <a:off x="2412" y="4458"/>
                <a:ext cx="336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09" name="Line 29"/>
              <p:cNvSpPr>
                <a:spLocks noChangeShapeType="1"/>
              </p:cNvSpPr>
              <p:nvPr/>
            </p:nvSpPr>
            <p:spPr bwMode="auto">
              <a:xfrm flipV="1">
                <a:off x="2562" y="4530"/>
                <a:ext cx="240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733824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Example 4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>
            <a:normAutofit lnSpcReduction="10000"/>
          </a:bodyPr>
          <a:lstStyle/>
          <a:p>
            <a:pPr marL="0" indent="0">
              <a:buFontTx/>
              <a:buNone/>
            </a:pPr>
            <a:r>
              <a:rPr lang="en-US" smtClean="0"/>
              <a:t>A paint manufacturer is developing a new type of paint.</a:t>
            </a:r>
          </a:p>
          <a:p>
            <a:pPr marL="0" indent="0">
              <a:buFontTx/>
              <a:buNone/>
            </a:pPr>
            <a:endParaRPr lang="en-US" smtClean="0"/>
          </a:p>
          <a:p>
            <a:pPr marL="0" indent="0">
              <a:buFontTx/>
              <a:buNone/>
            </a:pPr>
            <a:r>
              <a:rPr lang="en-US" smtClean="0"/>
              <a:t>Thirty panels were exposed to various corrosive conditions to measure the protective ability of the paint.</a:t>
            </a:r>
          </a:p>
          <a:p>
            <a:pPr marL="0" indent="0">
              <a:buFontTx/>
              <a:buNone/>
            </a:pPr>
            <a:endParaRPr lang="en-US" smtClean="0"/>
          </a:p>
          <a:p>
            <a:pPr marL="0" indent="0">
              <a:buFontTx/>
              <a:buNone/>
            </a:pPr>
            <a:r>
              <a:rPr lang="en-US" smtClean="0"/>
              <a:t>The mean life for the samples was 168 hours before corrosive failure.</a:t>
            </a:r>
          </a:p>
        </p:txBody>
      </p:sp>
    </p:spTree>
    <p:extLst>
      <p:ext uri="{BB962C8B-B14F-4D97-AF65-F5344CB8AC3E}">
        <p14:creationId xmlns:p14="http://schemas.microsoft.com/office/powerpoint/2010/main" xmlns="" val="3291564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Example 4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866900"/>
            <a:ext cx="7162800" cy="4114800"/>
          </a:xfrm>
          <a:noFill/>
        </p:spPr>
        <p:txBody>
          <a:bodyPr/>
          <a:lstStyle/>
          <a:p>
            <a:pPr marL="0" indent="0">
              <a:buFontTx/>
              <a:buNone/>
            </a:pPr>
            <a:r>
              <a:rPr lang="en-US" smtClean="0"/>
              <a:t>The life of paint samples is assumed to be normally distributed with population standard deviation of 30 hours.</a:t>
            </a:r>
          </a:p>
          <a:p>
            <a:pPr marL="0" indent="0">
              <a:buFontTx/>
              <a:buNone/>
            </a:pPr>
            <a:endParaRPr lang="en-US" smtClean="0"/>
          </a:p>
          <a:p>
            <a:pPr marL="0" indent="0">
              <a:buFontTx/>
              <a:buNone/>
            </a:pPr>
            <a:r>
              <a:rPr lang="en-US" smtClean="0"/>
              <a:t>Find the 95%              confidence interval                   for the mean life of                  the paint.</a:t>
            </a:r>
          </a:p>
        </p:txBody>
      </p:sp>
      <p:graphicFrame>
        <p:nvGraphicFramePr>
          <p:cNvPr id="48132" name="Object 4"/>
          <p:cNvGraphicFramePr>
            <a:graphicFrameLocks/>
          </p:cNvGraphicFramePr>
          <p:nvPr/>
        </p:nvGraphicFramePr>
        <p:xfrm>
          <a:off x="4828117" y="3870722"/>
          <a:ext cx="3539067" cy="2466975"/>
        </p:xfrm>
        <a:graphic>
          <a:graphicData uri="http://schemas.openxmlformats.org/presentationml/2006/ole">
            <p:oleObj spid="_x0000_s23556" name="CorelDRAW! Graphic" r:id="rId3" imgW="2949854" imgH="3655771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712707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Example 4 - Solution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095500"/>
            <a:ext cx="7162800" cy="4114800"/>
          </a:xfrm>
          <a:noFill/>
        </p:spPr>
        <p:txBody>
          <a:bodyPr>
            <a:normAutofit fontScale="92500" lnSpcReduction="10000"/>
          </a:bodyPr>
          <a:lstStyle/>
          <a:p>
            <a:pPr marL="0" indent="0">
              <a:buFontTx/>
              <a:buNone/>
            </a:pPr>
            <a:r>
              <a:rPr lang="en-US" smtClean="0"/>
              <a:t>We are given:</a:t>
            </a:r>
          </a:p>
          <a:p>
            <a:pPr marL="0" indent="0">
              <a:buFontTx/>
              <a:buNone/>
            </a:pPr>
            <a:endParaRPr lang="en-US" smtClean="0"/>
          </a:p>
          <a:p>
            <a:pPr marL="0" indent="0">
              <a:buFontTx/>
              <a:buNone/>
            </a:pPr>
            <a:r>
              <a:rPr lang="en-US" smtClean="0"/>
              <a:t>X = time before corrosive failure of the paint has a normal distribution,</a:t>
            </a:r>
          </a:p>
          <a:p>
            <a:pPr marL="0" indent="0">
              <a:buFontTx/>
              <a:buNone/>
            </a:pPr>
            <a:endParaRPr lang="en-US" smtClean="0"/>
          </a:p>
          <a:p>
            <a:pPr marL="0" indent="0">
              <a:buFontTx/>
              <a:buNone/>
            </a:pPr>
            <a:r>
              <a:rPr lang="en-US" smtClean="0">
                <a:latin typeface="Symbol" pitchFamily="18" charset="2"/>
              </a:rPr>
              <a:t>s </a:t>
            </a:r>
            <a:r>
              <a:rPr lang="en-US" smtClean="0"/>
              <a:t>= 30,  n = 30,     = 168,</a:t>
            </a:r>
          </a:p>
          <a:p>
            <a:pPr marL="0" indent="0">
              <a:buFontTx/>
              <a:buNone/>
            </a:pPr>
            <a:endParaRPr lang="en-US" smtClean="0"/>
          </a:p>
          <a:p>
            <a:pPr marL="0" indent="0">
              <a:buFontTx/>
              <a:buNone/>
            </a:pPr>
            <a:r>
              <a:rPr lang="en-US" smtClean="0"/>
              <a:t>and the confidence level = .95.      </a:t>
            </a:r>
          </a:p>
        </p:txBody>
      </p:sp>
      <p:graphicFrame>
        <p:nvGraphicFramePr>
          <p:cNvPr id="49156" name="Object 4"/>
          <p:cNvGraphicFramePr>
            <a:graphicFrameLocks/>
          </p:cNvGraphicFramePr>
          <p:nvPr/>
        </p:nvGraphicFramePr>
        <p:xfrm>
          <a:off x="4540251" y="4249342"/>
          <a:ext cx="256116" cy="201215"/>
        </p:xfrm>
        <a:graphic>
          <a:graphicData uri="http://schemas.openxmlformats.org/presentationml/2006/ole">
            <p:oleObj spid="_x0000_s24580" name="Equation" r:id="rId3" imgW="201712" imgH="277354" progId="Equation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826008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Example 4 - Solution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266950"/>
            <a:ext cx="7162800" cy="4114800"/>
          </a:xfrm>
          <a:noFill/>
        </p:spPr>
        <p:txBody>
          <a:bodyPr/>
          <a:lstStyle/>
          <a:p>
            <a:pPr>
              <a:buFontTx/>
              <a:buNone/>
            </a:pPr>
            <a:endParaRPr lang="en-US" smtClean="0"/>
          </a:p>
          <a:p>
            <a:pPr lvl="1">
              <a:buFontTx/>
              <a:buNone/>
            </a:pPr>
            <a:r>
              <a:rPr lang="en-US" sz="2800" smtClean="0">
                <a:latin typeface="Symbol" pitchFamily="18" charset="2"/>
              </a:rPr>
              <a:t>a</a:t>
            </a:r>
            <a:r>
              <a:rPr lang="en-US" sz="2800" smtClean="0"/>
              <a:t> = .05</a:t>
            </a:r>
          </a:p>
        </p:txBody>
      </p:sp>
      <p:graphicFrame>
        <p:nvGraphicFramePr>
          <p:cNvPr id="50180" name="Object 4"/>
          <p:cNvGraphicFramePr>
            <a:graphicFrameLocks/>
          </p:cNvGraphicFramePr>
          <p:nvPr/>
        </p:nvGraphicFramePr>
        <p:xfrm>
          <a:off x="4404784" y="2577703"/>
          <a:ext cx="3215216" cy="451247"/>
        </p:xfrm>
        <a:graphic>
          <a:graphicData uri="http://schemas.openxmlformats.org/presentationml/2006/ole">
            <p:oleObj spid="_x0000_s25608" name="Equation" r:id="rId3" imgW="2359128" imgH="621491" progId="Equation">
              <p:embed/>
            </p:oleObj>
          </a:graphicData>
        </a:graphic>
      </p:graphicFrame>
      <p:graphicFrame>
        <p:nvGraphicFramePr>
          <p:cNvPr id="50181" name="Object 5"/>
          <p:cNvGraphicFramePr>
            <a:graphicFrameLocks/>
          </p:cNvGraphicFramePr>
          <p:nvPr/>
        </p:nvGraphicFramePr>
        <p:xfrm>
          <a:off x="3803651" y="6328173"/>
          <a:ext cx="1943100" cy="269081"/>
        </p:xfrm>
        <a:graphic>
          <a:graphicData uri="http://schemas.openxmlformats.org/presentationml/2006/ole">
            <p:oleObj spid="_x0000_s25609" name="Equation" r:id="rId4" imgW="1483325" imgH="393018" progId="Equation">
              <p:embed/>
            </p:oleObj>
          </a:graphicData>
        </a:graphic>
      </p:graphicFrame>
      <p:sp>
        <p:nvSpPr>
          <p:cNvPr id="50182" name="Rectangle 6"/>
          <p:cNvSpPr>
            <a:spLocks noChangeArrowheads="1"/>
          </p:cNvSpPr>
          <p:nvPr/>
        </p:nvSpPr>
        <p:spPr bwMode="auto">
          <a:xfrm>
            <a:off x="2825751" y="1977628"/>
            <a:ext cx="2298707" cy="477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lvl="1">
              <a:lnSpc>
                <a:spcPct val="90000"/>
              </a:lnSpc>
              <a:spcBef>
                <a:spcPct val="30000"/>
              </a:spcBef>
            </a:pPr>
            <a:r>
              <a:rPr lang="en-US" sz="2800" b="0">
                <a:latin typeface="Arial" charset="0"/>
              </a:rPr>
              <a:t>1 - </a:t>
            </a:r>
            <a:r>
              <a:rPr lang="en-US" sz="2800" b="0">
                <a:latin typeface="Symbol" pitchFamily="18" charset="2"/>
              </a:rPr>
              <a:t>a</a:t>
            </a:r>
            <a:r>
              <a:rPr lang="en-US" sz="2800" b="0">
                <a:latin typeface="Arial" charset="0"/>
              </a:rPr>
              <a:t> = .95</a:t>
            </a:r>
          </a:p>
        </p:txBody>
      </p:sp>
      <p:grpSp>
        <p:nvGrpSpPr>
          <p:cNvPr id="50183" name="Group 29"/>
          <p:cNvGrpSpPr>
            <a:grpSpLocks/>
          </p:cNvGrpSpPr>
          <p:nvPr/>
        </p:nvGrpSpPr>
        <p:grpSpPr bwMode="auto">
          <a:xfrm>
            <a:off x="1811867" y="3534966"/>
            <a:ext cx="5554133" cy="2451497"/>
            <a:chOff x="856" y="2969"/>
            <a:chExt cx="2624" cy="2059"/>
          </a:xfrm>
        </p:grpSpPr>
        <p:graphicFrame>
          <p:nvGraphicFramePr>
            <p:cNvPr id="50184" name="Object 7"/>
            <p:cNvGraphicFramePr>
              <a:graphicFrameLocks/>
            </p:cNvGraphicFramePr>
            <p:nvPr/>
          </p:nvGraphicFramePr>
          <p:xfrm>
            <a:off x="856" y="2969"/>
            <a:ext cx="2608" cy="2059"/>
          </p:xfrm>
          <a:graphic>
            <a:graphicData uri="http://schemas.openxmlformats.org/presentationml/2006/ole">
              <p:oleObj spid="_x0000_s25610" name="CorelDRAW! Graphic" r:id="rId5" imgW="5597042" imgH="4435754" progId="">
                <p:embed/>
              </p:oleObj>
            </a:graphicData>
          </a:graphic>
        </p:graphicFrame>
        <p:sp>
          <p:nvSpPr>
            <p:cNvPr id="50185" name="Line 8"/>
            <p:cNvSpPr>
              <a:spLocks noChangeShapeType="1"/>
            </p:cNvSpPr>
            <p:nvPr/>
          </p:nvSpPr>
          <p:spPr bwMode="auto">
            <a:xfrm flipV="1">
              <a:off x="3024" y="4269"/>
              <a:ext cx="240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186" name="Line 9"/>
            <p:cNvSpPr>
              <a:spLocks noChangeShapeType="1"/>
            </p:cNvSpPr>
            <p:nvPr/>
          </p:nvSpPr>
          <p:spPr bwMode="auto">
            <a:xfrm flipV="1">
              <a:off x="2421" y="3540"/>
              <a:ext cx="240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187" name="Rectangle 10"/>
            <p:cNvSpPr>
              <a:spLocks noChangeArrowheads="1"/>
            </p:cNvSpPr>
            <p:nvPr/>
          </p:nvSpPr>
          <p:spPr bwMode="auto">
            <a:xfrm>
              <a:off x="2555" y="3242"/>
              <a:ext cx="370" cy="3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>
                  <a:latin typeface="Arial" charset="0"/>
                </a:rPr>
                <a:t>.475</a:t>
              </a:r>
            </a:p>
          </p:txBody>
        </p:sp>
        <p:sp>
          <p:nvSpPr>
            <p:cNvPr id="50188" name="Rectangle 11"/>
            <p:cNvSpPr>
              <a:spLocks noChangeArrowheads="1"/>
            </p:cNvSpPr>
            <p:nvPr/>
          </p:nvSpPr>
          <p:spPr bwMode="auto">
            <a:xfrm>
              <a:off x="3110" y="3971"/>
              <a:ext cx="370" cy="3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>
                  <a:solidFill>
                    <a:srgbClr val="6E0043"/>
                  </a:solidFill>
                  <a:latin typeface="Arial" charset="0"/>
                </a:rPr>
                <a:t>.025</a:t>
              </a:r>
            </a:p>
          </p:txBody>
        </p:sp>
        <p:grpSp>
          <p:nvGrpSpPr>
            <p:cNvPr id="50189" name="Group 28"/>
            <p:cNvGrpSpPr>
              <a:grpSpLocks/>
            </p:cNvGrpSpPr>
            <p:nvPr/>
          </p:nvGrpSpPr>
          <p:grpSpPr bwMode="auto">
            <a:xfrm>
              <a:off x="2160" y="3072"/>
              <a:ext cx="696" cy="1770"/>
              <a:chOff x="2160" y="3072"/>
              <a:chExt cx="696" cy="1770"/>
            </a:xfrm>
          </p:grpSpPr>
          <p:sp>
            <p:nvSpPr>
              <p:cNvPr id="50190" name="Line 12"/>
              <p:cNvSpPr>
                <a:spLocks noChangeShapeType="1"/>
              </p:cNvSpPr>
              <p:nvPr/>
            </p:nvSpPr>
            <p:spPr bwMode="auto">
              <a:xfrm flipV="1">
                <a:off x="2160" y="3072"/>
                <a:ext cx="96" cy="14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91" name="Line 13"/>
              <p:cNvSpPr>
                <a:spLocks noChangeShapeType="1"/>
              </p:cNvSpPr>
              <p:nvPr/>
            </p:nvSpPr>
            <p:spPr bwMode="auto">
              <a:xfrm flipV="1">
                <a:off x="2160" y="3168"/>
                <a:ext cx="144" cy="19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92" name="Line 14"/>
              <p:cNvSpPr>
                <a:spLocks noChangeShapeType="1"/>
              </p:cNvSpPr>
              <p:nvPr/>
            </p:nvSpPr>
            <p:spPr bwMode="auto">
              <a:xfrm flipV="1">
                <a:off x="2160" y="3264"/>
                <a:ext cx="192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93" name="Line 15"/>
              <p:cNvSpPr>
                <a:spLocks noChangeShapeType="1"/>
              </p:cNvSpPr>
              <p:nvPr/>
            </p:nvSpPr>
            <p:spPr bwMode="auto">
              <a:xfrm flipV="1">
                <a:off x="2160" y="3360"/>
                <a:ext cx="240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94" name="Line 16"/>
              <p:cNvSpPr>
                <a:spLocks noChangeShapeType="1"/>
              </p:cNvSpPr>
              <p:nvPr/>
            </p:nvSpPr>
            <p:spPr bwMode="auto">
              <a:xfrm flipV="1">
                <a:off x="2178" y="3480"/>
                <a:ext cx="240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95" name="Line 17"/>
              <p:cNvSpPr>
                <a:spLocks noChangeShapeType="1"/>
              </p:cNvSpPr>
              <p:nvPr/>
            </p:nvSpPr>
            <p:spPr bwMode="auto">
              <a:xfrm flipV="1">
                <a:off x="2160" y="3600"/>
                <a:ext cx="288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96" name="Line 18"/>
              <p:cNvSpPr>
                <a:spLocks noChangeShapeType="1"/>
              </p:cNvSpPr>
              <p:nvPr/>
            </p:nvSpPr>
            <p:spPr bwMode="auto">
              <a:xfrm flipV="1">
                <a:off x="2160" y="3696"/>
                <a:ext cx="336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97" name="Line 19"/>
              <p:cNvSpPr>
                <a:spLocks noChangeShapeType="1"/>
              </p:cNvSpPr>
              <p:nvPr/>
            </p:nvSpPr>
            <p:spPr bwMode="auto">
              <a:xfrm flipV="1">
                <a:off x="2178" y="3822"/>
                <a:ext cx="336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98" name="Line 20"/>
              <p:cNvSpPr>
                <a:spLocks noChangeShapeType="1"/>
              </p:cNvSpPr>
              <p:nvPr/>
            </p:nvSpPr>
            <p:spPr bwMode="auto">
              <a:xfrm flipV="1">
                <a:off x="2160" y="3936"/>
                <a:ext cx="384" cy="4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199" name="Line 21"/>
              <p:cNvSpPr>
                <a:spLocks noChangeShapeType="1"/>
              </p:cNvSpPr>
              <p:nvPr/>
            </p:nvSpPr>
            <p:spPr bwMode="auto">
              <a:xfrm flipV="1">
                <a:off x="2160" y="4032"/>
                <a:ext cx="432" cy="4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00" name="Line 22"/>
              <p:cNvSpPr>
                <a:spLocks noChangeShapeType="1"/>
              </p:cNvSpPr>
              <p:nvPr/>
            </p:nvSpPr>
            <p:spPr bwMode="auto">
              <a:xfrm flipV="1">
                <a:off x="2160" y="4128"/>
                <a:ext cx="480" cy="52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01" name="Line 23"/>
              <p:cNvSpPr>
                <a:spLocks noChangeShapeType="1"/>
              </p:cNvSpPr>
              <p:nvPr/>
            </p:nvSpPr>
            <p:spPr bwMode="auto">
              <a:xfrm flipV="1">
                <a:off x="2178" y="4260"/>
                <a:ext cx="480" cy="52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02" name="Line 24"/>
              <p:cNvSpPr>
                <a:spLocks noChangeShapeType="1"/>
              </p:cNvSpPr>
              <p:nvPr/>
            </p:nvSpPr>
            <p:spPr bwMode="auto">
              <a:xfrm flipV="1">
                <a:off x="2280" y="4350"/>
                <a:ext cx="432" cy="4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03" name="Line 25"/>
              <p:cNvSpPr>
                <a:spLocks noChangeShapeType="1"/>
              </p:cNvSpPr>
              <p:nvPr/>
            </p:nvSpPr>
            <p:spPr bwMode="auto">
              <a:xfrm flipV="1">
                <a:off x="2412" y="4458"/>
                <a:ext cx="336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04" name="Line 26"/>
              <p:cNvSpPr>
                <a:spLocks noChangeShapeType="1"/>
              </p:cNvSpPr>
              <p:nvPr/>
            </p:nvSpPr>
            <p:spPr bwMode="auto">
              <a:xfrm flipV="1">
                <a:off x="2562" y="4530"/>
                <a:ext cx="240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05" name="Line 27"/>
              <p:cNvSpPr>
                <a:spLocks noChangeShapeType="1"/>
              </p:cNvSpPr>
              <p:nvPr/>
            </p:nvSpPr>
            <p:spPr bwMode="auto">
              <a:xfrm flipV="1">
                <a:off x="2700" y="4632"/>
                <a:ext cx="156" cy="19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007319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Statistical inference</a:t>
            </a:r>
          </a:p>
          <a:p>
            <a:r>
              <a:rPr lang="en-US" dirty="0" smtClean="0"/>
              <a:t>Point and interval estimates</a:t>
            </a:r>
          </a:p>
          <a:p>
            <a:r>
              <a:rPr lang="en-US" dirty="0" smtClean="0"/>
              <a:t>Role of confidence interval and central limit theorem</a:t>
            </a:r>
          </a:p>
          <a:p>
            <a:r>
              <a:rPr lang="en-US" dirty="0" smtClean="0"/>
              <a:t>Errors of estimation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5463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2209</Words>
  <Application>Microsoft Office PowerPoint</Application>
  <PresentationFormat>On-screen Show (4:3)</PresentationFormat>
  <Paragraphs>350</Paragraphs>
  <Slides>53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53</vt:i4>
      </vt:variant>
    </vt:vector>
  </HeadingPairs>
  <TitlesOfParts>
    <vt:vector size="57" baseType="lpstr">
      <vt:lpstr>Office Theme</vt:lpstr>
      <vt:lpstr>Equation</vt:lpstr>
      <vt:lpstr>CorelDRAW! Graphic</vt:lpstr>
      <vt:lpstr>Microsoft Word 6.0 Document</vt:lpstr>
      <vt:lpstr>Lecture 12 Statistical Inference (Estimation)</vt:lpstr>
      <vt:lpstr>Learning Objectives</vt:lpstr>
      <vt:lpstr>Statistical Inference </vt:lpstr>
      <vt:lpstr>Definition</vt:lpstr>
      <vt:lpstr>Statistical Inference </vt:lpstr>
      <vt:lpstr>Definitions</vt:lpstr>
      <vt:lpstr>Statistical Inference</vt:lpstr>
      <vt:lpstr>Randomly Selected Samples</vt:lpstr>
      <vt:lpstr>The One-sample Problem</vt:lpstr>
      <vt:lpstr>Principles of Parameter Estimation </vt:lpstr>
      <vt:lpstr>Estimation Methods </vt:lpstr>
      <vt:lpstr>Judgment Estimates</vt:lpstr>
      <vt:lpstr>Point Estimation of the Population Mean</vt:lpstr>
      <vt:lpstr>How can you tell a good estimator from a bad one?</vt:lpstr>
      <vt:lpstr>Estimate Accuracy</vt:lpstr>
      <vt:lpstr>Mean Squared Error</vt:lpstr>
      <vt:lpstr>Finding an Estimator</vt:lpstr>
      <vt:lpstr>Restricting Estimators</vt:lpstr>
      <vt:lpstr>Unbiasedness</vt:lpstr>
      <vt:lpstr>Unbiased Estimators</vt:lpstr>
      <vt:lpstr>Interval Estimation of the Population Mean</vt:lpstr>
      <vt:lpstr>Precision of the Estimate</vt:lpstr>
      <vt:lpstr>Constructing an Interval estimator</vt:lpstr>
      <vt:lpstr>Constructing an Interval estimator</vt:lpstr>
      <vt:lpstr>Central Limit Theorem</vt:lpstr>
      <vt:lpstr>Estimation: Point vs. Interval </vt:lpstr>
      <vt:lpstr>Example 1</vt:lpstr>
      <vt:lpstr>Example 1</vt:lpstr>
      <vt:lpstr>Example 1</vt:lpstr>
      <vt:lpstr>Example 1</vt:lpstr>
      <vt:lpstr>Example 1</vt:lpstr>
      <vt:lpstr>Example 1</vt:lpstr>
      <vt:lpstr>Example 1</vt:lpstr>
      <vt:lpstr>Example 1</vt:lpstr>
      <vt:lpstr>Example 1</vt:lpstr>
      <vt:lpstr>Example 1</vt:lpstr>
      <vt:lpstr>Confidence Interval for the Population Mean</vt:lpstr>
      <vt:lpstr>Confidence Interval for the Population Mean</vt:lpstr>
      <vt:lpstr>Various Z-values</vt:lpstr>
      <vt:lpstr>Graphs of the Various  Z-values</vt:lpstr>
      <vt:lpstr>To achieve more confidence we must pay a price.</vt:lpstr>
      <vt:lpstr>Error of Estimation</vt:lpstr>
      <vt:lpstr>Example 2</vt:lpstr>
      <vt:lpstr>Example 2 - Solution</vt:lpstr>
      <vt:lpstr>Example 2 - Solution</vt:lpstr>
      <vt:lpstr>Example 3</vt:lpstr>
      <vt:lpstr>Example 3 - Solution</vt:lpstr>
      <vt:lpstr>Example 3 - Solution</vt:lpstr>
      <vt:lpstr>Example 4</vt:lpstr>
      <vt:lpstr>Example 4</vt:lpstr>
      <vt:lpstr>Example 4 - Solution</vt:lpstr>
      <vt:lpstr>Example 4 - Solution</vt:lpstr>
      <vt:lpstr>Conclusion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12 Statistical Inference (Estimation)</dc:title>
  <dc:creator>MyUserName</dc:creator>
  <cp:lastModifiedBy>Administrator</cp:lastModifiedBy>
  <cp:revision>20</cp:revision>
  <dcterms:created xsi:type="dcterms:W3CDTF">2012-12-14T18:15:10Z</dcterms:created>
  <dcterms:modified xsi:type="dcterms:W3CDTF">2012-12-15T06:32:58Z</dcterms:modified>
</cp:coreProperties>
</file>