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Default Extension="doc" ContentType="application/msword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8"/>
  </p:notesMasterIdLst>
  <p:sldIdLst>
    <p:sldId id="256" r:id="rId2"/>
    <p:sldId id="258" r:id="rId3"/>
    <p:sldId id="259" r:id="rId4"/>
    <p:sldId id="260" r:id="rId5"/>
    <p:sldId id="261" r:id="rId6"/>
    <p:sldId id="262" r:id="rId7"/>
    <p:sldId id="268" r:id="rId8"/>
    <p:sldId id="270" r:id="rId9"/>
    <p:sldId id="271" r:id="rId10"/>
    <p:sldId id="272" r:id="rId11"/>
    <p:sldId id="273" r:id="rId12"/>
    <p:sldId id="274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94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1" r:id="rId39"/>
    <p:sldId id="31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321" r:id="rId49"/>
    <p:sldId id="322" r:id="rId50"/>
    <p:sldId id="323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36" r:id="rId64"/>
    <p:sldId id="337" r:id="rId65"/>
    <p:sldId id="338" r:id="rId66"/>
    <p:sldId id="339" r:id="rId67"/>
    <p:sldId id="340" r:id="rId68"/>
    <p:sldId id="341" r:id="rId69"/>
    <p:sldId id="342" r:id="rId70"/>
    <p:sldId id="343" r:id="rId71"/>
    <p:sldId id="344" r:id="rId72"/>
    <p:sldId id="345" r:id="rId73"/>
    <p:sldId id="346" r:id="rId74"/>
    <p:sldId id="347" r:id="rId75"/>
    <p:sldId id="348" r:id="rId76"/>
    <p:sldId id="349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12" autoAdjust="0"/>
    <p:restoredTop sz="94660"/>
  </p:normalViewPr>
  <p:slideViewPr>
    <p:cSldViewPr>
      <p:cViewPr varScale="1">
        <p:scale>
          <a:sx n="40" d="100"/>
          <a:sy n="40" d="100"/>
        </p:scale>
        <p:origin x="-1574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image" Target="../media/image32.emf"/><Relationship Id="rId4" Type="http://schemas.openxmlformats.org/officeDocument/2006/relationships/image" Target="../media/image35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5" Type="http://schemas.openxmlformats.org/officeDocument/2006/relationships/image" Target="../media/image46.wmf"/><Relationship Id="rId4" Type="http://schemas.openxmlformats.org/officeDocument/2006/relationships/image" Target="../media/image45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image" Target="../media/image50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wmf"/><Relationship Id="rId1" Type="http://schemas.openxmlformats.org/officeDocument/2006/relationships/image" Target="../media/image5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C10A45-3FE0-4BAB-8347-FFEA375209EA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27F671-5267-4C64-8E94-48ADB79904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2059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AA850E37-AFB7-4043-BFDB-A16E41E957BF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0445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2</a:t>
            </a:r>
          </a:p>
        </p:txBody>
      </p:sp>
      <p:sp>
        <p:nvSpPr>
          <p:cNvPr id="10445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45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mtClean="0"/>
              <a:t>As a result of this class, you will be able to...</a:t>
            </a:r>
          </a:p>
        </p:txBody>
      </p:sp>
      <p:sp>
        <p:nvSpPr>
          <p:cNvPr id="10445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D7990D6-41C2-4E04-B97A-C7237924760A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1054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4</a:t>
            </a:r>
          </a:p>
        </p:txBody>
      </p:sp>
      <p:sp>
        <p:nvSpPr>
          <p:cNvPr id="10547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0548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AB2A725-4348-48F8-93A2-DE6F86934950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10649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</a:t>
            </a:r>
          </a:p>
        </p:txBody>
      </p:sp>
      <p:sp>
        <p:nvSpPr>
          <p:cNvPr id="10650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650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06504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D79CCB41-EA3C-4917-8D6A-32691D58CBA8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10752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6</a:t>
            </a:r>
          </a:p>
        </p:txBody>
      </p:sp>
      <p:sp>
        <p:nvSpPr>
          <p:cNvPr id="10752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07528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E5CE2A0-B38E-46BF-9F08-9EBD6C27941D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10854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4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7</a:t>
            </a:r>
          </a:p>
        </p:txBody>
      </p:sp>
      <p:sp>
        <p:nvSpPr>
          <p:cNvPr id="10854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5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0855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8D1EA6B-BD7F-4424-9438-457244BC169C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11469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13</a:t>
            </a:r>
          </a:p>
        </p:txBody>
      </p:sp>
      <p:sp>
        <p:nvSpPr>
          <p:cNvPr id="11469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469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1469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A947019-F000-40E2-B9BF-D4028F5ACCAD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11673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16</a:t>
            </a:r>
          </a:p>
        </p:txBody>
      </p:sp>
      <p:sp>
        <p:nvSpPr>
          <p:cNvPr id="11674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1674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1C380EE-D853-476F-890B-CA5D2A5C1D06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12185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6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21</a:t>
            </a:r>
          </a:p>
        </p:txBody>
      </p:sp>
      <p:sp>
        <p:nvSpPr>
          <p:cNvPr id="12186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6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6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2186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459B2FC-6077-4772-B1A2-88B607A0ABF2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12288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22</a:t>
            </a:r>
          </a:p>
        </p:txBody>
      </p:sp>
      <p:sp>
        <p:nvSpPr>
          <p:cNvPr id="12288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887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22888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FD82F2C2-676F-4A7E-B95E-FE6AF9BEBB3B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F439F7B2-6163-44A0-8668-6CE25199B026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12493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23</a:t>
            </a:r>
          </a:p>
        </p:txBody>
      </p:sp>
      <p:sp>
        <p:nvSpPr>
          <p:cNvPr id="12493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493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2493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FCC61E5D-2C29-46D5-B38F-AD92F6E95FFF}" type="slidenum">
              <a:rPr lang="en-US" sz="1200"/>
              <a:pPr/>
              <a:t>17</a:t>
            </a:fld>
            <a:endParaRPr lang="en-US" sz="120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DFC62F24-D6A5-47A4-99BA-248E896D4387}" type="slidenum">
              <a:rPr lang="en-US" sz="1200"/>
              <a:pPr/>
              <a:t>18</a:t>
            </a:fld>
            <a:endParaRPr lang="en-US" sz="1200"/>
          </a:p>
        </p:txBody>
      </p:sp>
      <p:sp>
        <p:nvSpPr>
          <p:cNvPr id="12697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24</a:t>
            </a:r>
          </a:p>
        </p:txBody>
      </p:sp>
      <p:sp>
        <p:nvSpPr>
          <p:cNvPr id="12698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9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2698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9F5206B-0071-4AB1-9A69-5CBF8DC75049}" type="slidenum">
              <a:rPr lang="en-US" sz="1200"/>
              <a:pPr/>
              <a:t>19</a:t>
            </a:fld>
            <a:endParaRPr lang="en-US" sz="1200"/>
          </a:p>
        </p:txBody>
      </p:sp>
      <p:sp>
        <p:nvSpPr>
          <p:cNvPr id="12800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28004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587474B-E0EE-481C-98A3-DB2BCB39F85B}" type="slidenum">
              <a:rPr lang="en-US" sz="1200"/>
              <a:pPr/>
              <a:t>20</a:t>
            </a:fld>
            <a:endParaRPr lang="en-US" sz="1200"/>
          </a:p>
        </p:txBody>
      </p:sp>
      <p:sp>
        <p:nvSpPr>
          <p:cNvPr id="12902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2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25</a:t>
            </a:r>
          </a:p>
        </p:txBody>
      </p:sp>
      <p:sp>
        <p:nvSpPr>
          <p:cNvPr id="12902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3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903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2903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D402CFA-9EB7-430E-9B53-6C6A96D83084}" type="slidenum">
              <a:rPr lang="en-US" sz="1200"/>
              <a:pPr/>
              <a:t>21</a:t>
            </a:fld>
            <a:endParaRPr lang="en-US" sz="120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E6E25BC9-3784-44DE-8331-78A5BEDAD154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1372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33</a:t>
            </a:r>
          </a:p>
        </p:txBody>
      </p:sp>
      <p:sp>
        <p:nvSpPr>
          <p:cNvPr id="13722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722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3722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45EB9397-528C-4234-8803-5CDA7D725E35}" type="slidenum">
              <a:rPr lang="en-US" sz="1200"/>
              <a:pPr/>
              <a:t>24</a:t>
            </a:fld>
            <a:endParaRPr lang="en-US" sz="1200"/>
          </a:p>
        </p:txBody>
      </p:sp>
      <p:sp>
        <p:nvSpPr>
          <p:cNvPr id="13824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34</a:t>
            </a:r>
          </a:p>
        </p:txBody>
      </p:sp>
      <p:sp>
        <p:nvSpPr>
          <p:cNvPr id="13824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824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38248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C039B90-1C21-4D45-8C83-988C79C5B1FD}" type="slidenum">
              <a:rPr lang="en-US" sz="1200"/>
              <a:pPr/>
              <a:t>25</a:t>
            </a:fld>
            <a:endParaRPr lang="en-US" sz="1200"/>
          </a:p>
        </p:txBody>
      </p:sp>
      <p:sp>
        <p:nvSpPr>
          <p:cNvPr id="13926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6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35</a:t>
            </a:r>
          </a:p>
        </p:txBody>
      </p:sp>
      <p:sp>
        <p:nvSpPr>
          <p:cNvPr id="13926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927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3927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04B32B1-8DFE-409A-997C-5E4DFE791462}" type="slidenum">
              <a:rPr lang="en-US" sz="1200"/>
              <a:pPr/>
              <a:t>26</a:t>
            </a:fld>
            <a:endParaRPr lang="en-US" sz="1200"/>
          </a:p>
        </p:txBody>
      </p:sp>
      <p:sp>
        <p:nvSpPr>
          <p:cNvPr id="14029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36</a:t>
            </a:r>
          </a:p>
        </p:txBody>
      </p:sp>
      <p:sp>
        <p:nvSpPr>
          <p:cNvPr id="14029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029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029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471BA141-3666-4A19-98BA-2202B335EC12}" type="slidenum">
              <a:rPr lang="en-US" sz="1200"/>
              <a:pPr/>
              <a:t>27</a:t>
            </a:fld>
            <a:endParaRPr lang="en-US" sz="1200"/>
          </a:p>
        </p:txBody>
      </p:sp>
      <p:sp>
        <p:nvSpPr>
          <p:cNvPr id="14131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37</a:t>
            </a:r>
          </a:p>
        </p:txBody>
      </p:sp>
      <p:sp>
        <p:nvSpPr>
          <p:cNvPr id="14131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132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644F03E-C8B9-4AC4-AC45-99C814D19607}" type="slidenum">
              <a:rPr lang="en-US" sz="1200"/>
              <a:pPr/>
              <a:t>28</a:t>
            </a:fld>
            <a:endParaRPr lang="en-US" sz="1200"/>
          </a:p>
        </p:txBody>
      </p:sp>
      <p:sp>
        <p:nvSpPr>
          <p:cNvPr id="14233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53</a:t>
            </a:r>
          </a:p>
        </p:txBody>
      </p:sp>
      <p:sp>
        <p:nvSpPr>
          <p:cNvPr id="14234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4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234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3CAEA09B-3C95-4AF1-A9D0-E6F31EB08147}" type="slidenum">
              <a:rPr lang="en-US" sz="1200"/>
              <a:pPr/>
              <a:t>29</a:t>
            </a:fld>
            <a:endParaRPr lang="en-US" sz="1200"/>
          </a:p>
        </p:txBody>
      </p:sp>
      <p:sp>
        <p:nvSpPr>
          <p:cNvPr id="14336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54</a:t>
            </a:r>
          </a:p>
        </p:txBody>
      </p:sp>
      <p:sp>
        <p:nvSpPr>
          <p:cNvPr id="14336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367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3368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AFD6D4AA-0DE2-47D4-89C9-D8C7AC10A31B}" type="slidenum">
              <a:rPr lang="en-US" sz="1200"/>
              <a:pPr/>
              <a:t>30</a:t>
            </a:fld>
            <a:endParaRPr lang="en-US" sz="1200"/>
          </a:p>
        </p:txBody>
      </p:sp>
      <p:sp>
        <p:nvSpPr>
          <p:cNvPr id="14438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8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55</a:t>
            </a:r>
          </a:p>
        </p:txBody>
      </p:sp>
      <p:sp>
        <p:nvSpPr>
          <p:cNvPr id="14438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439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  <a:p>
            <a:endParaRPr lang="en-US" smtClean="0"/>
          </a:p>
        </p:txBody>
      </p:sp>
      <p:sp>
        <p:nvSpPr>
          <p:cNvPr id="14439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7F02ABE-3ABA-428F-93A7-0206D9A717C8}" type="slidenum">
              <a:rPr lang="en-US" sz="1200"/>
              <a:pPr/>
              <a:t>31</a:t>
            </a:fld>
            <a:endParaRPr lang="en-US" sz="120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C1FBD25-C057-4294-89C6-2BEE261E4D4C}" type="slidenum">
              <a:rPr lang="en-US" sz="1200"/>
              <a:pPr/>
              <a:t>32</a:t>
            </a:fld>
            <a:endParaRPr lang="en-US" sz="1200"/>
          </a:p>
        </p:txBody>
      </p:sp>
      <p:sp>
        <p:nvSpPr>
          <p:cNvPr id="14643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3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56</a:t>
            </a:r>
          </a:p>
        </p:txBody>
      </p:sp>
      <p:sp>
        <p:nvSpPr>
          <p:cNvPr id="14643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3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3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46440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13F62BA-CD59-4DDA-95DD-CECE45C51E9B}" type="slidenum">
              <a:rPr lang="en-US" sz="1200"/>
              <a:pPr/>
              <a:t>33</a:t>
            </a:fld>
            <a:endParaRPr lang="en-US" sz="1200"/>
          </a:p>
        </p:txBody>
      </p:sp>
      <p:sp>
        <p:nvSpPr>
          <p:cNvPr id="14745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57</a:t>
            </a:r>
          </a:p>
        </p:txBody>
      </p:sp>
      <p:sp>
        <p:nvSpPr>
          <p:cNvPr id="14746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746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746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F3B1BF0-3106-4F53-9484-4C245285CAB4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14848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8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58</a:t>
            </a:r>
          </a:p>
        </p:txBody>
      </p:sp>
      <p:sp>
        <p:nvSpPr>
          <p:cNvPr id="14848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8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87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8488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12CC6E5-3283-43BF-AC0E-D421FCF10A6C}" type="slidenum">
              <a:rPr lang="en-US" sz="1200"/>
              <a:pPr/>
              <a:t>35</a:t>
            </a:fld>
            <a:endParaRPr lang="en-US" sz="1200"/>
          </a:p>
        </p:txBody>
      </p:sp>
      <p:sp>
        <p:nvSpPr>
          <p:cNvPr id="14950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0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63</a:t>
            </a:r>
          </a:p>
        </p:txBody>
      </p:sp>
      <p:sp>
        <p:nvSpPr>
          <p:cNvPr id="14950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951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4951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144A1830-3325-46E5-B1B4-9E048BCFCDD9}" type="slidenum">
              <a:rPr lang="en-US" sz="1200"/>
              <a:pPr/>
              <a:t>36</a:t>
            </a:fld>
            <a:endParaRPr lang="en-US" sz="1200"/>
          </a:p>
        </p:txBody>
      </p:sp>
      <p:sp>
        <p:nvSpPr>
          <p:cNvPr id="15053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3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81</a:t>
            </a:r>
          </a:p>
        </p:txBody>
      </p:sp>
      <p:sp>
        <p:nvSpPr>
          <p:cNvPr id="15053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3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3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053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638EE3D-4D38-4DAF-8690-C82993C64DA9}" type="slidenum">
              <a:rPr lang="en-US" sz="1200"/>
              <a:pPr/>
              <a:t>37</a:t>
            </a:fld>
            <a:endParaRPr lang="en-US" sz="1200"/>
          </a:p>
        </p:txBody>
      </p:sp>
      <p:sp>
        <p:nvSpPr>
          <p:cNvPr id="15155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55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82</a:t>
            </a:r>
          </a:p>
        </p:txBody>
      </p:sp>
      <p:sp>
        <p:nvSpPr>
          <p:cNvPr id="15155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55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155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156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EECA376-5529-4E1A-B6AD-BFEA4B2234DB}" type="slidenum">
              <a:rPr lang="en-US" sz="1200"/>
              <a:pPr/>
              <a:t>38</a:t>
            </a:fld>
            <a:endParaRPr lang="en-US" sz="1200"/>
          </a:p>
        </p:txBody>
      </p:sp>
      <p:sp>
        <p:nvSpPr>
          <p:cNvPr id="15257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58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86</a:t>
            </a:r>
          </a:p>
        </p:txBody>
      </p:sp>
      <p:sp>
        <p:nvSpPr>
          <p:cNvPr id="15258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58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58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258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316A1A2-6F4F-40A9-B580-DDA075D44A4E}" type="slidenum">
              <a:rPr lang="en-US" sz="1200"/>
              <a:pPr/>
              <a:t>39</a:t>
            </a:fld>
            <a:endParaRPr lang="en-US" sz="1200"/>
          </a:p>
        </p:txBody>
      </p:sp>
      <p:sp>
        <p:nvSpPr>
          <p:cNvPr id="15360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87</a:t>
            </a:r>
          </a:p>
        </p:txBody>
      </p:sp>
      <p:sp>
        <p:nvSpPr>
          <p:cNvPr id="15360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0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53608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3775A75-4978-40AE-823C-7F39E0EA7818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15462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2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88</a:t>
            </a:r>
          </a:p>
        </p:txBody>
      </p:sp>
      <p:sp>
        <p:nvSpPr>
          <p:cNvPr id="15462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3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3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463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39EA383B-9A17-4CAC-B996-1759CD77D0AD}" type="slidenum">
              <a:rPr lang="en-US" sz="1200"/>
              <a:pPr/>
              <a:t>41</a:t>
            </a:fld>
            <a:endParaRPr lang="en-US" sz="1200"/>
          </a:p>
        </p:txBody>
      </p:sp>
      <p:sp>
        <p:nvSpPr>
          <p:cNvPr id="15565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89</a:t>
            </a:r>
          </a:p>
        </p:txBody>
      </p:sp>
      <p:sp>
        <p:nvSpPr>
          <p:cNvPr id="15565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565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565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CF3F797-6FF1-472F-9B56-52071C681EF7}" type="slidenum">
              <a:rPr lang="en-US" sz="1200"/>
              <a:pPr/>
              <a:t>42</a:t>
            </a:fld>
            <a:endParaRPr lang="en-US" sz="1200"/>
          </a:p>
        </p:txBody>
      </p:sp>
      <p:sp>
        <p:nvSpPr>
          <p:cNvPr id="1566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667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90</a:t>
            </a:r>
          </a:p>
        </p:txBody>
      </p:sp>
      <p:sp>
        <p:nvSpPr>
          <p:cNvPr id="15667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667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667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668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61C305E-D618-4E0C-AD7D-FA2550595F79}" type="slidenum">
              <a:rPr lang="en-US" sz="1200"/>
              <a:pPr/>
              <a:t>43</a:t>
            </a:fld>
            <a:endParaRPr lang="en-US" sz="1200"/>
          </a:p>
        </p:txBody>
      </p:sp>
      <p:sp>
        <p:nvSpPr>
          <p:cNvPr id="15769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770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91</a:t>
            </a:r>
          </a:p>
        </p:txBody>
      </p:sp>
      <p:sp>
        <p:nvSpPr>
          <p:cNvPr id="15770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770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770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770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40D052E5-465B-454C-8AA6-8A23A8DDF7FD}" type="slidenum">
              <a:rPr lang="en-US" sz="1200"/>
              <a:pPr/>
              <a:t>44</a:t>
            </a:fld>
            <a:endParaRPr lang="en-US" sz="1200"/>
          </a:p>
        </p:txBody>
      </p:sp>
      <p:sp>
        <p:nvSpPr>
          <p:cNvPr id="15872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2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92</a:t>
            </a:r>
          </a:p>
        </p:txBody>
      </p:sp>
      <p:sp>
        <p:nvSpPr>
          <p:cNvPr id="15872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2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27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58728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804807D-FEE4-443F-A2C7-A10C7CC456A0}" type="slidenum">
              <a:rPr lang="en-US" sz="1200"/>
              <a:pPr/>
              <a:t>45</a:t>
            </a:fld>
            <a:endParaRPr lang="en-US" sz="1200"/>
          </a:p>
        </p:txBody>
      </p:sp>
      <p:sp>
        <p:nvSpPr>
          <p:cNvPr id="159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59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C34C84C-500D-4863-B49A-C61CF33AF61D}" type="slidenum">
              <a:rPr lang="en-US" sz="1200"/>
              <a:pPr/>
              <a:t>50</a:t>
            </a:fld>
            <a:endParaRPr lang="en-US" sz="1200"/>
          </a:p>
        </p:txBody>
      </p:sp>
      <p:sp>
        <p:nvSpPr>
          <p:cNvPr id="1607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93</a:t>
            </a:r>
          </a:p>
        </p:txBody>
      </p:sp>
      <p:sp>
        <p:nvSpPr>
          <p:cNvPr id="16077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0776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25E7988-05DE-4E11-B863-E7A21E681CE1}" type="slidenum">
              <a:rPr lang="en-US" sz="1200"/>
              <a:pPr/>
              <a:t>51</a:t>
            </a:fld>
            <a:endParaRPr lang="en-US" sz="1200"/>
          </a:p>
        </p:txBody>
      </p:sp>
      <p:sp>
        <p:nvSpPr>
          <p:cNvPr id="16179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79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94</a:t>
            </a:r>
          </a:p>
        </p:txBody>
      </p:sp>
      <p:sp>
        <p:nvSpPr>
          <p:cNvPr id="16179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79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179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180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76CF1B40-AB65-48F6-B37D-95F1206FDE23}" type="slidenum">
              <a:rPr lang="en-US" sz="1200"/>
              <a:pPr/>
              <a:t>52</a:t>
            </a:fld>
            <a:endParaRPr lang="en-US" sz="1200"/>
          </a:p>
        </p:txBody>
      </p:sp>
      <p:sp>
        <p:nvSpPr>
          <p:cNvPr id="1628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95</a:t>
            </a:r>
          </a:p>
        </p:txBody>
      </p:sp>
      <p:sp>
        <p:nvSpPr>
          <p:cNvPr id="16282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282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E4054050-7662-4B6B-9C3B-026A178B1369}" type="slidenum">
              <a:rPr lang="en-US" sz="1200"/>
              <a:pPr/>
              <a:t>53</a:t>
            </a:fld>
            <a:endParaRPr lang="en-US" sz="1200"/>
          </a:p>
        </p:txBody>
      </p:sp>
      <p:sp>
        <p:nvSpPr>
          <p:cNvPr id="16384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96</a:t>
            </a:r>
          </a:p>
        </p:txBody>
      </p:sp>
      <p:sp>
        <p:nvSpPr>
          <p:cNvPr id="16384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47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3848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F36D899-9259-44DD-B964-7959BD7E1187}" type="slidenum">
              <a:rPr lang="en-US" sz="1200"/>
              <a:pPr/>
              <a:t>54</a:t>
            </a:fld>
            <a:endParaRPr lang="en-US" sz="1200"/>
          </a:p>
        </p:txBody>
      </p:sp>
      <p:sp>
        <p:nvSpPr>
          <p:cNvPr id="16486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6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97</a:t>
            </a:r>
          </a:p>
        </p:txBody>
      </p:sp>
      <p:sp>
        <p:nvSpPr>
          <p:cNvPr id="16486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7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7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487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3B773565-17BE-4D19-8175-3661B5D849CC}" type="slidenum">
              <a:rPr lang="en-US" sz="1200"/>
              <a:pPr/>
              <a:t>55</a:t>
            </a:fld>
            <a:endParaRPr lang="en-US" sz="1200"/>
          </a:p>
        </p:txBody>
      </p:sp>
      <p:sp>
        <p:nvSpPr>
          <p:cNvPr id="165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5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557A857-1C4C-46E0-9645-AC83D5B53463}" type="slidenum">
              <a:rPr lang="en-US" sz="1200"/>
              <a:pPr/>
              <a:t>56</a:t>
            </a:fld>
            <a:endParaRPr lang="en-US" sz="1200"/>
          </a:p>
        </p:txBody>
      </p:sp>
      <p:sp>
        <p:nvSpPr>
          <p:cNvPr id="16691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98</a:t>
            </a:r>
          </a:p>
        </p:txBody>
      </p:sp>
      <p:sp>
        <p:nvSpPr>
          <p:cNvPr id="16691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691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66920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6B543B3A-11C1-4072-A50B-BE396E2FFEC3}" type="slidenum">
              <a:rPr lang="en-US" sz="1200"/>
              <a:pPr/>
              <a:t>57</a:t>
            </a:fld>
            <a:endParaRPr lang="en-US" sz="1200"/>
          </a:p>
        </p:txBody>
      </p:sp>
      <p:sp>
        <p:nvSpPr>
          <p:cNvPr id="16793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40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99</a:t>
            </a:r>
          </a:p>
        </p:txBody>
      </p:sp>
      <p:sp>
        <p:nvSpPr>
          <p:cNvPr id="167941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42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7943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7944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FB801F27-8BCB-4822-A11E-0C0B08DB13AD}" type="slidenum">
              <a:rPr lang="en-US" sz="1200"/>
              <a:pPr/>
              <a:t>58</a:t>
            </a:fld>
            <a:endParaRPr lang="en-US" sz="1200"/>
          </a:p>
        </p:txBody>
      </p:sp>
      <p:sp>
        <p:nvSpPr>
          <p:cNvPr id="16896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100</a:t>
            </a:r>
          </a:p>
        </p:txBody>
      </p:sp>
      <p:sp>
        <p:nvSpPr>
          <p:cNvPr id="16896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7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8968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94003BCD-FC91-46B8-B242-E75C6D53E5F8}" type="slidenum">
              <a:rPr lang="en-US" sz="1200"/>
              <a:pPr/>
              <a:t>59</a:t>
            </a:fld>
            <a:endParaRPr lang="en-US" sz="1200"/>
          </a:p>
        </p:txBody>
      </p:sp>
      <p:sp>
        <p:nvSpPr>
          <p:cNvPr id="16998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998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101</a:t>
            </a:r>
          </a:p>
        </p:txBody>
      </p:sp>
      <p:sp>
        <p:nvSpPr>
          <p:cNvPr id="16998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999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999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6999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40270845-7EA3-4133-8A79-F601778562CE}" type="slidenum">
              <a:rPr lang="en-US" sz="1200"/>
              <a:pPr/>
              <a:t>60</a:t>
            </a:fld>
            <a:endParaRPr lang="en-US" sz="1200"/>
          </a:p>
        </p:txBody>
      </p:sp>
      <p:sp>
        <p:nvSpPr>
          <p:cNvPr id="17101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102</a:t>
            </a:r>
          </a:p>
        </p:txBody>
      </p:sp>
      <p:sp>
        <p:nvSpPr>
          <p:cNvPr id="17101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7101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A7E69CF4-7AFA-46D4-8470-3AB0EF70A26E}" type="slidenum">
              <a:rPr lang="en-US" sz="1200"/>
              <a:pPr/>
              <a:t>61</a:t>
            </a:fld>
            <a:endParaRPr lang="en-US" sz="1200"/>
          </a:p>
        </p:txBody>
      </p:sp>
      <p:sp>
        <p:nvSpPr>
          <p:cNvPr id="172035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2036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8944E4C0-90AB-4295-95A5-45481ACF00F0}" type="slidenum">
              <a:rPr lang="en-US" sz="1200"/>
              <a:pPr/>
              <a:t>62</a:t>
            </a:fld>
            <a:endParaRPr lang="en-US" sz="1200"/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F9AAC46-FFD4-42B6-B7D4-85D5B586C360}" type="slidenum">
              <a:rPr lang="en-US" sz="1200"/>
              <a:pPr/>
              <a:t>63</a:t>
            </a:fld>
            <a:endParaRPr lang="en-US" sz="1200"/>
          </a:p>
        </p:txBody>
      </p:sp>
      <p:sp>
        <p:nvSpPr>
          <p:cNvPr id="17408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084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103</a:t>
            </a:r>
          </a:p>
        </p:txBody>
      </p:sp>
      <p:sp>
        <p:nvSpPr>
          <p:cNvPr id="174085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086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08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4088" name="Rectangle 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E2E1E9E1-1D2F-4A5E-A5EC-7927B8AB6576}" type="slidenum">
              <a:rPr lang="en-US" sz="1200"/>
              <a:pPr/>
              <a:t>64</a:t>
            </a:fld>
            <a:endParaRPr lang="en-US" sz="1200"/>
          </a:p>
        </p:txBody>
      </p:sp>
      <p:sp>
        <p:nvSpPr>
          <p:cNvPr id="17510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0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104</a:t>
            </a:r>
          </a:p>
        </p:txBody>
      </p:sp>
      <p:sp>
        <p:nvSpPr>
          <p:cNvPr id="17510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1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1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7511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2D595C38-5EC2-4042-94F9-26C74B81DEDC}" type="slidenum">
              <a:rPr lang="en-US" sz="1200"/>
              <a:pPr/>
              <a:t>65</a:t>
            </a:fld>
            <a:endParaRPr lang="en-US" sz="1200"/>
          </a:p>
        </p:txBody>
      </p:sp>
      <p:sp>
        <p:nvSpPr>
          <p:cNvPr id="17613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6132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105</a:t>
            </a:r>
          </a:p>
        </p:txBody>
      </p:sp>
      <p:sp>
        <p:nvSpPr>
          <p:cNvPr id="176133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6134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6135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76136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61F70AF8-7058-4699-A1D1-83B87208B7C6}" type="slidenum">
              <a:rPr lang="en-US" sz="1200"/>
              <a:pPr/>
              <a:t>68</a:t>
            </a:fld>
            <a:endParaRPr lang="en-US" sz="1200"/>
          </a:p>
        </p:txBody>
      </p:sp>
      <p:sp>
        <p:nvSpPr>
          <p:cNvPr id="177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7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511743FE-A905-4922-A912-DA872194EBEF}" type="slidenum">
              <a:rPr lang="en-US" sz="1200"/>
              <a:pPr/>
              <a:t>69</a:t>
            </a:fld>
            <a:endParaRPr lang="en-US" sz="1200"/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FA5A9394-44F3-41E5-8116-67FBAF539863}" type="slidenum">
              <a:rPr lang="en-US" sz="1200"/>
              <a:pPr/>
              <a:t>70</a:t>
            </a:fld>
            <a:endParaRPr lang="en-US" sz="1200"/>
          </a:p>
        </p:txBody>
      </p:sp>
      <p:sp>
        <p:nvSpPr>
          <p:cNvPr id="179203" name="Rectangle 2050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04" name="Rectangle 2051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112</a:t>
            </a:r>
          </a:p>
        </p:txBody>
      </p:sp>
      <p:sp>
        <p:nvSpPr>
          <p:cNvPr id="179205" name="Rectangle 2052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06" name="Rectangle 205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07" name="Rectangle 2054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79208" name="Rectangle 205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E3710D99-7D9D-44A6-BD85-908B57E16D45}" type="slidenum">
              <a:rPr lang="en-US" sz="1200"/>
              <a:pPr/>
              <a:t>71</a:t>
            </a:fld>
            <a:endParaRPr lang="en-US" sz="1200"/>
          </a:p>
        </p:txBody>
      </p:sp>
      <p:sp>
        <p:nvSpPr>
          <p:cNvPr id="180227" name="Rectangle 102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228" name="Rectangle 102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113</a:t>
            </a:r>
          </a:p>
        </p:txBody>
      </p:sp>
      <p:sp>
        <p:nvSpPr>
          <p:cNvPr id="180229" name="Rectangle 102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230" name="Rectangle 102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0231" name="Rectangle 1030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80232" name="Rectangle 1031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BDAB5810-DA1D-4A71-AB3C-9DB88F380CA6}" type="slidenum">
              <a:rPr lang="en-US" sz="1200"/>
              <a:pPr/>
              <a:t>72</a:t>
            </a:fld>
            <a:endParaRPr lang="en-US" sz="1200"/>
          </a:p>
        </p:txBody>
      </p:sp>
      <p:sp>
        <p:nvSpPr>
          <p:cNvPr id="181251" name="Rectangle 102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2" name="Rectangle 102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114</a:t>
            </a:r>
          </a:p>
        </p:txBody>
      </p:sp>
      <p:sp>
        <p:nvSpPr>
          <p:cNvPr id="181253" name="Rectangle 102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4" name="Rectangle 102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5" name="Rectangle 1030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81256" name="Rectangle 1031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5DED70F7-CA80-475E-B6A4-2173C6BD3E8E}" type="slidenum">
              <a:rPr lang="en-US" sz="1200"/>
              <a:pPr/>
              <a:t>73</a:t>
            </a:fld>
            <a:endParaRPr lang="en-US" sz="1200"/>
          </a:p>
        </p:txBody>
      </p:sp>
      <p:sp>
        <p:nvSpPr>
          <p:cNvPr id="1822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227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115</a:t>
            </a:r>
          </a:p>
        </p:txBody>
      </p:sp>
      <p:sp>
        <p:nvSpPr>
          <p:cNvPr id="18227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227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227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8228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C20E31D6-9AC4-4D34-AC78-A19E096157B4}" type="slidenum">
              <a:rPr lang="en-US" sz="1200"/>
              <a:pPr/>
              <a:t>74</a:t>
            </a:fld>
            <a:endParaRPr lang="en-US" sz="1200"/>
          </a:p>
        </p:txBody>
      </p:sp>
      <p:sp>
        <p:nvSpPr>
          <p:cNvPr id="183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3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D101A825-5503-4E9E-83DF-08DD9BA2B5DC}" type="slidenum">
              <a:rPr lang="en-US" sz="1200"/>
              <a:pPr/>
              <a:t>75</a:t>
            </a:fld>
            <a:endParaRPr lang="en-US" sz="1200"/>
          </a:p>
        </p:txBody>
      </p:sp>
      <p:sp>
        <p:nvSpPr>
          <p:cNvPr id="184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  <p:sp>
        <p:nvSpPr>
          <p:cNvPr id="184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F3F343A1-F3A7-42D0-925F-E1441D692554}" type="slidenum">
              <a:rPr lang="en-US" sz="1200"/>
              <a:pPr/>
              <a:t>76</a:t>
            </a:fld>
            <a:endParaRPr lang="en-US" sz="1200"/>
          </a:p>
        </p:txBody>
      </p:sp>
      <p:sp>
        <p:nvSpPr>
          <p:cNvPr id="18534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48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/>
              <a:t>121</a:t>
            </a:r>
          </a:p>
        </p:txBody>
      </p:sp>
      <p:sp>
        <p:nvSpPr>
          <p:cNvPr id="185349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0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5351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endParaRPr lang="en-US" smtClean="0"/>
          </a:p>
        </p:txBody>
      </p:sp>
      <p:sp>
        <p:nvSpPr>
          <p:cNvPr id="185352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>
            <a:solidFill>
              <a:schemeClr val="tx1"/>
            </a:solidFill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66461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040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5291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5786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5470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94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2054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0174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01039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6917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4217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C0377-8E86-4E8D-ABAB-2E69A4AA46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14588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64CC7-5A33-48B1-8227-DC952E421B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3030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E68D7C-8C32-4B70-A6C5-2C5513EE9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02148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984C5-3C98-422E-BED0-9AF8B7F7B1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831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813A3-F9EB-4C38-A72D-0D7C089F696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53FF7-235A-4262-BC09-E234904B20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303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oleObject" Target="../embeddings/oleObject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7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oleObject" Target="../embeddings/oleObject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10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oleObject" Target="../embeddings/oleObject11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6.vml"/><Relationship Id="rId4" Type="http://schemas.openxmlformats.org/officeDocument/2006/relationships/oleObject" Target="../embeddings/Microsoft_Office_Word_97_-_2003_Document1.doc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8.vml"/><Relationship Id="rId4" Type="http://schemas.openxmlformats.org/officeDocument/2006/relationships/oleObject" Target="../embeddings/oleObject13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oleObject" Target="../embeddings/oleObject14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4" Type="http://schemas.openxmlformats.org/officeDocument/2006/relationships/oleObject" Target="../embeddings/oleObject17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3.vml"/><Relationship Id="rId6" Type="http://schemas.openxmlformats.org/officeDocument/2006/relationships/oleObject" Target="../embeddings/Microsoft_Office_Excel_97-2003_Worksheet3.xls"/><Relationship Id="rId5" Type="http://schemas.openxmlformats.org/officeDocument/2006/relationships/oleObject" Target="../embeddings/Microsoft_Office_Excel_97-2003_Worksheet2.xls"/><Relationship Id="rId4" Type="http://schemas.openxmlformats.org/officeDocument/2006/relationships/oleObject" Target="../embeddings/oleObject18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oleObject" Target="../embeddings/oleObject23.bin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24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27.bin"/><Relationship Id="rId5" Type="http://schemas.openxmlformats.org/officeDocument/2006/relationships/oleObject" Target="../embeddings/oleObject26.bin"/><Relationship Id="rId4" Type="http://schemas.openxmlformats.org/officeDocument/2006/relationships/oleObject" Target="../embeddings/oleObject25.bin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Microsoft_Office_Excel_97-2003_Worksheet4.xls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oleObject" Target="../embeddings/oleObject31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oleObject" Target="../embeddings/oleObject32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5.vml"/><Relationship Id="rId4" Type="http://schemas.openxmlformats.org/officeDocument/2006/relationships/oleObject" Target="../embeddings/oleObject33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Office_Excel_97-2003_Worksheet6.xls"/><Relationship Id="rId3" Type="http://schemas.openxmlformats.org/officeDocument/2006/relationships/notesSlide" Target="../notesSlides/notesSlide52.xml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Microsoft_Office_Excel_97-2003_Worksheet5.xls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37.bin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40.bin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1.vml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Microsoft_Office_Excel_97-2003_Worksheet7.xls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44.bin"/><Relationship Id="rId5" Type="http://schemas.openxmlformats.org/officeDocument/2006/relationships/oleObject" Target="../embeddings/oleObject43.bin"/><Relationship Id="rId4" Type="http://schemas.openxmlformats.org/officeDocument/2006/relationships/oleObject" Target="../embeddings/oleObject42.bin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8</a:t>
            </a:r>
            <a:br>
              <a:rPr lang="en-US" dirty="0" smtClean="0"/>
            </a:br>
            <a:r>
              <a:rPr lang="en-US" dirty="0" smtClean="0"/>
              <a:t>Analysis of Time Series</a:t>
            </a:r>
            <a:br>
              <a:rPr lang="en-US" dirty="0" smtClean="0"/>
            </a:br>
            <a:r>
              <a:rPr lang="en-US" dirty="0" smtClean="0"/>
              <a:t>Calculations and analysis of trends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</a:t>
            </a:r>
          </a:p>
          <a:p>
            <a:r>
              <a:rPr lang="en-US" dirty="0" err="1" smtClean="0"/>
              <a:t>AzizaMunir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6663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Learning Objectives</a:t>
            </a:r>
            <a:endParaRPr lang="en-US" smtClean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>
            <a:normAutofit lnSpcReduction="10000"/>
          </a:bodyPr>
          <a:lstStyle/>
          <a:p>
            <a:pPr>
              <a:spcBef>
                <a:spcPct val="40000"/>
              </a:spcBef>
            </a:pPr>
            <a:r>
              <a:rPr lang="en-US" sz="2800" smtClean="0"/>
              <a:t>Describe what forecasting is</a:t>
            </a:r>
          </a:p>
          <a:p>
            <a:pPr>
              <a:spcBef>
                <a:spcPct val="40000"/>
              </a:spcBef>
            </a:pPr>
            <a:r>
              <a:rPr lang="en-US" sz="2800" smtClean="0"/>
              <a:t>Explain time series &amp; its components</a:t>
            </a:r>
          </a:p>
          <a:p>
            <a:pPr>
              <a:spcBef>
                <a:spcPct val="40000"/>
              </a:spcBef>
            </a:pPr>
            <a:r>
              <a:rPr lang="en-US" sz="2800" smtClean="0"/>
              <a:t>Smooth a data series</a:t>
            </a:r>
          </a:p>
          <a:p>
            <a:pPr lvl="1"/>
            <a:r>
              <a:rPr lang="en-US" sz="2400" smtClean="0"/>
              <a:t>Moving average</a:t>
            </a:r>
          </a:p>
          <a:p>
            <a:pPr lvl="1"/>
            <a:r>
              <a:rPr lang="en-US" sz="2400" smtClean="0"/>
              <a:t>Exponential smoothing</a:t>
            </a:r>
          </a:p>
          <a:p>
            <a:pPr>
              <a:spcBef>
                <a:spcPct val="40000"/>
              </a:spcBef>
            </a:pPr>
            <a:r>
              <a:rPr lang="en-US" sz="2800" smtClean="0"/>
              <a:t>Forecast using trend models</a:t>
            </a:r>
            <a:r>
              <a:rPr lang="en-US" smtClean="0"/>
              <a:t>                          		</a:t>
            </a:r>
            <a:r>
              <a:rPr lang="en-US" sz="2400" smtClean="0">
                <a:solidFill>
                  <a:schemeClr val="tx2"/>
                </a:solidFill>
              </a:rPr>
              <a:t>Simple Linear Regression                                       		Auto-regressive</a:t>
            </a:r>
            <a:endParaRPr lang="en-US" sz="2400" smtClean="0"/>
          </a:p>
          <a:p>
            <a:pPr>
              <a:spcBef>
                <a:spcPct val="40000"/>
              </a:spcBef>
              <a:buFontTx/>
              <a:buNone/>
            </a:pPr>
            <a:r>
              <a:rPr lang="en-US" sz="2400" smtClean="0"/>
              <a:t>		</a:t>
            </a:r>
          </a:p>
          <a:p>
            <a:pPr>
              <a:spcBef>
                <a:spcPct val="40000"/>
              </a:spcBef>
              <a:buFontTx/>
              <a:buNone/>
            </a:pPr>
            <a:endParaRPr lang="en-US" sz="2800" smtClean="0"/>
          </a:p>
        </p:txBody>
      </p:sp>
    </p:spTree>
    <p:extLst>
      <p:ext uri="{BB962C8B-B14F-4D97-AF65-F5344CB8AC3E}">
        <p14:creationId xmlns="" xmlns:p14="http://schemas.microsoft.com/office/powerpoint/2010/main" val="302136515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What Is Forecasting?</a:t>
            </a:r>
            <a:endParaRPr lang="en-US" smtClean="0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8000"/>
            <a:ext cx="4419600" cy="4394200"/>
          </a:xfrm>
          <a:noFill/>
        </p:spPr>
        <p:txBody>
          <a:bodyPr lIns="90488" tIns="44450" rIns="90488" bIns="44450"/>
          <a:lstStyle/>
          <a:p>
            <a:r>
              <a:rPr lang="en-US" sz="2800" smtClean="0"/>
              <a:t>Process of predicting a future event</a:t>
            </a:r>
          </a:p>
          <a:p>
            <a:r>
              <a:rPr lang="en-US" sz="2800" smtClean="0"/>
              <a:t>Underlying basis of </a:t>
            </a:r>
            <a:br>
              <a:rPr lang="en-US" sz="2800" smtClean="0"/>
            </a:br>
            <a:r>
              <a:rPr lang="en-US" sz="2800" smtClean="0"/>
              <a:t>all business decisions</a:t>
            </a:r>
          </a:p>
          <a:p>
            <a:pPr lvl="1"/>
            <a:r>
              <a:rPr lang="en-US" sz="2400" smtClean="0"/>
              <a:t>Production</a:t>
            </a:r>
          </a:p>
          <a:p>
            <a:pPr lvl="1"/>
            <a:r>
              <a:rPr lang="en-US" sz="2400" smtClean="0"/>
              <a:t>Inventory</a:t>
            </a:r>
          </a:p>
          <a:p>
            <a:pPr lvl="1"/>
            <a:r>
              <a:rPr lang="en-US" sz="2400" smtClean="0"/>
              <a:t>Personnel</a:t>
            </a:r>
          </a:p>
          <a:p>
            <a:pPr lvl="1"/>
            <a:r>
              <a:rPr lang="en-US" sz="2400" smtClean="0"/>
              <a:t>Facilities</a:t>
            </a:r>
          </a:p>
        </p:txBody>
      </p:sp>
    </p:spTree>
    <p:extLst>
      <p:ext uri="{BB962C8B-B14F-4D97-AF65-F5344CB8AC3E}">
        <p14:creationId xmlns="" xmlns:p14="http://schemas.microsoft.com/office/powerpoint/2010/main" val="58705960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59000"/>
            <a:ext cx="4191000" cy="4394200"/>
          </a:xfrm>
          <a:noFill/>
        </p:spPr>
        <p:txBody>
          <a:bodyPr lIns="90488" tIns="44450" rIns="90488" bIns="44450"/>
          <a:lstStyle/>
          <a:p>
            <a:r>
              <a:rPr lang="en-US" sz="2800" smtClean="0"/>
              <a:t>Used when situation is vague &amp; little data exist</a:t>
            </a:r>
          </a:p>
          <a:p>
            <a:pPr lvl="1">
              <a:spcBef>
                <a:spcPct val="11000"/>
              </a:spcBef>
            </a:pPr>
            <a:r>
              <a:rPr lang="en-US" sz="2400" smtClean="0"/>
              <a:t>New products</a:t>
            </a:r>
          </a:p>
          <a:p>
            <a:pPr lvl="1">
              <a:spcBef>
                <a:spcPct val="11000"/>
              </a:spcBef>
            </a:pPr>
            <a:r>
              <a:rPr lang="en-US" sz="2400" smtClean="0"/>
              <a:t>New technology</a:t>
            </a:r>
          </a:p>
          <a:p>
            <a:pPr>
              <a:spcBef>
                <a:spcPct val="24000"/>
              </a:spcBef>
            </a:pPr>
            <a:r>
              <a:rPr lang="en-US" sz="2800" smtClean="0"/>
              <a:t>Involve intuition, experience</a:t>
            </a:r>
          </a:p>
          <a:p>
            <a:pPr>
              <a:spcBef>
                <a:spcPct val="24000"/>
              </a:spcBef>
            </a:pPr>
            <a:r>
              <a:rPr lang="en-US" sz="2800" smtClean="0"/>
              <a:t>e.g., forecasting sales on Internet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61913" y="1651000"/>
            <a:ext cx="4318000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Qualitative Methods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158750"/>
            <a:ext cx="8445500" cy="1136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Forecasting Approaches</a:t>
            </a:r>
            <a:endParaRPr lang="en-US" smtClean="0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4433888" y="1651000"/>
            <a:ext cx="4462462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Quantitative Methods</a:t>
            </a:r>
          </a:p>
        </p:txBody>
      </p:sp>
    </p:spTree>
    <p:extLst>
      <p:ext uri="{BB962C8B-B14F-4D97-AF65-F5344CB8AC3E}">
        <p14:creationId xmlns="" xmlns:p14="http://schemas.microsoft.com/office/powerpoint/2010/main" val="125953537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159000"/>
            <a:ext cx="4343400" cy="43942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Used when situation is ‘stable’ &amp; historical data exist</a:t>
            </a:r>
          </a:p>
          <a:p>
            <a:pPr lvl="1">
              <a:spcBef>
                <a:spcPct val="11000"/>
              </a:spcBef>
            </a:pPr>
            <a:r>
              <a:rPr lang="en-US" smtClean="0"/>
              <a:t>Existing products</a:t>
            </a:r>
          </a:p>
          <a:p>
            <a:pPr lvl="1">
              <a:spcBef>
                <a:spcPct val="11000"/>
              </a:spcBef>
            </a:pPr>
            <a:r>
              <a:rPr lang="en-US" smtClean="0"/>
              <a:t>Current technology</a:t>
            </a:r>
          </a:p>
          <a:p>
            <a:pPr>
              <a:spcBef>
                <a:spcPct val="24000"/>
              </a:spcBef>
            </a:pPr>
            <a:r>
              <a:rPr lang="en-US" smtClean="0"/>
              <a:t>Involve mathematical techniques</a:t>
            </a:r>
          </a:p>
          <a:p>
            <a:pPr>
              <a:spcBef>
                <a:spcPct val="24000"/>
              </a:spcBef>
            </a:pPr>
            <a:r>
              <a:rPr lang="en-US" smtClean="0"/>
              <a:t>e.g., forecasting sales of color televisions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4433888" y="1651000"/>
            <a:ext cx="4462462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Quantitative Methods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158750"/>
            <a:ext cx="8445500" cy="1136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Forecasting Approaches</a:t>
            </a:r>
            <a:endParaRPr lang="en-US" smtClean="0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2159000"/>
            <a:ext cx="4191000" cy="4394200"/>
          </a:xfrm>
          <a:noFill/>
        </p:spPr>
        <p:txBody>
          <a:bodyPr lIns="90488" tIns="44450" rIns="90488" bIns="44450"/>
          <a:lstStyle/>
          <a:p>
            <a:r>
              <a:rPr lang="en-US" smtClean="0">
                <a:solidFill>
                  <a:schemeClr val="folHlink"/>
                </a:solidFill>
              </a:rPr>
              <a:t>Used when situation is vague &amp; little data exist</a:t>
            </a:r>
          </a:p>
          <a:p>
            <a:pPr lvl="1">
              <a:spcBef>
                <a:spcPct val="11000"/>
              </a:spcBef>
            </a:pPr>
            <a:r>
              <a:rPr lang="en-US" smtClean="0">
                <a:solidFill>
                  <a:schemeClr val="folHlink"/>
                </a:solidFill>
              </a:rPr>
              <a:t>New products</a:t>
            </a:r>
          </a:p>
          <a:p>
            <a:pPr lvl="1">
              <a:spcBef>
                <a:spcPct val="11000"/>
              </a:spcBef>
            </a:pPr>
            <a:r>
              <a:rPr lang="en-US" smtClean="0">
                <a:solidFill>
                  <a:schemeClr val="folHlink"/>
                </a:solidFill>
              </a:rPr>
              <a:t>New technology</a:t>
            </a:r>
          </a:p>
          <a:p>
            <a:pPr>
              <a:spcBef>
                <a:spcPct val="24000"/>
              </a:spcBef>
            </a:pPr>
            <a:r>
              <a:rPr lang="en-US" smtClean="0">
                <a:solidFill>
                  <a:schemeClr val="folHlink"/>
                </a:solidFill>
              </a:rPr>
              <a:t>Involve intuition, experience</a:t>
            </a:r>
          </a:p>
          <a:p>
            <a:pPr>
              <a:spcBef>
                <a:spcPct val="24000"/>
              </a:spcBef>
            </a:pPr>
            <a:r>
              <a:rPr lang="en-US" smtClean="0">
                <a:solidFill>
                  <a:schemeClr val="folHlink"/>
                </a:solidFill>
              </a:rPr>
              <a:t>e.g., forecasting sales on Internet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61913" y="1651000"/>
            <a:ext cx="4318000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Qualitative Methods</a:t>
            </a:r>
          </a:p>
        </p:txBody>
      </p:sp>
    </p:spTree>
    <p:extLst>
      <p:ext uri="{BB962C8B-B14F-4D97-AF65-F5344CB8AC3E}">
        <p14:creationId xmlns="" xmlns:p14="http://schemas.microsoft.com/office/powerpoint/2010/main" val="238422049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mtClean="0"/>
              <a:t> </a:t>
            </a: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Quantitative Forecasting</a:t>
            </a:r>
            <a:endParaRPr lang="en-US" smtClean="0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Select several forecasting methods</a:t>
            </a:r>
          </a:p>
          <a:p>
            <a:r>
              <a:rPr lang="en-US" smtClean="0"/>
              <a:t>‘Forecast’ the </a:t>
            </a:r>
            <a:r>
              <a:rPr lang="en-US" smtClean="0">
                <a:solidFill>
                  <a:schemeClr val="tx2"/>
                </a:solidFill>
              </a:rPr>
              <a:t>past</a:t>
            </a:r>
            <a:endParaRPr lang="en-US" smtClean="0"/>
          </a:p>
          <a:p>
            <a:r>
              <a:rPr lang="en-US" smtClean="0"/>
              <a:t>Evaluate forecasts </a:t>
            </a:r>
          </a:p>
          <a:p>
            <a:r>
              <a:rPr lang="en-US" smtClean="0"/>
              <a:t>Select best method</a:t>
            </a:r>
          </a:p>
          <a:p>
            <a:r>
              <a:rPr lang="en-US" smtClean="0"/>
              <a:t>Forecast the </a:t>
            </a:r>
            <a:r>
              <a:rPr lang="en-US" smtClean="0">
                <a:solidFill>
                  <a:schemeClr val="tx2"/>
                </a:solidFill>
              </a:rPr>
              <a:t>future</a:t>
            </a:r>
            <a:endParaRPr lang="en-US" smtClean="0"/>
          </a:p>
          <a:p>
            <a:r>
              <a:rPr lang="en-US" smtClean="0"/>
              <a:t>Monitor continuously forecast accuracy</a:t>
            </a:r>
          </a:p>
        </p:txBody>
      </p:sp>
    </p:spTree>
    <p:extLst>
      <p:ext uri="{BB962C8B-B14F-4D97-AF65-F5344CB8AC3E}">
        <p14:creationId xmlns="" xmlns:p14="http://schemas.microsoft.com/office/powerpoint/2010/main" val="259495726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3286125" y="4064000"/>
            <a:ext cx="0" cy="9493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>
            <a:off x="7524750" y="3987800"/>
            <a:ext cx="0" cy="10398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4" name="Freeform 6"/>
          <p:cNvSpPr>
            <a:spLocks/>
          </p:cNvSpPr>
          <p:nvPr/>
        </p:nvSpPr>
        <p:spPr bwMode="auto">
          <a:xfrm>
            <a:off x="6616700" y="3205163"/>
            <a:ext cx="1817688" cy="819150"/>
          </a:xfrm>
          <a:custGeom>
            <a:avLst/>
            <a:gdLst/>
            <a:ahLst/>
            <a:cxnLst>
              <a:cxn ang="0">
                <a:pos x="0" y="515"/>
              </a:cxn>
              <a:cxn ang="0">
                <a:pos x="1144" y="515"/>
              </a:cxn>
              <a:cxn ang="0">
                <a:pos x="1144" y="0"/>
              </a:cxn>
              <a:cxn ang="0">
                <a:pos x="0" y="0"/>
              </a:cxn>
              <a:cxn ang="0">
                <a:pos x="0" y="515"/>
              </a:cxn>
            </a:cxnLst>
            <a:rect l="0" t="0" r="r" b="b"/>
            <a:pathLst>
              <a:path w="1145" h="516">
                <a:moveTo>
                  <a:pt x="0" y="515"/>
                </a:moveTo>
                <a:lnTo>
                  <a:pt x="1144" y="515"/>
                </a:lnTo>
                <a:lnTo>
                  <a:pt x="1144" y="0"/>
                </a:lnTo>
                <a:lnTo>
                  <a:pt x="0" y="0"/>
                </a:lnTo>
                <a:lnTo>
                  <a:pt x="0" y="515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6911975" y="3200400"/>
            <a:ext cx="11938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Causal</a:t>
            </a:r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6888163" y="3556000"/>
            <a:ext cx="12430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Models</a:t>
            </a:r>
          </a:p>
        </p:txBody>
      </p:sp>
      <p:sp>
        <p:nvSpPr>
          <p:cNvPr id="37897" name="Rectangle 9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4800" b="1" smtClean="0"/>
              <a:t>Quantitative Forecasting Methods</a:t>
            </a:r>
            <a:endParaRPr lang="en-US" smtClean="0"/>
          </a:p>
        </p:txBody>
      </p:sp>
      <p:sp>
        <p:nvSpPr>
          <p:cNvPr id="37898" name="Freeform 10"/>
          <p:cNvSpPr>
            <a:spLocks/>
          </p:cNvSpPr>
          <p:nvPr/>
        </p:nvSpPr>
        <p:spPr bwMode="auto">
          <a:xfrm>
            <a:off x="3527425" y="1892300"/>
            <a:ext cx="2090738" cy="819150"/>
          </a:xfrm>
          <a:custGeom>
            <a:avLst/>
            <a:gdLst/>
            <a:ahLst/>
            <a:cxnLst>
              <a:cxn ang="0">
                <a:pos x="0" y="515"/>
              </a:cxn>
              <a:cxn ang="0">
                <a:pos x="1316" y="515"/>
              </a:cxn>
              <a:cxn ang="0">
                <a:pos x="1316" y="0"/>
              </a:cxn>
              <a:cxn ang="0">
                <a:pos x="0" y="0"/>
              </a:cxn>
              <a:cxn ang="0">
                <a:pos x="0" y="515"/>
              </a:cxn>
            </a:cxnLst>
            <a:rect l="0" t="0" r="r" b="b"/>
            <a:pathLst>
              <a:path w="1317" h="516">
                <a:moveTo>
                  <a:pt x="0" y="515"/>
                </a:moveTo>
                <a:lnTo>
                  <a:pt x="1316" y="515"/>
                </a:lnTo>
                <a:lnTo>
                  <a:pt x="1316" y="0"/>
                </a:lnTo>
                <a:lnTo>
                  <a:pt x="0" y="0"/>
                </a:lnTo>
                <a:lnTo>
                  <a:pt x="0" y="515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59" name="Rectangle 11"/>
          <p:cNvSpPr>
            <a:spLocks noChangeArrowheads="1"/>
          </p:cNvSpPr>
          <p:nvPr/>
        </p:nvSpPr>
        <p:spPr bwMode="auto">
          <a:xfrm>
            <a:off x="3600450" y="1885950"/>
            <a:ext cx="19542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Quantitative</a:t>
            </a:r>
          </a:p>
        </p:txBody>
      </p:sp>
      <p:sp>
        <p:nvSpPr>
          <p:cNvPr id="53260" name="Rectangle 12"/>
          <p:cNvSpPr>
            <a:spLocks noChangeArrowheads="1"/>
          </p:cNvSpPr>
          <p:nvPr/>
        </p:nvSpPr>
        <p:spPr bwMode="auto">
          <a:xfrm>
            <a:off x="3616325" y="2249488"/>
            <a:ext cx="19208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Forecasting</a:t>
            </a:r>
          </a:p>
        </p:txBody>
      </p:sp>
      <p:sp>
        <p:nvSpPr>
          <p:cNvPr id="37901" name="Freeform 13"/>
          <p:cNvSpPr>
            <a:spLocks/>
          </p:cNvSpPr>
          <p:nvPr/>
        </p:nvSpPr>
        <p:spPr bwMode="auto">
          <a:xfrm>
            <a:off x="2409825" y="3208338"/>
            <a:ext cx="1817688" cy="819150"/>
          </a:xfrm>
          <a:custGeom>
            <a:avLst/>
            <a:gdLst/>
            <a:ahLst/>
            <a:cxnLst>
              <a:cxn ang="0">
                <a:pos x="0" y="515"/>
              </a:cxn>
              <a:cxn ang="0">
                <a:pos x="1144" y="515"/>
              </a:cxn>
              <a:cxn ang="0">
                <a:pos x="1144" y="0"/>
              </a:cxn>
              <a:cxn ang="0">
                <a:pos x="0" y="0"/>
              </a:cxn>
              <a:cxn ang="0">
                <a:pos x="0" y="515"/>
              </a:cxn>
            </a:cxnLst>
            <a:rect l="0" t="0" r="r" b="b"/>
            <a:pathLst>
              <a:path w="1145" h="516">
                <a:moveTo>
                  <a:pt x="0" y="515"/>
                </a:moveTo>
                <a:lnTo>
                  <a:pt x="1144" y="515"/>
                </a:lnTo>
                <a:lnTo>
                  <a:pt x="1144" y="0"/>
                </a:lnTo>
                <a:lnTo>
                  <a:pt x="0" y="0"/>
                </a:lnTo>
                <a:lnTo>
                  <a:pt x="0" y="515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62" name="Rectangle 14"/>
          <p:cNvSpPr>
            <a:spLocks noChangeArrowheads="1"/>
          </p:cNvSpPr>
          <p:nvPr/>
        </p:nvSpPr>
        <p:spPr bwMode="auto">
          <a:xfrm>
            <a:off x="2368550" y="3201988"/>
            <a:ext cx="19050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Time Series</a:t>
            </a:r>
          </a:p>
        </p:txBody>
      </p:sp>
      <p:sp>
        <p:nvSpPr>
          <p:cNvPr id="53263" name="Rectangle 15"/>
          <p:cNvSpPr>
            <a:spLocks noChangeArrowheads="1"/>
          </p:cNvSpPr>
          <p:nvPr/>
        </p:nvSpPr>
        <p:spPr bwMode="auto">
          <a:xfrm>
            <a:off x="2698750" y="3565525"/>
            <a:ext cx="12430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Models</a:t>
            </a:r>
          </a:p>
        </p:txBody>
      </p:sp>
      <p:sp>
        <p:nvSpPr>
          <p:cNvPr id="37904" name="Freeform 16"/>
          <p:cNvSpPr>
            <a:spLocks/>
          </p:cNvSpPr>
          <p:nvPr/>
        </p:nvSpPr>
        <p:spPr bwMode="auto">
          <a:xfrm>
            <a:off x="6591300" y="5153025"/>
            <a:ext cx="1819275" cy="728663"/>
          </a:xfrm>
          <a:custGeom>
            <a:avLst/>
            <a:gdLst/>
            <a:ahLst/>
            <a:cxnLst>
              <a:cxn ang="0">
                <a:pos x="0" y="458"/>
              </a:cxn>
              <a:cxn ang="0">
                <a:pos x="1145" y="458"/>
              </a:cxn>
              <a:cxn ang="0">
                <a:pos x="1145" y="0"/>
              </a:cxn>
              <a:cxn ang="0">
                <a:pos x="0" y="0"/>
              </a:cxn>
              <a:cxn ang="0">
                <a:pos x="0" y="458"/>
              </a:cxn>
            </a:cxnLst>
            <a:rect l="0" t="0" r="r" b="b"/>
            <a:pathLst>
              <a:path w="1146" h="459">
                <a:moveTo>
                  <a:pt x="0" y="458"/>
                </a:moveTo>
                <a:lnTo>
                  <a:pt x="1145" y="458"/>
                </a:lnTo>
                <a:lnTo>
                  <a:pt x="1145" y="0"/>
                </a:lnTo>
                <a:lnTo>
                  <a:pt x="0" y="0"/>
                </a:lnTo>
                <a:lnTo>
                  <a:pt x="0" y="458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65" name="Rectangle 17"/>
          <p:cNvSpPr>
            <a:spLocks noChangeArrowheads="1"/>
          </p:cNvSpPr>
          <p:nvPr/>
        </p:nvSpPr>
        <p:spPr bwMode="auto">
          <a:xfrm>
            <a:off x="6954838" y="5105400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3266" name="Rectangle 18"/>
          <p:cNvSpPr>
            <a:spLocks noChangeArrowheads="1"/>
          </p:cNvSpPr>
          <p:nvPr/>
        </p:nvSpPr>
        <p:spPr bwMode="auto">
          <a:xfrm>
            <a:off x="6577013" y="5283200"/>
            <a:ext cx="1854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Regression</a:t>
            </a:r>
          </a:p>
        </p:txBody>
      </p:sp>
      <p:sp>
        <p:nvSpPr>
          <p:cNvPr id="37907" name="Freeform 19"/>
          <p:cNvSpPr>
            <a:spLocks/>
          </p:cNvSpPr>
          <p:nvPr/>
        </p:nvSpPr>
        <p:spPr bwMode="auto">
          <a:xfrm>
            <a:off x="2257425" y="5162550"/>
            <a:ext cx="2073275" cy="727075"/>
          </a:xfrm>
          <a:custGeom>
            <a:avLst/>
            <a:gdLst/>
            <a:ahLst/>
            <a:cxnLst>
              <a:cxn ang="0">
                <a:pos x="0" y="457"/>
              </a:cxn>
              <a:cxn ang="0">
                <a:pos x="1305" y="457"/>
              </a:cxn>
              <a:cxn ang="0">
                <a:pos x="1305" y="0"/>
              </a:cxn>
              <a:cxn ang="0">
                <a:pos x="0" y="0"/>
              </a:cxn>
              <a:cxn ang="0">
                <a:pos x="0" y="457"/>
              </a:cxn>
            </a:cxnLst>
            <a:rect l="0" t="0" r="r" b="b"/>
            <a:pathLst>
              <a:path w="1306" h="458">
                <a:moveTo>
                  <a:pt x="0" y="457"/>
                </a:moveTo>
                <a:lnTo>
                  <a:pt x="1305" y="457"/>
                </a:lnTo>
                <a:lnTo>
                  <a:pt x="1305" y="0"/>
                </a:lnTo>
                <a:lnTo>
                  <a:pt x="0" y="0"/>
                </a:lnTo>
                <a:lnTo>
                  <a:pt x="0" y="457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68" name="Rectangle 20"/>
          <p:cNvSpPr>
            <a:spLocks noChangeArrowheads="1"/>
          </p:cNvSpPr>
          <p:nvPr/>
        </p:nvSpPr>
        <p:spPr bwMode="auto">
          <a:xfrm>
            <a:off x="2338388" y="5114925"/>
            <a:ext cx="19192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Exponential</a:t>
            </a:r>
          </a:p>
        </p:txBody>
      </p:sp>
      <p:sp>
        <p:nvSpPr>
          <p:cNvPr id="53269" name="Rectangle 21"/>
          <p:cNvSpPr>
            <a:spLocks noChangeArrowheads="1"/>
          </p:cNvSpPr>
          <p:nvPr/>
        </p:nvSpPr>
        <p:spPr bwMode="auto">
          <a:xfrm>
            <a:off x="2408238" y="5448300"/>
            <a:ext cx="178276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Smoothing</a:t>
            </a:r>
          </a:p>
        </p:txBody>
      </p:sp>
      <p:sp>
        <p:nvSpPr>
          <p:cNvPr id="37910" name="Freeform 22"/>
          <p:cNvSpPr>
            <a:spLocks/>
          </p:cNvSpPr>
          <p:nvPr/>
        </p:nvSpPr>
        <p:spPr bwMode="auto">
          <a:xfrm>
            <a:off x="4538663" y="5162550"/>
            <a:ext cx="1627187" cy="727075"/>
          </a:xfrm>
          <a:custGeom>
            <a:avLst/>
            <a:gdLst/>
            <a:ahLst/>
            <a:cxnLst>
              <a:cxn ang="0">
                <a:pos x="0" y="457"/>
              </a:cxn>
              <a:cxn ang="0">
                <a:pos x="1024" y="457"/>
              </a:cxn>
              <a:cxn ang="0">
                <a:pos x="1024" y="0"/>
              </a:cxn>
              <a:cxn ang="0">
                <a:pos x="0" y="0"/>
              </a:cxn>
              <a:cxn ang="0">
                <a:pos x="0" y="457"/>
              </a:cxn>
            </a:cxnLst>
            <a:rect l="0" t="0" r="r" b="b"/>
            <a:pathLst>
              <a:path w="1025" h="458">
                <a:moveTo>
                  <a:pt x="0" y="457"/>
                </a:moveTo>
                <a:lnTo>
                  <a:pt x="1024" y="457"/>
                </a:lnTo>
                <a:lnTo>
                  <a:pt x="1024" y="0"/>
                </a:lnTo>
                <a:lnTo>
                  <a:pt x="0" y="0"/>
                </a:lnTo>
                <a:lnTo>
                  <a:pt x="0" y="457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71" name="Rectangle 23"/>
          <p:cNvSpPr>
            <a:spLocks noChangeArrowheads="1"/>
          </p:cNvSpPr>
          <p:nvPr/>
        </p:nvSpPr>
        <p:spPr bwMode="auto">
          <a:xfrm>
            <a:off x="4832350" y="5108575"/>
            <a:ext cx="10398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Trend</a:t>
            </a:r>
          </a:p>
        </p:txBody>
      </p:sp>
      <p:sp>
        <p:nvSpPr>
          <p:cNvPr id="53272" name="Rectangle 24"/>
          <p:cNvSpPr>
            <a:spLocks noChangeArrowheads="1"/>
          </p:cNvSpPr>
          <p:nvPr/>
        </p:nvSpPr>
        <p:spPr bwMode="auto">
          <a:xfrm>
            <a:off x="4741863" y="5472113"/>
            <a:ext cx="124301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Models</a:t>
            </a:r>
          </a:p>
        </p:txBody>
      </p:sp>
      <p:sp>
        <p:nvSpPr>
          <p:cNvPr id="37913" name="Freeform 25"/>
          <p:cNvSpPr>
            <a:spLocks/>
          </p:cNvSpPr>
          <p:nvPr/>
        </p:nvSpPr>
        <p:spPr bwMode="auto">
          <a:xfrm>
            <a:off x="701675" y="5162550"/>
            <a:ext cx="1352550" cy="727075"/>
          </a:xfrm>
          <a:custGeom>
            <a:avLst/>
            <a:gdLst/>
            <a:ahLst/>
            <a:cxnLst>
              <a:cxn ang="0">
                <a:pos x="0" y="457"/>
              </a:cxn>
              <a:cxn ang="0">
                <a:pos x="851" y="457"/>
              </a:cxn>
              <a:cxn ang="0">
                <a:pos x="851" y="0"/>
              </a:cxn>
              <a:cxn ang="0">
                <a:pos x="0" y="0"/>
              </a:cxn>
              <a:cxn ang="0">
                <a:pos x="0" y="457"/>
              </a:cxn>
            </a:cxnLst>
            <a:rect l="0" t="0" r="r" b="b"/>
            <a:pathLst>
              <a:path w="852" h="458">
                <a:moveTo>
                  <a:pt x="0" y="457"/>
                </a:moveTo>
                <a:lnTo>
                  <a:pt x="851" y="457"/>
                </a:lnTo>
                <a:lnTo>
                  <a:pt x="851" y="0"/>
                </a:lnTo>
                <a:lnTo>
                  <a:pt x="0" y="0"/>
                </a:lnTo>
                <a:lnTo>
                  <a:pt x="0" y="457"/>
                </a:lnTo>
              </a:path>
            </a:pathLst>
          </a:custGeom>
          <a:solidFill>
            <a:schemeClr val="accent2"/>
          </a:solidFill>
          <a:ln w="25400" cap="rnd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74" name="Rectangle 26"/>
          <p:cNvSpPr>
            <a:spLocks noChangeArrowheads="1"/>
          </p:cNvSpPr>
          <p:nvPr/>
        </p:nvSpPr>
        <p:spPr bwMode="auto">
          <a:xfrm>
            <a:off x="754063" y="5114925"/>
            <a:ext cx="12588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Moving</a:t>
            </a:r>
          </a:p>
        </p:txBody>
      </p:sp>
      <p:sp>
        <p:nvSpPr>
          <p:cNvPr id="53275" name="Rectangle 27"/>
          <p:cNvSpPr>
            <a:spLocks noChangeArrowheads="1"/>
          </p:cNvSpPr>
          <p:nvPr/>
        </p:nvSpPr>
        <p:spPr bwMode="auto">
          <a:xfrm>
            <a:off x="688975" y="5448300"/>
            <a:ext cx="139858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b="1">
                <a:solidFill>
                  <a:srgbClr val="1A1A1A"/>
                </a:solidFill>
                <a:latin typeface="Arial" charset="0"/>
              </a:rPr>
              <a:t>Average</a:t>
            </a:r>
          </a:p>
        </p:txBody>
      </p:sp>
      <p:sp>
        <p:nvSpPr>
          <p:cNvPr id="37916" name="Freeform 28"/>
          <p:cNvSpPr>
            <a:spLocks/>
          </p:cNvSpPr>
          <p:nvPr/>
        </p:nvSpPr>
        <p:spPr bwMode="auto">
          <a:xfrm>
            <a:off x="4572000" y="2967038"/>
            <a:ext cx="2930525" cy="1714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83" y="0"/>
              </a:cxn>
              <a:cxn ang="0">
                <a:pos x="1845" y="0"/>
              </a:cxn>
              <a:cxn ang="0">
                <a:pos x="1845" y="107"/>
              </a:cxn>
            </a:cxnLst>
            <a:rect l="0" t="0" r="r" b="b"/>
            <a:pathLst>
              <a:path w="1846" h="108">
                <a:moveTo>
                  <a:pt x="0" y="0"/>
                </a:moveTo>
                <a:lnTo>
                  <a:pt x="183" y="0"/>
                </a:lnTo>
                <a:lnTo>
                  <a:pt x="1845" y="0"/>
                </a:lnTo>
                <a:lnTo>
                  <a:pt x="1845" y="10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1377950" y="4578350"/>
            <a:ext cx="0" cy="4635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3278" name="Line 30"/>
          <p:cNvSpPr>
            <a:spLocks noChangeShapeType="1"/>
          </p:cNvSpPr>
          <p:nvPr/>
        </p:nvSpPr>
        <p:spPr bwMode="auto">
          <a:xfrm>
            <a:off x="4572000" y="2744788"/>
            <a:ext cx="0" cy="1968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19" name="Freeform 31"/>
          <p:cNvSpPr>
            <a:spLocks/>
          </p:cNvSpPr>
          <p:nvPr/>
        </p:nvSpPr>
        <p:spPr bwMode="auto">
          <a:xfrm>
            <a:off x="3309938" y="2967038"/>
            <a:ext cx="1219200" cy="120650"/>
          </a:xfrm>
          <a:custGeom>
            <a:avLst/>
            <a:gdLst/>
            <a:ahLst/>
            <a:cxnLst>
              <a:cxn ang="0">
                <a:pos x="767" y="0"/>
              </a:cxn>
              <a:cxn ang="0">
                <a:pos x="691" y="0"/>
              </a:cxn>
              <a:cxn ang="0">
                <a:pos x="0" y="0"/>
              </a:cxn>
              <a:cxn ang="0">
                <a:pos x="0" y="75"/>
              </a:cxn>
            </a:cxnLst>
            <a:rect l="0" t="0" r="r" b="b"/>
            <a:pathLst>
              <a:path w="768" h="76">
                <a:moveTo>
                  <a:pt x="767" y="0"/>
                </a:moveTo>
                <a:lnTo>
                  <a:pt x="691" y="0"/>
                </a:lnTo>
                <a:lnTo>
                  <a:pt x="0" y="0"/>
                </a:lnTo>
                <a:lnTo>
                  <a:pt x="0" y="7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80" name="Freeform 32"/>
          <p:cNvSpPr>
            <a:spLocks/>
          </p:cNvSpPr>
          <p:nvPr/>
        </p:nvSpPr>
        <p:spPr bwMode="auto">
          <a:xfrm>
            <a:off x="7429500" y="4992688"/>
            <a:ext cx="177800" cy="177800"/>
          </a:xfrm>
          <a:custGeom>
            <a:avLst/>
            <a:gdLst>
              <a:gd name="T0" fmla="*/ 111 w 112"/>
              <a:gd name="T1" fmla="*/ 0 h 112"/>
              <a:gd name="T2" fmla="*/ 57 w 112"/>
              <a:gd name="T3" fmla="*/ 111 h 112"/>
              <a:gd name="T4" fmla="*/ 0 w 112"/>
              <a:gd name="T5" fmla="*/ 0 h 112"/>
              <a:gd name="T6" fmla="*/ 111 w 112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112"/>
              <a:gd name="T14" fmla="*/ 112 w 112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112">
                <a:moveTo>
                  <a:pt x="111" y="0"/>
                </a:moveTo>
                <a:lnTo>
                  <a:pt x="57" y="111"/>
                </a:lnTo>
                <a:lnTo>
                  <a:pt x="0" y="0"/>
                </a:lnTo>
                <a:lnTo>
                  <a:pt x="111" y="0"/>
                </a:ln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1" name="Freeform 33"/>
          <p:cNvSpPr>
            <a:spLocks/>
          </p:cNvSpPr>
          <p:nvPr/>
        </p:nvSpPr>
        <p:spPr bwMode="auto">
          <a:xfrm>
            <a:off x="7419975" y="3049588"/>
            <a:ext cx="177800" cy="177800"/>
          </a:xfrm>
          <a:custGeom>
            <a:avLst/>
            <a:gdLst>
              <a:gd name="T0" fmla="*/ 111 w 112"/>
              <a:gd name="T1" fmla="*/ 0 h 112"/>
              <a:gd name="T2" fmla="*/ 57 w 112"/>
              <a:gd name="T3" fmla="*/ 111 h 112"/>
              <a:gd name="T4" fmla="*/ 0 w 112"/>
              <a:gd name="T5" fmla="*/ 0 h 112"/>
              <a:gd name="T6" fmla="*/ 111 w 112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112"/>
              <a:gd name="T14" fmla="*/ 112 w 112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112">
                <a:moveTo>
                  <a:pt x="111" y="0"/>
                </a:moveTo>
                <a:lnTo>
                  <a:pt x="57" y="111"/>
                </a:lnTo>
                <a:lnTo>
                  <a:pt x="0" y="0"/>
                </a:lnTo>
                <a:lnTo>
                  <a:pt x="111" y="0"/>
                </a:ln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2" name="Freeform 34"/>
          <p:cNvSpPr>
            <a:spLocks/>
          </p:cNvSpPr>
          <p:nvPr/>
        </p:nvSpPr>
        <p:spPr bwMode="auto">
          <a:xfrm>
            <a:off x="3181350" y="4983163"/>
            <a:ext cx="177800" cy="177800"/>
          </a:xfrm>
          <a:custGeom>
            <a:avLst/>
            <a:gdLst>
              <a:gd name="T0" fmla="*/ 111 w 112"/>
              <a:gd name="T1" fmla="*/ 0 h 112"/>
              <a:gd name="T2" fmla="*/ 57 w 112"/>
              <a:gd name="T3" fmla="*/ 111 h 112"/>
              <a:gd name="T4" fmla="*/ 0 w 112"/>
              <a:gd name="T5" fmla="*/ 0 h 112"/>
              <a:gd name="T6" fmla="*/ 111 w 112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112"/>
              <a:gd name="T14" fmla="*/ 112 w 112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112">
                <a:moveTo>
                  <a:pt x="111" y="0"/>
                </a:moveTo>
                <a:lnTo>
                  <a:pt x="57" y="111"/>
                </a:lnTo>
                <a:lnTo>
                  <a:pt x="0" y="0"/>
                </a:lnTo>
                <a:lnTo>
                  <a:pt x="111" y="0"/>
                </a:ln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3" name="Freeform 35"/>
          <p:cNvSpPr>
            <a:spLocks/>
          </p:cNvSpPr>
          <p:nvPr/>
        </p:nvSpPr>
        <p:spPr bwMode="auto">
          <a:xfrm>
            <a:off x="1270000" y="4983163"/>
            <a:ext cx="177800" cy="177800"/>
          </a:xfrm>
          <a:custGeom>
            <a:avLst/>
            <a:gdLst>
              <a:gd name="T0" fmla="*/ 111 w 112"/>
              <a:gd name="T1" fmla="*/ 0 h 112"/>
              <a:gd name="T2" fmla="*/ 57 w 112"/>
              <a:gd name="T3" fmla="*/ 111 h 112"/>
              <a:gd name="T4" fmla="*/ 0 w 112"/>
              <a:gd name="T5" fmla="*/ 0 h 112"/>
              <a:gd name="T6" fmla="*/ 111 w 112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112"/>
              <a:gd name="T14" fmla="*/ 112 w 112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112">
                <a:moveTo>
                  <a:pt x="111" y="0"/>
                </a:moveTo>
                <a:lnTo>
                  <a:pt x="57" y="111"/>
                </a:lnTo>
                <a:lnTo>
                  <a:pt x="0" y="0"/>
                </a:lnTo>
                <a:lnTo>
                  <a:pt x="111" y="0"/>
                </a:ln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84" name="Freeform 36"/>
          <p:cNvSpPr>
            <a:spLocks/>
          </p:cNvSpPr>
          <p:nvPr/>
        </p:nvSpPr>
        <p:spPr bwMode="auto">
          <a:xfrm>
            <a:off x="3222625" y="3043238"/>
            <a:ext cx="177800" cy="177800"/>
          </a:xfrm>
          <a:custGeom>
            <a:avLst/>
            <a:gdLst>
              <a:gd name="T0" fmla="*/ 111 w 112"/>
              <a:gd name="T1" fmla="*/ 0 h 112"/>
              <a:gd name="T2" fmla="*/ 57 w 112"/>
              <a:gd name="T3" fmla="*/ 111 h 112"/>
              <a:gd name="T4" fmla="*/ 0 w 112"/>
              <a:gd name="T5" fmla="*/ 0 h 112"/>
              <a:gd name="T6" fmla="*/ 111 w 112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112"/>
              <a:gd name="T14" fmla="*/ 112 w 112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112">
                <a:moveTo>
                  <a:pt x="111" y="0"/>
                </a:moveTo>
                <a:lnTo>
                  <a:pt x="57" y="111"/>
                </a:lnTo>
                <a:lnTo>
                  <a:pt x="0" y="0"/>
                </a:lnTo>
                <a:lnTo>
                  <a:pt x="111" y="0"/>
                </a:ln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Freeform 37"/>
          <p:cNvSpPr>
            <a:spLocks/>
          </p:cNvSpPr>
          <p:nvPr/>
        </p:nvSpPr>
        <p:spPr bwMode="auto">
          <a:xfrm>
            <a:off x="1374775" y="4575175"/>
            <a:ext cx="3976688" cy="485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504" y="2"/>
              </a:cxn>
              <a:cxn ang="0">
                <a:pos x="2504" y="305"/>
              </a:cxn>
            </a:cxnLst>
            <a:rect l="0" t="0" r="r" b="b"/>
            <a:pathLst>
              <a:path w="2505" h="306">
                <a:moveTo>
                  <a:pt x="0" y="0"/>
                </a:moveTo>
                <a:lnTo>
                  <a:pt x="2504" y="2"/>
                </a:lnTo>
                <a:lnTo>
                  <a:pt x="2504" y="305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3286" name="Freeform 38"/>
          <p:cNvSpPr>
            <a:spLocks/>
          </p:cNvSpPr>
          <p:nvPr/>
        </p:nvSpPr>
        <p:spPr bwMode="auto">
          <a:xfrm>
            <a:off x="5257800" y="4983163"/>
            <a:ext cx="177800" cy="177800"/>
          </a:xfrm>
          <a:custGeom>
            <a:avLst/>
            <a:gdLst>
              <a:gd name="T0" fmla="*/ 111 w 112"/>
              <a:gd name="T1" fmla="*/ 0 h 112"/>
              <a:gd name="T2" fmla="*/ 57 w 112"/>
              <a:gd name="T3" fmla="*/ 111 h 112"/>
              <a:gd name="T4" fmla="*/ 0 w 112"/>
              <a:gd name="T5" fmla="*/ 0 h 112"/>
              <a:gd name="T6" fmla="*/ 111 w 112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112"/>
              <a:gd name="T13" fmla="*/ 0 h 112"/>
              <a:gd name="T14" fmla="*/ 112 w 112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2" h="112">
                <a:moveTo>
                  <a:pt x="111" y="0"/>
                </a:moveTo>
                <a:lnTo>
                  <a:pt x="57" y="111"/>
                </a:lnTo>
                <a:lnTo>
                  <a:pt x="0" y="0"/>
                </a:lnTo>
                <a:lnTo>
                  <a:pt x="111" y="0"/>
                </a:lnTo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5029839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What is a Time Series?</a:t>
            </a:r>
            <a:endParaRPr lang="en-US" smtClean="0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Set of evenly spaced numerical data</a:t>
            </a:r>
          </a:p>
          <a:p>
            <a:pPr lvl="1"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Obtained by observing response variable at regular time periods</a:t>
            </a:r>
          </a:p>
          <a:p>
            <a:pPr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Forecast based only on past values</a:t>
            </a:r>
          </a:p>
          <a:p>
            <a:pPr lvl="1"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Assumes that factors influencing past, present, &amp; future will continue </a:t>
            </a:r>
          </a:p>
          <a:p>
            <a:pPr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Example</a:t>
            </a:r>
          </a:p>
          <a:p>
            <a:pPr lvl="1"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Year:	1995	1996	1997	1998	1999</a:t>
            </a:r>
          </a:p>
          <a:p>
            <a:pPr lvl="1">
              <a:lnSpc>
                <a:spcPct val="90000"/>
              </a:lnSpc>
              <a:tabLst>
                <a:tab pos="2635250" algn="r"/>
                <a:tab pos="3609975" algn="r"/>
                <a:tab pos="4629150" algn="r"/>
                <a:tab pos="5603875" algn="r"/>
                <a:tab pos="6623050" algn="r"/>
              </a:tabLst>
            </a:pPr>
            <a:r>
              <a:rPr lang="en-US" smtClean="0"/>
              <a:t>Sales:	78.7	63.5	89.7	93.2	92.1	</a:t>
            </a:r>
          </a:p>
        </p:txBody>
      </p:sp>
    </p:spTree>
    <p:extLst>
      <p:ext uri="{BB962C8B-B14F-4D97-AF65-F5344CB8AC3E}">
        <p14:creationId xmlns="" xmlns:p14="http://schemas.microsoft.com/office/powerpoint/2010/main" val="6122763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vs. </a:t>
            </a:r>
            <a:b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Cross Sectional Data</a:t>
            </a:r>
            <a:r>
              <a:rPr lang="en-US" smtClean="0"/>
              <a:t> 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3810000"/>
          </a:xfrm>
        </p:spPr>
        <p:txBody>
          <a:bodyPr/>
          <a:lstStyle/>
          <a:p>
            <a:pPr>
              <a:buFontTx/>
              <a:buNone/>
              <a:defRPr/>
            </a:pPr>
            <a:r>
              <a:rPr lang="en-US" sz="4400" b="1" smtClean="0"/>
              <a:t>  </a:t>
            </a:r>
            <a:r>
              <a:rPr lang="en-US" sz="4000" b="1" smtClean="0"/>
              <a:t>Time series data is a sequence of observations </a:t>
            </a:r>
          </a:p>
          <a:p>
            <a:pPr>
              <a:buFontTx/>
              <a:buNone/>
              <a:defRPr/>
            </a:pPr>
            <a:endParaRPr lang="en-US" sz="4000" b="1" smtClean="0"/>
          </a:p>
          <a:p>
            <a:pPr lvl="1">
              <a:defRPr/>
            </a:pPr>
            <a:r>
              <a:rPr lang="en-US" sz="3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collected from a </a:t>
            </a:r>
            <a:r>
              <a:rPr lang="en-US" sz="34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process </a:t>
            </a:r>
          </a:p>
          <a:p>
            <a:pPr lvl="1">
              <a:defRPr/>
            </a:pPr>
            <a:r>
              <a:rPr lang="en-US" sz="3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with </a:t>
            </a:r>
            <a:r>
              <a:rPr lang="en-US" sz="3400" b="1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equally spaced</a:t>
            </a:r>
            <a:r>
              <a:rPr lang="en-US" sz="3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periods of time</a:t>
            </a:r>
            <a:r>
              <a:rPr lang="en-US" sz="3400" b="1" smtClean="0"/>
              <a:t>.</a:t>
            </a:r>
            <a:endParaRPr lang="en-US" sz="3200" b="1" smtClean="0"/>
          </a:p>
        </p:txBody>
      </p:sp>
    </p:spTree>
    <p:extLst>
      <p:ext uri="{BB962C8B-B14F-4D97-AF65-F5344CB8AC3E}">
        <p14:creationId xmlns="" xmlns:p14="http://schemas.microsoft.com/office/powerpoint/2010/main" val="1244118443"/>
      </p:ext>
    </p:extLst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1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1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1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43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vs. </a:t>
            </a:r>
            <a:b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Cross Sectional Data</a:t>
            </a:r>
            <a:r>
              <a:rPr lang="en-US" smtClean="0"/>
              <a:t> 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3600" b="1" smtClean="0"/>
              <a:t>   Contrary to restrictions placed on cross-sectional data, the major purpose of forecasting with time series is to extrapolate              beyond the range of                          the explanatory                     variables.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type="clipArt" sz="half" idx="4294967295"/>
          </p:nvPr>
        </p:nvGraphicFramePr>
        <p:xfrm>
          <a:off x="4800600" y="3352800"/>
          <a:ext cx="3657600" cy="2971800"/>
        </p:xfrm>
        <a:graphic>
          <a:graphicData uri="http://schemas.openxmlformats.org/presentationml/2006/ole">
            <p:oleObj spid="_x0000_s1027" name="Clip" r:id="rId3" imgW="2659075" imgH="2585009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90847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vs. </a:t>
            </a:r>
            <a:b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Cross Sectional Data</a:t>
            </a:r>
            <a:r>
              <a:rPr lang="en-US" smtClean="0"/>
              <a:t> 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590800"/>
            <a:ext cx="3810000" cy="3505200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b="1" smtClean="0"/>
              <a:t>  </a:t>
            </a:r>
            <a:r>
              <a:rPr lang="en-US" sz="3600" b="1" smtClean="0"/>
              <a:t>Time series is </a:t>
            </a:r>
            <a:r>
              <a:rPr lang="en-US" sz="3600" b="1" smtClean="0">
                <a:solidFill>
                  <a:schemeClr val="tx2"/>
                </a:solidFill>
              </a:rPr>
              <a:t>dynamic</a:t>
            </a:r>
            <a:r>
              <a:rPr lang="en-US" sz="3600" b="1" smtClean="0"/>
              <a:t>, it does change over time.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type="clipArt" sz="half" idx="2"/>
          </p:nvPr>
        </p:nvGraphicFramePr>
        <p:xfrm>
          <a:off x="5476875" y="2286000"/>
          <a:ext cx="2151063" cy="3810000"/>
        </p:xfrm>
        <a:graphic>
          <a:graphicData uri="http://schemas.openxmlformats.org/presentationml/2006/ole">
            <p:oleObj spid="_x0000_s2051" name="Clip" r:id="rId3" imgW="694030" imgH="1328623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9109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vs. </a:t>
            </a:r>
            <a:b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Cross Sectional Data</a:t>
            </a:r>
            <a:r>
              <a:rPr lang="en-US" smtClean="0"/>
              <a:t>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4400" b="1" smtClean="0"/>
              <a:t>  </a:t>
            </a:r>
            <a:r>
              <a:rPr lang="en-US" sz="3600" b="1" smtClean="0"/>
              <a:t>When working with time series data, it is paramount that the data is plotted so the researcher can view the data.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ph type="clipArt" sz="half" idx="4294967295"/>
          </p:nvPr>
        </p:nvGraphicFramePr>
        <p:xfrm>
          <a:off x="3581400" y="3886200"/>
          <a:ext cx="3840163" cy="2057400"/>
        </p:xfrm>
        <a:graphic>
          <a:graphicData uri="http://schemas.openxmlformats.org/presentationml/2006/ole">
            <p:oleObj spid="_x0000_s3075" name="Clip" r:id="rId3" imgW="1869034" imgH="2189988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739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1444" name="Group 4"/>
          <p:cNvGrpSpPr>
            <a:grpSpLocks/>
          </p:cNvGrpSpPr>
          <p:nvPr/>
        </p:nvGrpSpPr>
        <p:grpSpPr bwMode="auto">
          <a:xfrm>
            <a:off x="922338" y="2255838"/>
            <a:ext cx="3644900" cy="1817687"/>
            <a:chOff x="581" y="1421"/>
            <a:chExt cx="2296" cy="1145"/>
          </a:xfrm>
        </p:grpSpPr>
        <p:sp>
          <p:nvSpPr>
            <p:cNvPr id="61461" name="Rectangle 5"/>
            <p:cNvSpPr>
              <a:spLocks noChangeArrowheads="1"/>
            </p:cNvSpPr>
            <p:nvPr/>
          </p:nvSpPr>
          <p:spPr bwMode="auto">
            <a:xfrm>
              <a:off x="582" y="1422"/>
              <a:ext cx="1627" cy="641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62" name="Freeform 6"/>
            <p:cNvSpPr>
              <a:spLocks/>
            </p:cNvSpPr>
            <p:nvPr/>
          </p:nvSpPr>
          <p:spPr bwMode="auto">
            <a:xfrm>
              <a:off x="2220" y="1421"/>
              <a:ext cx="657" cy="1145"/>
            </a:xfrm>
            <a:custGeom>
              <a:avLst/>
              <a:gdLst>
                <a:gd name="T0" fmla="*/ 0 w 657"/>
                <a:gd name="T1" fmla="*/ 0 h 1145"/>
                <a:gd name="T2" fmla="*/ 656 w 657"/>
                <a:gd name="T3" fmla="*/ 1144 h 1145"/>
                <a:gd name="T4" fmla="*/ 0 w 657"/>
                <a:gd name="T5" fmla="*/ 653 h 1145"/>
                <a:gd name="T6" fmla="*/ 0 w 657"/>
                <a:gd name="T7" fmla="*/ 0 h 11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7"/>
                <a:gd name="T13" fmla="*/ 0 h 1145"/>
                <a:gd name="T14" fmla="*/ 657 w 657"/>
                <a:gd name="T15" fmla="*/ 1145 h 11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7" h="1145">
                  <a:moveTo>
                    <a:pt x="0" y="0"/>
                  </a:moveTo>
                  <a:lnTo>
                    <a:pt x="656" y="1144"/>
                  </a:lnTo>
                  <a:lnTo>
                    <a:pt x="0" y="653"/>
                  </a:lnTo>
                  <a:lnTo>
                    <a:pt x="0" y="0"/>
                  </a:lnTo>
                </a:path>
              </a:pathLst>
            </a:custGeom>
            <a:solidFill>
              <a:srgbClr val="80000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63" name="Freeform 7"/>
            <p:cNvSpPr>
              <a:spLocks/>
            </p:cNvSpPr>
            <p:nvPr/>
          </p:nvSpPr>
          <p:spPr bwMode="auto">
            <a:xfrm>
              <a:off x="581" y="2074"/>
              <a:ext cx="2296" cy="492"/>
            </a:xfrm>
            <a:custGeom>
              <a:avLst/>
              <a:gdLst>
                <a:gd name="T0" fmla="*/ 0 w 2296"/>
                <a:gd name="T1" fmla="*/ 0 h 492"/>
                <a:gd name="T2" fmla="*/ 1639 w 2296"/>
                <a:gd name="T3" fmla="*/ 0 h 492"/>
                <a:gd name="T4" fmla="*/ 2295 w 2296"/>
                <a:gd name="T5" fmla="*/ 491 h 492"/>
                <a:gd name="T6" fmla="*/ 0 w 2296"/>
                <a:gd name="T7" fmla="*/ 0 h 4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96"/>
                <a:gd name="T13" fmla="*/ 0 h 492"/>
                <a:gd name="T14" fmla="*/ 2296 w 2296"/>
                <a:gd name="T15" fmla="*/ 492 h 4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96" h="492">
                  <a:moveTo>
                    <a:pt x="0" y="0"/>
                  </a:moveTo>
                  <a:lnTo>
                    <a:pt x="1639" y="0"/>
                  </a:lnTo>
                  <a:lnTo>
                    <a:pt x="2295" y="491"/>
                  </a:lnTo>
                  <a:lnTo>
                    <a:pt x="0" y="0"/>
                  </a:lnTo>
                </a:path>
              </a:pathLst>
            </a:custGeom>
            <a:solidFill>
              <a:srgbClr val="40000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445" name="Group 8"/>
          <p:cNvGrpSpPr>
            <a:grpSpLocks/>
          </p:cNvGrpSpPr>
          <p:nvPr/>
        </p:nvGrpSpPr>
        <p:grpSpPr bwMode="auto">
          <a:xfrm>
            <a:off x="922338" y="4071938"/>
            <a:ext cx="3644900" cy="1814512"/>
            <a:chOff x="581" y="2565"/>
            <a:chExt cx="2296" cy="1143"/>
          </a:xfrm>
        </p:grpSpPr>
        <p:sp>
          <p:nvSpPr>
            <p:cNvPr id="61458" name="Rectangle 9"/>
            <p:cNvSpPr>
              <a:spLocks noChangeArrowheads="1"/>
            </p:cNvSpPr>
            <p:nvPr/>
          </p:nvSpPr>
          <p:spPr bwMode="auto">
            <a:xfrm>
              <a:off x="582" y="3055"/>
              <a:ext cx="1627" cy="641"/>
            </a:xfrm>
            <a:prstGeom prst="rect">
              <a:avLst/>
            </a:prstGeom>
            <a:solidFill>
              <a:srgbClr val="FF00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9" name="Freeform 10"/>
            <p:cNvSpPr>
              <a:spLocks/>
            </p:cNvSpPr>
            <p:nvPr/>
          </p:nvSpPr>
          <p:spPr bwMode="auto">
            <a:xfrm>
              <a:off x="581" y="2565"/>
              <a:ext cx="2296" cy="490"/>
            </a:xfrm>
            <a:custGeom>
              <a:avLst/>
              <a:gdLst>
                <a:gd name="T0" fmla="*/ 0 w 2296"/>
                <a:gd name="T1" fmla="*/ 489 h 490"/>
                <a:gd name="T2" fmla="*/ 2295 w 2296"/>
                <a:gd name="T3" fmla="*/ 0 h 490"/>
                <a:gd name="T4" fmla="*/ 1639 w 2296"/>
                <a:gd name="T5" fmla="*/ 489 h 490"/>
                <a:gd name="T6" fmla="*/ 0 w 2296"/>
                <a:gd name="T7" fmla="*/ 489 h 4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96"/>
                <a:gd name="T13" fmla="*/ 0 h 490"/>
                <a:gd name="T14" fmla="*/ 2296 w 2296"/>
                <a:gd name="T15" fmla="*/ 490 h 4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96" h="490">
                  <a:moveTo>
                    <a:pt x="0" y="489"/>
                  </a:moveTo>
                  <a:lnTo>
                    <a:pt x="2295" y="0"/>
                  </a:lnTo>
                  <a:lnTo>
                    <a:pt x="1639" y="489"/>
                  </a:lnTo>
                  <a:lnTo>
                    <a:pt x="0" y="489"/>
                  </a:lnTo>
                </a:path>
              </a:pathLst>
            </a:custGeom>
            <a:solidFill>
              <a:srgbClr val="80008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60" name="Freeform 11"/>
            <p:cNvSpPr>
              <a:spLocks/>
            </p:cNvSpPr>
            <p:nvPr/>
          </p:nvSpPr>
          <p:spPr bwMode="auto">
            <a:xfrm>
              <a:off x="2220" y="2565"/>
              <a:ext cx="657" cy="1143"/>
            </a:xfrm>
            <a:custGeom>
              <a:avLst/>
              <a:gdLst>
                <a:gd name="T0" fmla="*/ 0 w 657"/>
                <a:gd name="T1" fmla="*/ 1142 h 1143"/>
                <a:gd name="T2" fmla="*/ 0 w 657"/>
                <a:gd name="T3" fmla="*/ 489 h 1143"/>
                <a:gd name="T4" fmla="*/ 656 w 657"/>
                <a:gd name="T5" fmla="*/ 0 h 1143"/>
                <a:gd name="T6" fmla="*/ 0 w 657"/>
                <a:gd name="T7" fmla="*/ 1142 h 114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7"/>
                <a:gd name="T13" fmla="*/ 0 h 1143"/>
                <a:gd name="T14" fmla="*/ 657 w 657"/>
                <a:gd name="T15" fmla="*/ 1143 h 114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7" h="1143">
                  <a:moveTo>
                    <a:pt x="0" y="1142"/>
                  </a:moveTo>
                  <a:lnTo>
                    <a:pt x="0" y="489"/>
                  </a:lnTo>
                  <a:lnTo>
                    <a:pt x="656" y="0"/>
                  </a:lnTo>
                  <a:lnTo>
                    <a:pt x="0" y="1142"/>
                  </a:lnTo>
                </a:path>
              </a:pathLst>
            </a:custGeom>
            <a:solidFill>
              <a:srgbClr val="C000C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446" name="Group 12"/>
          <p:cNvGrpSpPr>
            <a:grpSpLocks/>
          </p:cNvGrpSpPr>
          <p:nvPr/>
        </p:nvGrpSpPr>
        <p:grpSpPr bwMode="auto">
          <a:xfrm>
            <a:off x="4565650" y="2255838"/>
            <a:ext cx="3643313" cy="1817687"/>
            <a:chOff x="2876" y="1421"/>
            <a:chExt cx="2295" cy="1145"/>
          </a:xfrm>
        </p:grpSpPr>
        <p:sp>
          <p:nvSpPr>
            <p:cNvPr id="61455" name="Rectangle 13"/>
            <p:cNvSpPr>
              <a:spLocks noChangeArrowheads="1"/>
            </p:cNvSpPr>
            <p:nvPr/>
          </p:nvSpPr>
          <p:spPr bwMode="auto">
            <a:xfrm>
              <a:off x="3532" y="1422"/>
              <a:ext cx="1627" cy="641"/>
            </a:xfrm>
            <a:prstGeom prst="rect">
              <a:avLst/>
            </a:prstGeom>
            <a:solidFill>
              <a:srgbClr val="FF80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456" name="Freeform 14"/>
            <p:cNvSpPr>
              <a:spLocks/>
            </p:cNvSpPr>
            <p:nvPr/>
          </p:nvSpPr>
          <p:spPr bwMode="auto">
            <a:xfrm>
              <a:off x="2876" y="1421"/>
              <a:ext cx="656" cy="1145"/>
            </a:xfrm>
            <a:custGeom>
              <a:avLst/>
              <a:gdLst>
                <a:gd name="T0" fmla="*/ 655 w 656"/>
                <a:gd name="T1" fmla="*/ 0 h 1145"/>
                <a:gd name="T2" fmla="*/ 0 w 656"/>
                <a:gd name="T3" fmla="*/ 1144 h 1145"/>
                <a:gd name="T4" fmla="*/ 655 w 656"/>
                <a:gd name="T5" fmla="*/ 653 h 1145"/>
                <a:gd name="T6" fmla="*/ 655 w 656"/>
                <a:gd name="T7" fmla="*/ 0 h 11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56"/>
                <a:gd name="T13" fmla="*/ 0 h 1145"/>
                <a:gd name="T14" fmla="*/ 656 w 656"/>
                <a:gd name="T15" fmla="*/ 1145 h 11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56" h="1145">
                  <a:moveTo>
                    <a:pt x="655" y="0"/>
                  </a:moveTo>
                  <a:lnTo>
                    <a:pt x="0" y="1144"/>
                  </a:lnTo>
                  <a:lnTo>
                    <a:pt x="655" y="653"/>
                  </a:lnTo>
                  <a:lnTo>
                    <a:pt x="655" y="0"/>
                  </a:lnTo>
                </a:path>
              </a:pathLst>
            </a:custGeom>
            <a:solidFill>
              <a:srgbClr val="80400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457" name="Freeform 15"/>
            <p:cNvSpPr>
              <a:spLocks/>
            </p:cNvSpPr>
            <p:nvPr/>
          </p:nvSpPr>
          <p:spPr bwMode="auto">
            <a:xfrm>
              <a:off x="2876" y="2074"/>
              <a:ext cx="2295" cy="492"/>
            </a:xfrm>
            <a:custGeom>
              <a:avLst/>
              <a:gdLst>
                <a:gd name="T0" fmla="*/ 2294 w 2295"/>
                <a:gd name="T1" fmla="*/ 0 h 492"/>
                <a:gd name="T2" fmla="*/ 655 w 2295"/>
                <a:gd name="T3" fmla="*/ 0 h 492"/>
                <a:gd name="T4" fmla="*/ 0 w 2295"/>
                <a:gd name="T5" fmla="*/ 491 h 492"/>
                <a:gd name="T6" fmla="*/ 2294 w 2295"/>
                <a:gd name="T7" fmla="*/ 0 h 49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95"/>
                <a:gd name="T13" fmla="*/ 0 h 492"/>
                <a:gd name="T14" fmla="*/ 2295 w 2295"/>
                <a:gd name="T15" fmla="*/ 492 h 49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95" h="492">
                  <a:moveTo>
                    <a:pt x="2294" y="0"/>
                  </a:moveTo>
                  <a:lnTo>
                    <a:pt x="655" y="0"/>
                  </a:lnTo>
                  <a:lnTo>
                    <a:pt x="0" y="491"/>
                  </a:lnTo>
                  <a:lnTo>
                    <a:pt x="2294" y="0"/>
                  </a:lnTo>
                </a:path>
              </a:pathLst>
            </a:custGeom>
            <a:solidFill>
              <a:srgbClr val="402000"/>
            </a:solidFill>
            <a:ln w="25400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447" name="Rectangle 16"/>
          <p:cNvSpPr>
            <a:spLocks noChangeArrowheads="1"/>
          </p:cNvSpPr>
          <p:nvPr/>
        </p:nvSpPr>
        <p:spPr bwMode="auto">
          <a:xfrm>
            <a:off x="5607050" y="4849813"/>
            <a:ext cx="2582863" cy="1017587"/>
          </a:xfrm>
          <a:prstGeom prst="rect">
            <a:avLst/>
          </a:prstGeom>
          <a:solidFill>
            <a:srgbClr val="51DC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Freeform 17"/>
          <p:cNvSpPr>
            <a:spLocks/>
          </p:cNvSpPr>
          <p:nvPr/>
        </p:nvSpPr>
        <p:spPr bwMode="auto">
          <a:xfrm>
            <a:off x="4565650" y="4071938"/>
            <a:ext cx="3643313" cy="777875"/>
          </a:xfrm>
          <a:custGeom>
            <a:avLst/>
            <a:gdLst>
              <a:gd name="T0" fmla="*/ 2294 w 2295"/>
              <a:gd name="T1" fmla="*/ 489 h 490"/>
              <a:gd name="T2" fmla="*/ 0 w 2295"/>
              <a:gd name="T3" fmla="*/ 0 h 490"/>
              <a:gd name="T4" fmla="*/ 655 w 2295"/>
              <a:gd name="T5" fmla="*/ 489 h 490"/>
              <a:gd name="T6" fmla="*/ 2294 w 2295"/>
              <a:gd name="T7" fmla="*/ 489 h 490"/>
              <a:gd name="T8" fmla="*/ 0 60000 65536"/>
              <a:gd name="T9" fmla="*/ 0 60000 65536"/>
              <a:gd name="T10" fmla="*/ 0 60000 65536"/>
              <a:gd name="T11" fmla="*/ 0 60000 65536"/>
              <a:gd name="T12" fmla="*/ 0 w 2295"/>
              <a:gd name="T13" fmla="*/ 0 h 490"/>
              <a:gd name="T14" fmla="*/ 2295 w 2295"/>
              <a:gd name="T15" fmla="*/ 490 h 49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95" h="490">
                <a:moveTo>
                  <a:pt x="2294" y="489"/>
                </a:moveTo>
                <a:lnTo>
                  <a:pt x="0" y="0"/>
                </a:lnTo>
                <a:lnTo>
                  <a:pt x="655" y="489"/>
                </a:lnTo>
                <a:lnTo>
                  <a:pt x="2294" y="489"/>
                </a:lnTo>
              </a:path>
            </a:pathLst>
          </a:custGeom>
          <a:solidFill>
            <a:srgbClr val="006000"/>
          </a:solidFill>
          <a:ln w="254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449" name="Freeform 18"/>
          <p:cNvSpPr>
            <a:spLocks/>
          </p:cNvSpPr>
          <p:nvPr/>
        </p:nvSpPr>
        <p:spPr bwMode="auto">
          <a:xfrm>
            <a:off x="4565650" y="4071938"/>
            <a:ext cx="1041400" cy="1814512"/>
          </a:xfrm>
          <a:custGeom>
            <a:avLst/>
            <a:gdLst>
              <a:gd name="T0" fmla="*/ 655 w 656"/>
              <a:gd name="T1" fmla="*/ 1142 h 1143"/>
              <a:gd name="T2" fmla="*/ 655 w 656"/>
              <a:gd name="T3" fmla="*/ 489 h 1143"/>
              <a:gd name="T4" fmla="*/ 0 w 656"/>
              <a:gd name="T5" fmla="*/ 0 h 1143"/>
              <a:gd name="T6" fmla="*/ 655 w 656"/>
              <a:gd name="T7" fmla="*/ 1142 h 1143"/>
              <a:gd name="T8" fmla="*/ 0 60000 65536"/>
              <a:gd name="T9" fmla="*/ 0 60000 65536"/>
              <a:gd name="T10" fmla="*/ 0 60000 65536"/>
              <a:gd name="T11" fmla="*/ 0 60000 65536"/>
              <a:gd name="T12" fmla="*/ 0 w 656"/>
              <a:gd name="T13" fmla="*/ 0 h 1143"/>
              <a:gd name="T14" fmla="*/ 656 w 656"/>
              <a:gd name="T15" fmla="*/ 1143 h 114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6" h="1143">
                <a:moveTo>
                  <a:pt x="655" y="1142"/>
                </a:moveTo>
                <a:lnTo>
                  <a:pt x="655" y="489"/>
                </a:lnTo>
                <a:lnTo>
                  <a:pt x="0" y="0"/>
                </a:lnTo>
                <a:lnTo>
                  <a:pt x="655" y="1142"/>
                </a:lnTo>
              </a:path>
            </a:pathLst>
          </a:custGeom>
          <a:solidFill>
            <a:srgbClr val="00A000"/>
          </a:solidFill>
          <a:ln w="25400" cap="rnd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4291" name="Rectangle 19"/>
          <p:cNvSpPr>
            <a:spLocks noGrp="1" noChangeArrowheads="1"/>
          </p:cNvSpPr>
          <p:nvPr>
            <p:ph type="title"/>
          </p:nvPr>
        </p:nvSpPr>
        <p:spPr>
          <a:xfrm>
            <a:off x="533400" y="158750"/>
            <a:ext cx="8534400" cy="1136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Time Series Components</a:t>
            </a:r>
            <a:endParaRPr lang="en-US" smtClean="0"/>
          </a:p>
        </p:txBody>
      </p:sp>
      <p:sp>
        <p:nvSpPr>
          <p:cNvPr id="54292" name="Rectangle 20"/>
          <p:cNvSpPr>
            <a:spLocks noChangeArrowheads="1"/>
          </p:cNvSpPr>
          <p:nvPr/>
        </p:nvSpPr>
        <p:spPr bwMode="auto">
          <a:xfrm>
            <a:off x="1443038" y="2471738"/>
            <a:ext cx="14573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Trend</a:t>
            </a:r>
          </a:p>
        </p:txBody>
      </p:sp>
      <p:sp>
        <p:nvSpPr>
          <p:cNvPr id="54293" name="Rectangle 21"/>
          <p:cNvSpPr>
            <a:spLocks noChangeArrowheads="1"/>
          </p:cNvSpPr>
          <p:nvPr/>
        </p:nvSpPr>
        <p:spPr bwMode="auto">
          <a:xfrm>
            <a:off x="1138238" y="5062538"/>
            <a:ext cx="20669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Seasonal</a:t>
            </a:r>
          </a:p>
        </p:txBody>
      </p:sp>
      <p:sp>
        <p:nvSpPr>
          <p:cNvPr id="54294" name="Rectangle 22"/>
          <p:cNvSpPr>
            <a:spLocks noChangeArrowheads="1"/>
          </p:cNvSpPr>
          <p:nvPr/>
        </p:nvSpPr>
        <p:spPr bwMode="auto">
          <a:xfrm>
            <a:off x="6015038" y="2471738"/>
            <a:ext cx="18383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Cyclical</a:t>
            </a:r>
          </a:p>
        </p:txBody>
      </p:sp>
      <p:sp>
        <p:nvSpPr>
          <p:cNvPr id="54295" name="Rectangle 23"/>
          <p:cNvSpPr>
            <a:spLocks noChangeArrowheads="1"/>
          </p:cNvSpPr>
          <p:nvPr/>
        </p:nvSpPr>
        <p:spPr bwMode="auto">
          <a:xfrm>
            <a:off x="5938838" y="5062538"/>
            <a:ext cx="19907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Irregular</a:t>
            </a:r>
          </a:p>
        </p:txBody>
      </p:sp>
    </p:spTree>
    <p:extLst>
      <p:ext uri="{BB962C8B-B14F-4D97-AF65-F5344CB8AC3E}">
        <p14:creationId xmlns="" xmlns:p14="http://schemas.microsoft.com/office/powerpoint/2010/main" val="1318833172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2468" name="Group 4"/>
          <p:cNvGrpSpPr>
            <a:grpSpLocks/>
          </p:cNvGrpSpPr>
          <p:nvPr/>
        </p:nvGrpSpPr>
        <p:grpSpPr bwMode="auto">
          <a:xfrm>
            <a:off x="2932113" y="4419600"/>
            <a:ext cx="3243262" cy="1820863"/>
            <a:chOff x="1847" y="2784"/>
            <a:chExt cx="2043" cy="1147"/>
          </a:xfrm>
        </p:grpSpPr>
        <p:sp>
          <p:nvSpPr>
            <p:cNvPr id="62478" name="Rectangle 5"/>
            <p:cNvSpPr>
              <a:spLocks noChangeArrowheads="1"/>
            </p:cNvSpPr>
            <p:nvPr/>
          </p:nvSpPr>
          <p:spPr bwMode="auto">
            <a:xfrm>
              <a:off x="1847" y="2789"/>
              <a:ext cx="2033" cy="1124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2479" name="Group 6"/>
            <p:cNvGrpSpPr>
              <a:grpSpLocks/>
            </p:cNvGrpSpPr>
            <p:nvPr/>
          </p:nvGrpSpPr>
          <p:grpSpPr bwMode="auto">
            <a:xfrm>
              <a:off x="1960" y="2784"/>
              <a:ext cx="1815" cy="1147"/>
              <a:chOff x="1960" y="2784"/>
              <a:chExt cx="1815" cy="1147"/>
            </a:xfrm>
          </p:grpSpPr>
          <p:sp>
            <p:nvSpPr>
              <p:cNvPr id="62490" name="Line 7"/>
              <p:cNvSpPr>
                <a:spLocks noChangeShapeType="1"/>
              </p:cNvSpPr>
              <p:nvPr/>
            </p:nvSpPr>
            <p:spPr bwMode="auto">
              <a:xfrm>
                <a:off x="2868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1" name="Line 8"/>
              <p:cNvSpPr>
                <a:spLocks noChangeShapeType="1"/>
              </p:cNvSpPr>
              <p:nvPr/>
            </p:nvSpPr>
            <p:spPr bwMode="auto">
              <a:xfrm>
                <a:off x="2754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2" name="Line 9"/>
              <p:cNvSpPr>
                <a:spLocks noChangeShapeType="1"/>
              </p:cNvSpPr>
              <p:nvPr/>
            </p:nvSpPr>
            <p:spPr bwMode="auto">
              <a:xfrm>
                <a:off x="2641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3" name="Line 10"/>
              <p:cNvSpPr>
                <a:spLocks noChangeShapeType="1"/>
              </p:cNvSpPr>
              <p:nvPr/>
            </p:nvSpPr>
            <p:spPr bwMode="auto">
              <a:xfrm flipV="1">
                <a:off x="2528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4" name="Line 11"/>
              <p:cNvSpPr>
                <a:spLocks noChangeShapeType="1"/>
              </p:cNvSpPr>
              <p:nvPr/>
            </p:nvSpPr>
            <p:spPr bwMode="auto">
              <a:xfrm>
                <a:off x="2414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5" name="Line 12"/>
              <p:cNvSpPr>
                <a:spLocks noChangeShapeType="1"/>
              </p:cNvSpPr>
              <p:nvPr/>
            </p:nvSpPr>
            <p:spPr bwMode="auto">
              <a:xfrm flipV="1">
                <a:off x="2300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6" name="Line 13"/>
              <p:cNvSpPr>
                <a:spLocks noChangeShapeType="1"/>
              </p:cNvSpPr>
              <p:nvPr/>
            </p:nvSpPr>
            <p:spPr bwMode="auto">
              <a:xfrm>
                <a:off x="2187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7" name="Line 14"/>
              <p:cNvSpPr>
                <a:spLocks noChangeShapeType="1"/>
              </p:cNvSpPr>
              <p:nvPr/>
            </p:nvSpPr>
            <p:spPr bwMode="auto">
              <a:xfrm flipV="1">
                <a:off x="2074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8" name="Line 15"/>
              <p:cNvSpPr>
                <a:spLocks noChangeShapeType="1"/>
              </p:cNvSpPr>
              <p:nvPr/>
            </p:nvSpPr>
            <p:spPr bwMode="auto">
              <a:xfrm>
                <a:off x="1960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99" name="Line 16"/>
              <p:cNvSpPr>
                <a:spLocks noChangeShapeType="1"/>
              </p:cNvSpPr>
              <p:nvPr/>
            </p:nvSpPr>
            <p:spPr bwMode="auto">
              <a:xfrm>
                <a:off x="3775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0" name="Line 17"/>
              <p:cNvSpPr>
                <a:spLocks noChangeShapeType="1"/>
              </p:cNvSpPr>
              <p:nvPr/>
            </p:nvSpPr>
            <p:spPr bwMode="auto">
              <a:xfrm>
                <a:off x="3662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1" name="Line 18"/>
              <p:cNvSpPr>
                <a:spLocks noChangeShapeType="1"/>
              </p:cNvSpPr>
              <p:nvPr/>
            </p:nvSpPr>
            <p:spPr bwMode="auto">
              <a:xfrm>
                <a:off x="3548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2" name="Line 19"/>
              <p:cNvSpPr>
                <a:spLocks noChangeShapeType="1"/>
              </p:cNvSpPr>
              <p:nvPr/>
            </p:nvSpPr>
            <p:spPr bwMode="auto">
              <a:xfrm flipV="1">
                <a:off x="3435" y="2785"/>
                <a:ext cx="0" cy="1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3" name="Line 20"/>
              <p:cNvSpPr>
                <a:spLocks noChangeShapeType="1"/>
              </p:cNvSpPr>
              <p:nvPr/>
            </p:nvSpPr>
            <p:spPr bwMode="auto">
              <a:xfrm>
                <a:off x="3321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4" name="Line 21"/>
              <p:cNvSpPr>
                <a:spLocks noChangeShapeType="1"/>
              </p:cNvSpPr>
              <p:nvPr/>
            </p:nvSpPr>
            <p:spPr bwMode="auto">
              <a:xfrm flipV="1">
                <a:off x="3208" y="2785"/>
                <a:ext cx="0" cy="1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5" name="Line 22"/>
              <p:cNvSpPr>
                <a:spLocks noChangeShapeType="1"/>
              </p:cNvSpPr>
              <p:nvPr/>
            </p:nvSpPr>
            <p:spPr bwMode="auto">
              <a:xfrm>
                <a:off x="3094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506" name="Line 23"/>
              <p:cNvSpPr>
                <a:spLocks noChangeShapeType="1"/>
              </p:cNvSpPr>
              <p:nvPr/>
            </p:nvSpPr>
            <p:spPr bwMode="auto">
              <a:xfrm>
                <a:off x="2981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2480" name="Group 24"/>
            <p:cNvGrpSpPr>
              <a:grpSpLocks/>
            </p:cNvGrpSpPr>
            <p:nvPr/>
          </p:nvGrpSpPr>
          <p:grpSpPr bwMode="auto">
            <a:xfrm>
              <a:off x="1850" y="2902"/>
              <a:ext cx="2040" cy="908"/>
              <a:chOff x="1850" y="2902"/>
              <a:chExt cx="2040" cy="908"/>
            </a:xfrm>
          </p:grpSpPr>
          <p:sp>
            <p:nvSpPr>
              <p:cNvPr id="62481" name="Line 25"/>
              <p:cNvSpPr>
                <a:spLocks noChangeShapeType="1"/>
              </p:cNvSpPr>
              <p:nvPr/>
            </p:nvSpPr>
            <p:spPr bwMode="auto">
              <a:xfrm>
                <a:off x="1850" y="3356"/>
                <a:ext cx="2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2" name="Line 26"/>
              <p:cNvSpPr>
                <a:spLocks noChangeShapeType="1"/>
              </p:cNvSpPr>
              <p:nvPr/>
            </p:nvSpPr>
            <p:spPr bwMode="auto">
              <a:xfrm>
                <a:off x="1850" y="3242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3" name="Line 27"/>
              <p:cNvSpPr>
                <a:spLocks noChangeShapeType="1"/>
              </p:cNvSpPr>
              <p:nvPr/>
            </p:nvSpPr>
            <p:spPr bwMode="auto">
              <a:xfrm>
                <a:off x="1850" y="3129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4" name="Line 28"/>
              <p:cNvSpPr>
                <a:spLocks noChangeShapeType="1"/>
              </p:cNvSpPr>
              <p:nvPr/>
            </p:nvSpPr>
            <p:spPr bwMode="auto">
              <a:xfrm>
                <a:off x="1850" y="3015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5" name="Line 29"/>
              <p:cNvSpPr>
                <a:spLocks noChangeShapeType="1"/>
              </p:cNvSpPr>
              <p:nvPr/>
            </p:nvSpPr>
            <p:spPr bwMode="auto">
              <a:xfrm>
                <a:off x="1850" y="2902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6" name="Line 30"/>
              <p:cNvSpPr>
                <a:spLocks noChangeShapeType="1"/>
              </p:cNvSpPr>
              <p:nvPr/>
            </p:nvSpPr>
            <p:spPr bwMode="auto">
              <a:xfrm>
                <a:off x="1850" y="3810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7" name="Line 31"/>
              <p:cNvSpPr>
                <a:spLocks noChangeShapeType="1"/>
              </p:cNvSpPr>
              <p:nvPr/>
            </p:nvSpPr>
            <p:spPr bwMode="auto">
              <a:xfrm>
                <a:off x="1850" y="3696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8" name="Line 32"/>
              <p:cNvSpPr>
                <a:spLocks noChangeShapeType="1"/>
              </p:cNvSpPr>
              <p:nvPr/>
            </p:nvSpPr>
            <p:spPr bwMode="auto">
              <a:xfrm>
                <a:off x="1850" y="3583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489" name="Line 33"/>
              <p:cNvSpPr>
                <a:spLocks noChangeShapeType="1"/>
              </p:cNvSpPr>
              <p:nvPr/>
            </p:nvSpPr>
            <p:spPr bwMode="auto">
              <a:xfrm>
                <a:off x="1850" y="3469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2469" name="Group 34"/>
          <p:cNvGrpSpPr>
            <a:grpSpLocks/>
          </p:cNvGrpSpPr>
          <p:nvPr/>
        </p:nvGrpSpPr>
        <p:grpSpPr bwMode="auto">
          <a:xfrm>
            <a:off x="2928938" y="4576763"/>
            <a:ext cx="3178175" cy="1454150"/>
            <a:chOff x="1845" y="2883"/>
            <a:chExt cx="2002" cy="916"/>
          </a:xfrm>
        </p:grpSpPr>
        <p:sp>
          <p:nvSpPr>
            <p:cNvPr id="62476" name="Freeform 35"/>
            <p:cNvSpPr>
              <a:spLocks/>
            </p:cNvSpPr>
            <p:nvPr/>
          </p:nvSpPr>
          <p:spPr bwMode="auto">
            <a:xfrm>
              <a:off x="1845" y="2904"/>
              <a:ext cx="2000" cy="895"/>
            </a:xfrm>
            <a:custGeom>
              <a:avLst/>
              <a:gdLst>
                <a:gd name="T0" fmla="*/ 0 w 2000"/>
                <a:gd name="T1" fmla="*/ 805 h 895"/>
                <a:gd name="T2" fmla="*/ 339 w 2000"/>
                <a:gd name="T3" fmla="*/ 581 h 895"/>
                <a:gd name="T4" fmla="*/ 530 w 2000"/>
                <a:gd name="T5" fmla="*/ 796 h 895"/>
                <a:gd name="T6" fmla="*/ 791 w 2000"/>
                <a:gd name="T7" fmla="*/ 468 h 895"/>
                <a:gd name="T8" fmla="*/ 1015 w 2000"/>
                <a:gd name="T9" fmla="*/ 679 h 895"/>
                <a:gd name="T10" fmla="*/ 1345 w 2000"/>
                <a:gd name="T11" fmla="*/ 272 h 895"/>
                <a:gd name="T12" fmla="*/ 1582 w 2000"/>
                <a:gd name="T13" fmla="*/ 468 h 895"/>
                <a:gd name="T14" fmla="*/ 1920 w 2000"/>
                <a:gd name="T15" fmla="*/ 56 h 895"/>
                <a:gd name="T16" fmla="*/ 1883 w 2000"/>
                <a:gd name="T17" fmla="*/ 19 h 895"/>
                <a:gd name="T18" fmla="*/ 1999 w 2000"/>
                <a:gd name="T19" fmla="*/ 0 h 895"/>
                <a:gd name="T20" fmla="*/ 1995 w 2000"/>
                <a:gd name="T21" fmla="*/ 131 h 895"/>
                <a:gd name="T22" fmla="*/ 1957 w 2000"/>
                <a:gd name="T23" fmla="*/ 94 h 895"/>
                <a:gd name="T24" fmla="*/ 1585 w 2000"/>
                <a:gd name="T25" fmla="*/ 553 h 895"/>
                <a:gd name="T26" fmla="*/ 1357 w 2000"/>
                <a:gd name="T27" fmla="*/ 356 h 895"/>
                <a:gd name="T28" fmla="*/ 1017 w 2000"/>
                <a:gd name="T29" fmla="*/ 768 h 895"/>
                <a:gd name="T30" fmla="*/ 799 w 2000"/>
                <a:gd name="T31" fmla="*/ 562 h 895"/>
                <a:gd name="T32" fmla="*/ 530 w 2000"/>
                <a:gd name="T33" fmla="*/ 894 h 895"/>
                <a:gd name="T34" fmla="*/ 324 w 2000"/>
                <a:gd name="T35" fmla="*/ 661 h 895"/>
                <a:gd name="T36" fmla="*/ 0 w 2000"/>
                <a:gd name="T37" fmla="*/ 880 h 895"/>
                <a:gd name="T38" fmla="*/ 0 w 2000"/>
                <a:gd name="T39" fmla="*/ 805 h 8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00"/>
                <a:gd name="T61" fmla="*/ 0 h 895"/>
                <a:gd name="T62" fmla="*/ 2000 w 2000"/>
                <a:gd name="T63" fmla="*/ 895 h 89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00" h="895">
                  <a:moveTo>
                    <a:pt x="0" y="805"/>
                  </a:moveTo>
                  <a:lnTo>
                    <a:pt x="339" y="581"/>
                  </a:lnTo>
                  <a:lnTo>
                    <a:pt x="530" y="796"/>
                  </a:lnTo>
                  <a:lnTo>
                    <a:pt x="791" y="468"/>
                  </a:lnTo>
                  <a:lnTo>
                    <a:pt x="1015" y="679"/>
                  </a:lnTo>
                  <a:lnTo>
                    <a:pt x="1345" y="272"/>
                  </a:lnTo>
                  <a:lnTo>
                    <a:pt x="1582" y="468"/>
                  </a:lnTo>
                  <a:lnTo>
                    <a:pt x="1920" y="56"/>
                  </a:lnTo>
                  <a:lnTo>
                    <a:pt x="1883" y="19"/>
                  </a:lnTo>
                  <a:lnTo>
                    <a:pt x="1999" y="0"/>
                  </a:lnTo>
                  <a:lnTo>
                    <a:pt x="1995" y="131"/>
                  </a:lnTo>
                  <a:lnTo>
                    <a:pt x="1957" y="94"/>
                  </a:lnTo>
                  <a:lnTo>
                    <a:pt x="1585" y="553"/>
                  </a:lnTo>
                  <a:lnTo>
                    <a:pt x="1357" y="356"/>
                  </a:lnTo>
                  <a:lnTo>
                    <a:pt x="1017" y="768"/>
                  </a:lnTo>
                  <a:lnTo>
                    <a:pt x="799" y="562"/>
                  </a:lnTo>
                  <a:lnTo>
                    <a:pt x="530" y="894"/>
                  </a:lnTo>
                  <a:lnTo>
                    <a:pt x="324" y="661"/>
                  </a:lnTo>
                  <a:lnTo>
                    <a:pt x="0" y="880"/>
                  </a:lnTo>
                  <a:lnTo>
                    <a:pt x="0" y="80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477" name="Freeform 36"/>
            <p:cNvSpPr>
              <a:spLocks/>
            </p:cNvSpPr>
            <p:nvPr/>
          </p:nvSpPr>
          <p:spPr bwMode="auto">
            <a:xfrm>
              <a:off x="1846" y="2883"/>
              <a:ext cx="2001" cy="895"/>
            </a:xfrm>
            <a:custGeom>
              <a:avLst/>
              <a:gdLst>
                <a:gd name="T0" fmla="*/ 0 w 2001"/>
                <a:gd name="T1" fmla="*/ 805 h 895"/>
                <a:gd name="T2" fmla="*/ 340 w 2001"/>
                <a:gd name="T3" fmla="*/ 581 h 895"/>
                <a:gd name="T4" fmla="*/ 531 w 2001"/>
                <a:gd name="T5" fmla="*/ 796 h 895"/>
                <a:gd name="T6" fmla="*/ 792 w 2001"/>
                <a:gd name="T7" fmla="*/ 468 h 895"/>
                <a:gd name="T8" fmla="*/ 1016 w 2001"/>
                <a:gd name="T9" fmla="*/ 678 h 895"/>
                <a:gd name="T10" fmla="*/ 1346 w 2001"/>
                <a:gd name="T11" fmla="*/ 272 h 895"/>
                <a:gd name="T12" fmla="*/ 1583 w 2001"/>
                <a:gd name="T13" fmla="*/ 468 h 895"/>
                <a:gd name="T14" fmla="*/ 1921 w 2001"/>
                <a:gd name="T15" fmla="*/ 56 h 895"/>
                <a:gd name="T16" fmla="*/ 1883 w 2001"/>
                <a:gd name="T17" fmla="*/ 19 h 895"/>
                <a:gd name="T18" fmla="*/ 2000 w 2001"/>
                <a:gd name="T19" fmla="*/ 0 h 895"/>
                <a:gd name="T20" fmla="*/ 1995 w 2001"/>
                <a:gd name="T21" fmla="*/ 131 h 895"/>
                <a:gd name="T22" fmla="*/ 1957 w 2001"/>
                <a:gd name="T23" fmla="*/ 94 h 895"/>
                <a:gd name="T24" fmla="*/ 1586 w 2001"/>
                <a:gd name="T25" fmla="*/ 552 h 895"/>
                <a:gd name="T26" fmla="*/ 1357 w 2001"/>
                <a:gd name="T27" fmla="*/ 356 h 895"/>
                <a:gd name="T28" fmla="*/ 1018 w 2001"/>
                <a:gd name="T29" fmla="*/ 768 h 895"/>
                <a:gd name="T30" fmla="*/ 799 w 2001"/>
                <a:gd name="T31" fmla="*/ 562 h 895"/>
                <a:gd name="T32" fmla="*/ 531 w 2001"/>
                <a:gd name="T33" fmla="*/ 894 h 895"/>
                <a:gd name="T34" fmla="*/ 324 w 2001"/>
                <a:gd name="T35" fmla="*/ 660 h 895"/>
                <a:gd name="T36" fmla="*/ 0 w 2001"/>
                <a:gd name="T37" fmla="*/ 880 h 895"/>
                <a:gd name="T38" fmla="*/ 0 w 2001"/>
                <a:gd name="T39" fmla="*/ 805 h 8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01"/>
                <a:gd name="T61" fmla="*/ 0 h 895"/>
                <a:gd name="T62" fmla="*/ 2001 w 2001"/>
                <a:gd name="T63" fmla="*/ 895 h 89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01" h="895">
                  <a:moveTo>
                    <a:pt x="0" y="805"/>
                  </a:moveTo>
                  <a:lnTo>
                    <a:pt x="340" y="581"/>
                  </a:lnTo>
                  <a:lnTo>
                    <a:pt x="531" y="796"/>
                  </a:lnTo>
                  <a:lnTo>
                    <a:pt x="792" y="468"/>
                  </a:lnTo>
                  <a:lnTo>
                    <a:pt x="1016" y="678"/>
                  </a:lnTo>
                  <a:lnTo>
                    <a:pt x="1346" y="272"/>
                  </a:lnTo>
                  <a:lnTo>
                    <a:pt x="1583" y="468"/>
                  </a:lnTo>
                  <a:lnTo>
                    <a:pt x="1921" y="56"/>
                  </a:lnTo>
                  <a:lnTo>
                    <a:pt x="1883" y="19"/>
                  </a:lnTo>
                  <a:lnTo>
                    <a:pt x="2000" y="0"/>
                  </a:lnTo>
                  <a:lnTo>
                    <a:pt x="1995" y="131"/>
                  </a:lnTo>
                  <a:lnTo>
                    <a:pt x="1957" y="94"/>
                  </a:lnTo>
                  <a:lnTo>
                    <a:pt x="1586" y="552"/>
                  </a:lnTo>
                  <a:lnTo>
                    <a:pt x="1357" y="356"/>
                  </a:lnTo>
                  <a:lnTo>
                    <a:pt x="1018" y="768"/>
                  </a:lnTo>
                  <a:lnTo>
                    <a:pt x="799" y="562"/>
                  </a:lnTo>
                  <a:lnTo>
                    <a:pt x="531" y="894"/>
                  </a:lnTo>
                  <a:lnTo>
                    <a:pt x="324" y="660"/>
                  </a:lnTo>
                  <a:lnTo>
                    <a:pt x="0" y="880"/>
                  </a:lnTo>
                  <a:lnTo>
                    <a:pt x="0" y="805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6357" name="Rectangle 37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Trend Component</a:t>
            </a:r>
            <a:endParaRPr lang="en-US" smtClean="0"/>
          </a:p>
        </p:txBody>
      </p:sp>
      <p:sp>
        <p:nvSpPr>
          <p:cNvPr id="56358" name="Rectangle 38"/>
          <p:cNvSpPr>
            <a:spLocks noGrp="1" noChangeArrowheads="1"/>
          </p:cNvSpPr>
          <p:nvPr>
            <p:ph type="body" idx="1"/>
          </p:nvPr>
        </p:nvSpPr>
        <p:spPr>
          <a:xfrm>
            <a:off x="685800" y="1778000"/>
            <a:ext cx="7810500" cy="43942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Persistent, overall upward or downward pattern</a:t>
            </a:r>
          </a:p>
          <a:p>
            <a:r>
              <a:rPr lang="en-US" smtClean="0"/>
              <a:t>Due to population, technology etc.</a:t>
            </a:r>
          </a:p>
          <a:p>
            <a:r>
              <a:rPr lang="en-US" smtClean="0"/>
              <a:t>Several years duration </a:t>
            </a:r>
          </a:p>
        </p:txBody>
      </p:sp>
      <p:sp>
        <p:nvSpPr>
          <p:cNvPr id="56359" name="Rectangle 39"/>
          <p:cNvSpPr>
            <a:spLocks noChangeArrowheads="1"/>
          </p:cNvSpPr>
          <p:nvPr/>
        </p:nvSpPr>
        <p:spPr bwMode="auto">
          <a:xfrm>
            <a:off x="3500438" y="6243638"/>
            <a:ext cx="2219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Mo., Qtr., Yr.</a:t>
            </a:r>
          </a:p>
        </p:txBody>
      </p:sp>
      <p:sp>
        <p:nvSpPr>
          <p:cNvPr id="56360" name="Rectangle 40"/>
          <p:cNvSpPr>
            <a:spLocks noChangeArrowheads="1"/>
          </p:cNvSpPr>
          <p:nvPr/>
        </p:nvSpPr>
        <p:spPr bwMode="auto">
          <a:xfrm>
            <a:off x="1138238" y="4948238"/>
            <a:ext cx="18383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Response</a:t>
            </a:r>
          </a:p>
        </p:txBody>
      </p:sp>
      <p:pic>
        <p:nvPicPr>
          <p:cNvPr id="56361" name="Picture 41"/>
          <p:cNvPicPr>
            <a:picLocks noChangeArrowheads="1"/>
          </p:cNvPicPr>
          <p:nvPr/>
        </p:nvPicPr>
        <p:blipFill>
          <a:blip r:embed="rId4" cstate="print"/>
          <a:srcRect r="27133"/>
          <a:stretch>
            <a:fillRect/>
          </a:stretch>
        </p:blipFill>
        <p:spPr bwMode="auto">
          <a:xfrm>
            <a:off x="6432550" y="3471863"/>
            <a:ext cx="2698750" cy="29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13500000" algn="ctr" rotWithShape="0">
              <a:srgbClr val="C0FEF9"/>
            </a:outerShdw>
          </a:effectLst>
        </p:spPr>
      </p:pic>
      <p:sp>
        <p:nvSpPr>
          <p:cNvPr id="62475" name="Rectangle 42"/>
          <p:cNvSpPr>
            <a:spLocks noChangeArrowheads="1"/>
          </p:cNvSpPr>
          <p:nvPr/>
        </p:nvSpPr>
        <p:spPr bwMode="auto">
          <a:xfrm>
            <a:off x="6900863" y="6415088"/>
            <a:ext cx="1655762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000">
                <a:solidFill>
                  <a:srgbClr val="CECECE"/>
                </a:solidFill>
                <a:latin typeface="Arial" charset="0"/>
              </a:rPr>
              <a:t>© 1984-1994 T/Maker Co.</a:t>
            </a:r>
          </a:p>
        </p:txBody>
      </p:sp>
    </p:spTree>
    <p:extLst>
      <p:ext uri="{BB962C8B-B14F-4D97-AF65-F5344CB8AC3E}">
        <p14:creationId xmlns="" xmlns:p14="http://schemas.microsoft.com/office/powerpoint/2010/main" val="17597759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1026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Trend Component</a:t>
            </a:r>
            <a:endParaRPr lang="en-US" smtClean="0"/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8763000" cy="4114800"/>
          </a:xfrm>
          <a:noFill/>
        </p:spPr>
        <p:txBody>
          <a:bodyPr lIns="90488" tIns="44450" rIns="90488" bIns="44450"/>
          <a:lstStyle/>
          <a:p>
            <a:pPr marL="571500" indent="-571500"/>
            <a:r>
              <a:rPr lang="en-US" smtClean="0"/>
              <a:t>Overall Upward or Downward Movement</a:t>
            </a:r>
          </a:p>
          <a:p>
            <a:pPr marL="571500" indent="-571500"/>
            <a:r>
              <a:rPr lang="en-US" smtClean="0"/>
              <a:t>Data Taken Over a Period of Years</a:t>
            </a:r>
          </a:p>
          <a:p>
            <a:pPr marL="571500" indent="-571500"/>
            <a:endParaRPr lang="en-US" smtClean="0"/>
          </a:p>
        </p:txBody>
      </p:sp>
      <p:sp>
        <p:nvSpPr>
          <p:cNvPr id="63492" name="Line 1028"/>
          <p:cNvSpPr>
            <a:spLocks noChangeShapeType="1"/>
          </p:cNvSpPr>
          <p:nvPr/>
        </p:nvSpPr>
        <p:spPr bwMode="auto">
          <a:xfrm>
            <a:off x="1905000" y="3516313"/>
            <a:ext cx="0" cy="23510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3" name="Line 1029"/>
          <p:cNvSpPr>
            <a:spLocks noChangeShapeType="1"/>
          </p:cNvSpPr>
          <p:nvPr/>
        </p:nvSpPr>
        <p:spPr bwMode="auto">
          <a:xfrm>
            <a:off x="1992313" y="5943600"/>
            <a:ext cx="54752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4" name="Rectangle 1030"/>
          <p:cNvSpPr>
            <a:spLocks noChangeArrowheads="1"/>
          </p:cNvSpPr>
          <p:nvPr/>
        </p:nvSpPr>
        <p:spPr bwMode="auto">
          <a:xfrm>
            <a:off x="915988" y="3354388"/>
            <a:ext cx="1444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Sales</a:t>
            </a:r>
          </a:p>
        </p:txBody>
      </p:sp>
      <p:sp>
        <p:nvSpPr>
          <p:cNvPr id="63495" name="Rectangle 1031"/>
          <p:cNvSpPr>
            <a:spLocks noChangeArrowheads="1"/>
          </p:cNvSpPr>
          <p:nvPr/>
        </p:nvSpPr>
        <p:spPr bwMode="auto">
          <a:xfrm>
            <a:off x="7164388" y="5945188"/>
            <a:ext cx="1444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Time </a:t>
            </a:r>
          </a:p>
        </p:txBody>
      </p:sp>
      <p:sp>
        <p:nvSpPr>
          <p:cNvPr id="63496" name="Line 1032"/>
          <p:cNvSpPr>
            <a:spLocks noChangeShapeType="1"/>
          </p:cNvSpPr>
          <p:nvPr/>
        </p:nvSpPr>
        <p:spPr bwMode="auto">
          <a:xfrm flipV="1">
            <a:off x="2381250" y="3803650"/>
            <a:ext cx="5526088" cy="1309688"/>
          </a:xfrm>
          <a:prstGeom prst="line">
            <a:avLst/>
          </a:prstGeom>
          <a:noFill/>
          <a:ln w="508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7" name="Line 1033"/>
          <p:cNvSpPr>
            <a:spLocks noChangeShapeType="1"/>
          </p:cNvSpPr>
          <p:nvPr/>
        </p:nvSpPr>
        <p:spPr bwMode="auto">
          <a:xfrm flipV="1">
            <a:off x="1830388" y="4192588"/>
            <a:ext cx="1141412" cy="1446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8" name="Line 1034"/>
          <p:cNvSpPr>
            <a:spLocks noChangeShapeType="1"/>
          </p:cNvSpPr>
          <p:nvPr/>
        </p:nvSpPr>
        <p:spPr bwMode="auto">
          <a:xfrm>
            <a:off x="3135313" y="4278313"/>
            <a:ext cx="979487" cy="6746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499" name="Line 1035"/>
          <p:cNvSpPr>
            <a:spLocks noChangeShapeType="1"/>
          </p:cNvSpPr>
          <p:nvPr/>
        </p:nvSpPr>
        <p:spPr bwMode="auto">
          <a:xfrm flipV="1">
            <a:off x="4192588" y="3887788"/>
            <a:ext cx="1141412" cy="12176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0" name="Line 1036"/>
          <p:cNvSpPr>
            <a:spLocks noChangeShapeType="1"/>
          </p:cNvSpPr>
          <p:nvPr/>
        </p:nvSpPr>
        <p:spPr bwMode="auto">
          <a:xfrm>
            <a:off x="5421313" y="3973513"/>
            <a:ext cx="979487" cy="979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1" name="Line 1037"/>
          <p:cNvSpPr>
            <a:spLocks noChangeShapeType="1"/>
          </p:cNvSpPr>
          <p:nvPr/>
        </p:nvSpPr>
        <p:spPr bwMode="auto">
          <a:xfrm flipV="1">
            <a:off x="6402388" y="2820988"/>
            <a:ext cx="1141412" cy="22082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502" name="Oval 1038"/>
          <p:cNvSpPr>
            <a:spLocks noChangeArrowheads="1"/>
          </p:cNvSpPr>
          <p:nvPr/>
        </p:nvSpPr>
        <p:spPr bwMode="auto">
          <a:xfrm>
            <a:off x="1752600" y="54864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3" name="Oval 1039"/>
          <p:cNvSpPr>
            <a:spLocks noChangeArrowheads="1"/>
          </p:cNvSpPr>
          <p:nvPr/>
        </p:nvSpPr>
        <p:spPr bwMode="auto">
          <a:xfrm>
            <a:off x="2895600" y="40386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4" name="Oval 1040"/>
          <p:cNvSpPr>
            <a:spLocks noChangeArrowheads="1"/>
          </p:cNvSpPr>
          <p:nvPr/>
        </p:nvSpPr>
        <p:spPr bwMode="auto">
          <a:xfrm>
            <a:off x="4038600" y="49530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5" name="Oval 1041"/>
          <p:cNvSpPr>
            <a:spLocks noChangeArrowheads="1"/>
          </p:cNvSpPr>
          <p:nvPr/>
        </p:nvSpPr>
        <p:spPr bwMode="auto">
          <a:xfrm>
            <a:off x="5181600" y="37338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6" name="Oval 1042"/>
          <p:cNvSpPr>
            <a:spLocks noChangeArrowheads="1"/>
          </p:cNvSpPr>
          <p:nvPr/>
        </p:nvSpPr>
        <p:spPr bwMode="auto">
          <a:xfrm>
            <a:off x="6324600" y="48768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7" name="Oval 1043"/>
          <p:cNvSpPr>
            <a:spLocks noChangeArrowheads="1"/>
          </p:cNvSpPr>
          <p:nvPr/>
        </p:nvSpPr>
        <p:spPr bwMode="auto">
          <a:xfrm>
            <a:off x="7391400" y="26670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508" name="Rectangle 1044"/>
          <p:cNvSpPr>
            <a:spLocks noChangeArrowheads="1"/>
          </p:cNvSpPr>
          <p:nvPr/>
        </p:nvSpPr>
        <p:spPr bwMode="auto">
          <a:xfrm rot="-660000">
            <a:off x="7165975" y="3352800"/>
            <a:ext cx="1978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hlink"/>
                </a:solidFill>
              </a:rPr>
              <a:t>Upward trend</a:t>
            </a:r>
          </a:p>
        </p:txBody>
      </p:sp>
    </p:spTree>
    <p:extLst>
      <p:ext uri="{BB962C8B-B14F-4D97-AF65-F5344CB8AC3E}">
        <p14:creationId xmlns="" xmlns:p14="http://schemas.microsoft.com/office/powerpoint/2010/main" val="29940524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4516" name="Group 4"/>
          <p:cNvGrpSpPr>
            <a:grpSpLocks/>
          </p:cNvGrpSpPr>
          <p:nvPr/>
        </p:nvGrpSpPr>
        <p:grpSpPr bwMode="auto">
          <a:xfrm>
            <a:off x="2932113" y="4419600"/>
            <a:ext cx="3243262" cy="1820863"/>
            <a:chOff x="1847" y="2784"/>
            <a:chExt cx="2043" cy="1147"/>
          </a:xfrm>
        </p:grpSpPr>
        <p:sp>
          <p:nvSpPr>
            <p:cNvPr id="64527" name="Rectangle 5"/>
            <p:cNvSpPr>
              <a:spLocks noChangeArrowheads="1"/>
            </p:cNvSpPr>
            <p:nvPr/>
          </p:nvSpPr>
          <p:spPr bwMode="auto">
            <a:xfrm>
              <a:off x="1847" y="2789"/>
              <a:ext cx="2033" cy="1124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4528" name="Group 6"/>
            <p:cNvGrpSpPr>
              <a:grpSpLocks/>
            </p:cNvGrpSpPr>
            <p:nvPr/>
          </p:nvGrpSpPr>
          <p:grpSpPr bwMode="auto">
            <a:xfrm>
              <a:off x="1960" y="2784"/>
              <a:ext cx="1815" cy="1147"/>
              <a:chOff x="1960" y="2784"/>
              <a:chExt cx="1815" cy="1147"/>
            </a:xfrm>
          </p:grpSpPr>
          <p:sp>
            <p:nvSpPr>
              <p:cNvPr id="64539" name="Line 7"/>
              <p:cNvSpPr>
                <a:spLocks noChangeShapeType="1"/>
              </p:cNvSpPr>
              <p:nvPr/>
            </p:nvSpPr>
            <p:spPr bwMode="auto">
              <a:xfrm>
                <a:off x="2868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0" name="Line 8"/>
              <p:cNvSpPr>
                <a:spLocks noChangeShapeType="1"/>
              </p:cNvSpPr>
              <p:nvPr/>
            </p:nvSpPr>
            <p:spPr bwMode="auto">
              <a:xfrm>
                <a:off x="2754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1" name="Line 9"/>
              <p:cNvSpPr>
                <a:spLocks noChangeShapeType="1"/>
              </p:cNvSpPr>
              <p:nvPr/>
            </p:nvSpPr>
            <p:spPr bwMode="auto">
              <a:xfrm>
                <a:off x="2641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2" name="Line 10"/>
              <p:cNvSpPr>
                <a:spLocks noChangeShapeType="1"/>
              </p:cNvSpPr>
              <p:nvPr/>
            </p:nvSpPr>
            <p:spPr bwMode="auto">
              <a:xfrm flipV="1">
                <a:off x="2528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3" name="Line 11"/>
              <p:cNvSpPr>
                <a:spLocks noChangeShapeType="1"/>
              </p:cNvSpPr>
              <p:nvPr/>
            </p:nvSpPr>
            <p:spPr bwMode="auto">
              <a:xfrm>
                <a:off x="2414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4" name="Line 12"/>
              <p:cNvSpPr>
                <a:spLocks noChangeShapeType="1"/>
              </p:cNvSpPr>
              <p:nvPr/>
            </p:nvSpPr>
            <p:spPr bwMode="auto">
              <a:xfrm flipV="1">
                <a:off x="2300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5" name="Line 13"/>
              <p:cNvSpPr>
                <a:spLocks noChangeShapeType="1"/>
              </p:cNvSpPr>
              <p:nvPr/>
            </p:nvSpPr>
            <p:spPr bwMode="auto">
              <a:xfrm>
                <a:off x="2187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6" name="Line 14"/>
              <p:cNvSpPr>
                <a:spLocks noChangeShapeType="1"/>
              </p:cNvSpPr>
              <p:nvPr/>
            </p:nvSpPr>
            <p:spPr bwMode="auto">
              <a:xfrm flipV="1">
                <a:off x="2074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7" name="Line 15"/>
              <p:cNvSpPr>
                <a:spLocks noChangeShapeType="1"/>
              </p:cNvSpPr>
              <p:nvPr/>
            </p:nvSpPr>
            <p:spPr bwMode="auto">
              <a:xfrm>
                <a:off x="1960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8" name="Line 16"/>
              <p:cNvSpPr>
                <a:spLocks noChangeShapeType="1"/>
              </p:cNvSpPr>
              <p:nvPr/>
            </p:nvSpPr>
            <p:spPr bwMode="auto">
              <a:xfrm>
                <a:off x="3775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49" name="Line 17"/>
              <p:cNvSpPr>
                <a:spLocks noChangeShapeType="1"/>
              </p:cNvSpPr>
              <p:nvPr/>
            </p:nvSpPr>
            <p:spPr bwMode="auto">
              <a:xfrm>
                <a:off x="3662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0" name="Line 18"/>
              <p:cNvSpPr>
                <a:spLocks noChangeShapeType="1"/>
              </p:cNvSpPr>
              <p:nvPr/>
            </p:nvSpPr>
            <p:spPr bwMode="auto">
              <a:xfrm>
                <a:off x="3548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1" name="Line 19"/>
              <p:cNvSpPr>
                <a:spLocks noChangeShapeType="1"/>
              </p:cNvSpPr>
              <p:nvPr/>
            </p:nvSpPr>
            <p:spPr bwMode="auto">
              <a:xfrm flipV="1">
                <a:off x="3435" y="2785"/>
                <a:ext cx="0" cy="1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2" name="Line 20"/>
              <p:cNvSpPr>
                <a:spLocks noChangeShapeType="1"/>
              </p:cNvSpPr>
              <p:nvPr/>
            </p:nvSpPr>
            <p:spPr bwMode="auto">
              <a:xfrm>
                <a:off x="3321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3" name="Line 21"/>
              <p:cNvSpPr>
                <a:spLocks noChangeShapeType="1"/>
              </p:cNvSpPr>
              <p:nvPr/>
            </p:nvSpPr>
            <p:spPr bwMode="auto">
              <a:xfrm flipV="1">
                <a:off x="3208" y="2785"/>
                <a:ext cx="0" cy="1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4" name="Line 22"/>
              <p:cNvSpPr>
                <a:spLocks noChangeShapeType="1"/>
              </p:cNvSpPr>
              <p:nvPr/>
            </p:nvSpPr>
            <p:spPr bwMode="auto">
              <a:xfrm>
                <a:off x="3094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55" name="Line 23"/>
              <p:cNvSpPr>
                <a:spLocks noChangeShapeType="1"/>
              </p:cNvSpPr>
              <p:nvPr/>
            </p:nvSpPr>
            <p:spPr bwMode="auto">
              <a:xfrm>
                <a:off x="2981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4529" name="Group 24"/>
            <p:cNvGrpSpPr>
              <a:grpSpLocks/>
            </p:cNvGrpSpPr>
            <p:nvPr/>
          </p:nvGrpSpPr>
          <p:grpSpPr bwMode="auto">
            <a:xfrm>
              <a:off x="1850" y="2902"/>
              <a:ext cx="2040" cy="908"/>
              <a:chOff x="1850" y="2902"/>
              <a:chExt cx="2040" cy="908"/>
            </a:xfrm>
          </p:grpSpPr>
          <p:sp>
            <p:nvSpPr>
              <p:cNvPr id="64530" name="Line 25"/>
              <p:cNvSpPr>
                <a:spLocks noChangeShapeType="1"/>
              </p:cNvSpPr>
              <p:nvPr/>
            </p:nvSpPr>
            <p:spPr bwMode="auto">
              <a:xfrm>
                <a:off x="1850" y="3356"/>
                <a:ext cx="2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1" name="Line 26"/>
              <p:cNvSpPr>
                <a:spLocks noChangeShapeType="1"/>
              </p:cNvSpPr>
              <p:nvPr/>
            </p:nvSpPr>
            <p:spPr bwMode="auto">
              <a:xfrm>
                <a:off x="1850" y="3242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2" name="Line 27"/>
              <p:cNvSpPr>
                <a:spLocks noChangeShapeType="1"/>
              </p:cNvSpPr>
              <p:nvPr/>
            </p:nvSpPr>
            <p:spPr bwMode="auto">
              <a:xfrm>
                <a:off x="1850" y="3129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3" name="Line 28"/>
              <p:cNvSpPr>
                <a:spLocks noChangeShapeType="1"/>
              </p:cNvSpPr>
              <p:nvPr/>
            </p:nvSpPr>
            <p:spPr bwMode="auto">
              <a:xfrm>
                <a:off x="1850" y="3015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4" name="Line 29"/>
              <p:cNvSpPr>
                <a:spLocks noChangeShapeType="1"/>
              </p:cNvSpPr>
              <p:nvPr/>
            </p:nvSpPr>
            <p:spPr bwMode="auto">
              <a:xfrm>
                <a:off x="1850" y="2902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5" name="Line 30"/>
              <p:cNvSpPr>
                <a:spLocks noChangeShapeType="1"/>
              </p:cNvSpPr>
              <p:nvPr/>
            </p:nvSpPr>
            <p:spPr bwMode="auto">
              <a:xfrm>
                <a:off x="1850" y="3810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6" name="Line 31"/>
              <p:cNvSpPr>
                <a:spLocks noChangeShapeType="1"/>
              </p:cNvSpPr>
              <p:nvPr/>
            </p:nvSpPr>
            <p:spPr bwMode="auto">
              <a:xfrm>
                <a:off x="1850" y="3696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7" name="Line 32"/>
              <p:cNvSpPr>
                <a:spLocks noChangeShapeType="1"/>
              </p:cNvSpPr>
              <p:nvPr/>
            </p:nvSpPr>
            <p:spPr bwMode="auto">
              <a:xfrm>
                <a:off x="1850" y="3583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538" name="Line 33"/>
              <p:cNvSpPr>
                <a:spLocks noChangeShapeType="1"/>
              </p:cNvSpPr>
              <p:nvPr/>
            </p:nvSpPr>
            <p:spPr bwMode="auto">
              <a:xfrm>
                <a:off x="1850" y="3469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4517" name="Group 34"/>
          <p:cNvGrpSpPr>
            <a:grpSpLocks/>
          </p:cNvGrpSpPr>
          <p:nvPr/>
        </p:nvGrpSpPr>
        <p:grpSpPr bwMode="auto">
          <a:xfrm>
            <a:off x="2928938" y="4576763"/>
            <a:ext cx="3178175" cy="1454150"/>
            <a:chOff x="1845" y="2883"/>
            <a:chExt cx="2002" cy="916"/>
          </a:xfrm>
        </p:grpSpPr>
        <p:sp>
          <p:nvSpPr>
            <p:cNvPr id="64525" name="Freeform 35"/>
            <p:cNvSpPr>
              <a:spLocks/>
            </p:cNvSpPr>
            <p:nvPr/>
          </p:nvSpPr>
          <p:spPr bwMode="auto">
            <a:xfrm>
              <a:off x="1845" y="2904"/>
              <a:ext cx="2000" cy="895"/>
            </a:xfrm>
            <a:custGeom>
              <a:avLst/>
              <a:gdLst>
                <a:gd name="T0" fmla="*/ 0 w 2000"/>
                <a:gd name="T1" fmla="*/ 805 h 895"/>
                <a:gd name="T2" fmla="*/ 339 w 2000"/>
                <a:gd name="T3" fmla="*/ 581 h 895"/>
                <a:gd name="T4" fmla="*/ 530 w 2000"/>
                <a:gd name="T5" fmla="*/ 796 h 895"/>
                <a:gd name="T6" fmla="*/ 791 w 2000"/>
                <a:gd name="T7" fmla="*/ 468 h 895"/>
                <a:gd name="T8" fmla="*/ 1015 w 2000"/>
                <a:gd name="T9" fmla="*/ 679 h 895"/>
                <a:gd name="T10" fmla="*/ 1345 w 2000"/>
                <a:gd name="T11" fmla="*/ 272 h 895"/>
                <a:gd name="T12" fmla="*/ 1582 w 2000"/>
                <a:gd name="T13" fmla="*/ 468 h 895"/>
                <a:gd name="T14" fmla="*/ 1920 w 2000"/>
                <a:gd name="T15" fmla="*/ 56 h 895"/>
                <a:gd name="T16" fmla="*/ 1883 w 2000"/>
                <a:gd name="T17" fmla="*/ 19 h 895"/>
                <a:gd name="T18" fmla="*/ 1999 w 2000"/>
                <a:gd name="T19" fmla="*/ 0 h 895"/>
                <a:gd name="T20" fmla="*/ 1995 w 2000"/>
                <a:gd name="T21" fmla="*/ 131 h 895"/>
                <a:gd name="T22" fmla="*/ 1957 w 2000"/>
                <a:gd name="T23" fmla="*/ 94 h 895"/>
                <a:gd name="T24" fmla="*/ 1585 w 2000"/>
                <a:gd name="T25" fmla="*/ 553 h 895"/>
                <a:gd name="T26" fmla="*/ 1357 w 2000"/>
                <a:gd name="T27" fmla="*/ 356 h 895"/>
                <a:gd name="T28" fmla="*/ 1017 w 2000"/>
                <a:gd name="T29" fmla="*/ 768 h 895"/>
                <a:gd name="T30" fmla="*/ 799 w 2000"/>
                <a:gd name="T31" fmla="*/ 562 h 895"/>
                <a:gd name="T32" fmla="*/ 530 w 2000"/>
                <a:gd name="T33" fmla="*/ 894 h 895"/>
                <a:gd name="T34" fmla="*/ 324 w 2000"/>
                <a:gd name="T35" fmla="*/ 661 h 895"/>
                <a:gd name="T36" fmla="*/ 0 w 2000"/>
                <a:gd name="T37" fmla="*/ 880 h 895"/>
                <a:gd name="T38" fmla="*/ 0 w 2000"/>
                <a:gd name="T39" fmla="*/ 805 h 8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00"/>
                <a:gd name="T61" fmla="*/ 0 h 895"/>
                <a:gd name="T62" fmla="*/ 2000 w 2000"/>
                <a:gd name="T63" fmla="*/ 895 h 89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00" h="895">
                  <a:moveTo>
                    <a:pt x="0" y="805"/>
                  </a:moveTo>
                  <a:lnTo>
                    <a:pt x="339" y="581"/>
                  </a:lnTo>
                  <a:lnTo>
                    <a:pt x="530" y="796"/>
                  </a:lnTo>
                  <a:lnTo>
                    <a:pt x="791" y="468"/>
                  </a:lnTo>
                  <a:lnTo>
                    <a:pt x="1015" y="679"/>
                  </a:lnTo>
                  <a:lnTo>
                    <a:pt x="1345" y="272"/>
                  </a:lnTo>
                  <a:lnTo>
                    <a:pt x="1582" y="468"/>
                  </a:lnTo>
                  <a:lnTo>
                    <a:pt x="1920" y="56"/>
                  </a:lnTo>
                  <a:lnTo>
                    <a:pt x="1883" y="19"/>
                  </a:lnTo>
                  <a:lnTo>
                    <a:pt x="1999" y="0"/>
                  </a:lnTo>
                  <a:lnTo>
                    <a:pt x="1995" y="131"/>
                  </a:lnTo>
                  <a:lnTo>
                    <a:pt x="1957" y="94"/>
                  </a:lnTo>
                  <a:lnTo>
                    <a:pt x="1585" y="553"/>
                  </a:lnTo>
                  <a:lnTo>
                    <a:pt x="1357" y="356"/>
                  </a:lnTo>
                  <a:lnTo>
                    <a:pt x="1017" y="768"/>
                  </a:lnTo>
                  <a:lnTo>
                    <a:pt x="799" y="562"/>
                  </a:lnTo>
                  <a:lnTo>
                    <a:pt x="530" y="894"/>
                  </a:lnTo>
                  <a:lnTo>
                    <a:pt x="324" y="661"/>
                  </a:lnTo>
                  <a:lnTo>
                    <a:pt x="0" y="880"/>
                  </a:lnTo>
                  <a:lnTo>
                    <a:pt x="0" y="80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526" name="Freeform 36"/>
            <p:cNvSpPr>
              <a:spLocks/>
            </p:cNvSpPr>
            <p:nvPr/>
          </p:nvSpPr>
          <p:spPr bwMode="auto">
            <a:xfrm>
              <a:off x="1846" y="2883"/>
              <a:ext cx="2001" cy="895"/>
            </a:xfrm>
            <a:custGeom>
              <a:avLst/>
              <a:gdLst>
                <a:gd name="T0" fmla="*/ 0 w 2001"/>
                <a:gd name="T1" fmla="*/ 805 h 895"/>
                <a:gd name="T2" fmla="*/ 340 w 2001"/>
                <a:gd name="T3" fmla="*/ 581 h 895"/>
                <a:gd name="T4" fmla="*/ 531 w 2001"/>
                <a:gd name="T5" fmla="*/ 796 h 895"/>
                <a:gd name="T6" fmla="*/ 792 w 2001"/>
                <a:gd name="T7" fmla="*/ 468 h 895"/>
                <a:gd name="T8" fmla="*/ 1016 w 2001"/>
                <a:gd name="T9" fmla="*/ 678 h 895"/>
                <a:gd name="T10" fmla="*/ 1346 w 2001"/>
                <a:gd name="T11" fmla="*/ 272 h 895"/>
                <a:gd name="T12" fmla="*/ 1583 w 2001"/>
                <a:gd name="T13" fmla="*/ 468 h 895"/>
                <a:gd name="T14" fmla="*/ 1921 w 2001"/>
                <a:gd name="T15" fmla="*/ 56 h 895"/>
                <a:gd name="T16" fmla="*/ 1883 w 2001"/>
                <a:gd name="T17" fmla="*/ 19 h 895"/>
                <a:gd name="T18" fmla="*/ 2000 w 2001"/>
                <a:gd name="T19" fmla="*/ 0 h 895"/>
                <a:gd name="T20" fmla="*/ 1995 w 2001"/>
                <a:gd name="T21" fmla="*/ 131 h 895"/>
                <a:gd name="T22" fmla="*/ 1957 w 2001"/>
                <a:gd name="T23" fmla="*/ 94 h 895"/>
                <a:gd name="T24" fmla="*/ 1586 w 2001"/>
                <a:gd name="T25" fmla="*/ 552 h 895"/>
                <a:gd name="T26" fmla="*/ 1357 w 2001"/>
                <a:gd name="T27" fmla="*/ 356 h 895"/>
                <a:gd name="T28" fmla="*/ 1018 w 2001"/>
                <a:gd name="T29" fmla="*/ 768 h 895"/>
                <a:gd name="T30" fmla="*/ 799 w 2001"/>
                <a:gd name="T31" fmla="*/ 562 h 895"/>
                <a:gd name="T32" fmla="*/ 531 w 2001"/>
                <a:gd name="T33" fmla="*/ 894 h 895"/>
                <a:gd name="T34" fmla="*/ 324 w 2001"/>
                <a:gd name="T35" fmla="*/ 660 h 895"/>
                <a:gd name="T36" fmla="*/ 0 w 2001"/>
                <a:gd name="T37" fmla="*/ 880 h 895"/>
                <a:gd name="T38" fmla="*/ 0 w 2001"/>
                <a:gd name="T39" fmla="*/ 805 h 8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01"/>
                <a:gd name="T61" fmla="*/ 0 h 895"/>
                <a:gd name="T62" fmla="*/ 2001 w 2001"/>
                <a:gd name="T63" fmla="*/ 895 h 89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01" h="895">
                  <a:moveTo>
                    <a:pt x="0" y="805"/>
                  </a:moveTo>
                  <a:lnTo>
                    <a:pt x="340" y="581"/>
                  </a:lnTo>
                  <a:lnTo>
                    <a:pt x="531" y="796"/>
                  </a:lnTo>
                  <a:lnTo>
                    <a:pt x="792" y="468"/>
                  </a:lnTo>
                  <a:lnTo>
                    <a:pt x="1016" y="678"/>
                  </a:lnTo>
                  <a:lnTo>
                    <a:pt x="1346" y="272"/>
                  </a:lnTo>
                  <a:lnTo>
                    <a:pt x="1583" y="468"/>
                  </a:lnTo>
                  <a:lnTo>
                    <a:pt x="1921" y="56"/>
                  </a:lnTo>
                  <a:lnTo>
                    <a:pt x="1883" y="19"/>
                  </a:lnTo>
                  <a:lnTo>
                    <a:pt x="2000" y="0"/>
                  </a:lnTo>
                  <a:lnTo>
                    <a:pt x="1995" y="131"/>
                  </a:lnTo>
                  <a:lnTo>
                    <a:pt x="1957" y="94"/>
                  </a:lnTo>
                  <a:lnTo>
                    <a:pt x="1586" y="552"/>
                  </a:lnTo>
                  <a:lnTo>
                    <a:pt x="1357" y="356"/>
                  </a:lnTo>
                  <a:lnTo>
                    <a:pt x="1018" y="768"/>
                  </a:lnTo>
                  <a:lnTo>
                    <a:pt x="799" y="562"/>
                  </a:lnTo>
                  <a:lnTo>
                    <a:pt x="531" y="894"/>
                  </a:lnTo>
                  <a:lnTo>
                    <a:pt x="324" y="660"/>
                  </a:lnTo>
                  <a:lnTo>
                    <a:pt x="0" y="880"/>
                  </a:lnTo>
                  <a:lnTo>
                    <a:pt x="0" y="805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405" name="Rectangle 37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Cyclical Component</a:t>
            </a:r>
            <a:endParaRPr lang="en-US" smtClean="0"/>
          </a:p>
        </p:txBody>
      </p:sp>
      <p:sp>
        <p:nvSpPr>
          <p:cNvPr id="58406" name="Rectangle 38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153400" cy="41148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Repeating up &amp; down movements</a:t>
            </a:r>
          </a:p>
          <a:p>
            <a:r>
              <a:rPr lang="en-US" smtClean="0"/>
              <a:t>Due to interactions of factors influencing economy</a:t>
            </a:r>
          </a:p>
          <a:p>
            <a:r>
              <a:rPr lang="en-US" smtClean="0"/>
              <a:t>Usually 2-10 years duration   </a:t>
            </a:r>
          </a:p>
        </p:txBody>
      </p:sp>
      <p:sp>
        <p:nvSpPr>
          <p:cNvPr id="58407" name="Rectangle 39"/>
          <p:cNvSpPr>
            <a:spLocks noChangeArrowheads="1"/>
          </p:cNvSpPr>
          <p:nvPr/>
        </p:nvSpPr>
        <p:spPr bwMode="auto">
          <a:xfrm>
            <a:off x="3652838" y="6243638"/>
            <a:ext cx="2219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Mo., Qtr., Yr.</a:t>
            </a:r>
          </a:p>
        </p:txBody>
      </p:sp>
      <p:sp>
        <p:nvSpPr>
          <p:cNvPr id="58408" name="Rectangle 40"/>
          <p:cNvSpPr>
            <a:spLocks noChangeArrowheads="1"/>
          </p:cNvSpPr>
          <p:nvPr/>
        </p:nvSpPr>
        <p:spPr bwMode="auto">
          <a:xfrm>
            <a:off x="1138238" y="4948238"/>
            <a:ext cx="18383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Response</a:t>
            </a:r>
          </a:p>
        </p:txBody>
      </p:sp>
      <p:sp>
        <p:nvSpPr>
          <p:cNvPr id="64522" name="Rectangle 41"/>
          <p:cNvSpPr>
            <a:spLocks noChangeArrowheads="1"/>
          </p:cNvSpPr>
          <p:nvPr/>
        </p:nvSpPr>
        <p:spPr bwMode="auto">
          <a:xfrm>
            <a:off x="3806825" y="4573588"/>
            <a:ext cx="849313" cy="377825"/>
          </a:xfrm>
          <a:prstGeom prst="rect">
            <a:avLst/>
          </a:prstGeom>
          <a:solidFill>
            <a:srgbClr val="CECECE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chemeClr val="bg2"/>
                </a:solidFill>
                <a:latin typeface="Arial" charset="0"/>
              </a:rPr>
              <a:t>Cycle</a:t>
            </a:r>
          </a:p>
        </p:txBody>
      </p:sp>
      <p:sp>
        <p:nvSpPr>
          <p:cNvPr id="64523" name="Freeform 42"/>
          <p:cNvSpPr>
            <a:spLocks/>
          </p:cNvSpPr>
          <p:nvPr/>
        </p:nvSpPr>
        <p:spPr bwMode="auto">
          <a:xfrm>
            <a:off x="4186238" y="4981575"/>
            <a:ext cx="887412" cy="644525"/>
          </a:xfrm>
          <a:custGeom>
            <a:avLst/>
            <a:gdLst>
              <a:gd name="T0" fmla="*/ 0 w 559"/>
              <a:gd name="T1" fmla="*/ 198 h 406"/>
              <a:gd name="T2" fmla="*/ 219 w 559"/>
              <a:gd name="T3" fmla="*/ 405 h 406"/>
              <a:gd name="T4" fmla="*/ 558 w 559"/>
              <a:gd name="T5" fmla="*/ 0 h 406"/>
              <a:gd name="T6" fmla="*/ 0 60000 65536"/>
              <a:gd name="T7" fmla="*/ 0 60000 65536"/>
              <a:gd name="T8" fmla="*/ 0 60000 65536"/>
              <a:gd name="T9" fmla="*/ 0 w 559"/>
              <a:gd name="T10" fmla="*/ 0 h 406"/>
              <a:gd name="T11" fmla="*/ 559 w 559"/>
              <a:gd name="T12" fmla="*/ 406 h 40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59" h="406">
                <a:moveTo>
                  <a:pt x="0" y="198"/>
                </a:moveTo>
                <a:lnTo>
                  <a:pt x="219" y="405"/>
                </a:lnTo>
                <a:lnTo>
                  <a:pt x="558" y="0"/>
                </a:lnTo>
              </a:path>
            </a:pathLst>
          </a:custGeom>
          <a:noFill/>
          <a:ln w="25400" cap="rnd">
            <a:solidFill>
              <a:srgbClr val="FC0128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411" name="Line 43"/>
          <p:cNvSpPr>
            <a:spLocks noChangeShapeType="1"/>
          </p:cNvSpPr>
          <p:nvPr/>
        </p:nvSpPr>
        <p:spPr bwMode="auto">
          <a:xfrm>
            <a:off x="4532313" y="4913313"/>
            <a:ext cx="236537" cy="3365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539312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Cyclical Component</a:t>
            </a:r>
            <a:endParaRPr lang="en-US" smtClean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763000" cy="4114800"/>
          </a:xfrm>
          <a:noFill/>
        </p:spPr>
        <p:txBody>
          <a:bodyPr lIns="90488" tIns="44450" rIns="90488" bIns="44450"/>
          <a:lstStyle/>
          <a:p>
            <a:pPr marL="571500" indent="-571500"/>
            <a:r>
              <a:rPr lang="en-US" smtClean="0"/>
              <a:t>Upward or Downward Swings</a:t>
            </a:r>
          </a:p>
          <a:p>
            <a:pPr marL="571500" indent="-571500"/>
            <a:r>
              <a:rPr lang="en-US" smtClean="0"/>
              <a:t>May Vary in Length</a:t>
            </a:r>
          </a:p>
          <a:p>
            <a:pPr marL="571500" indent="-571500"/>
            <a:r>
              <a:rPr lang="en-US" smtClean="0"/>
              <a:t>Usually Lasts 2 - 10 Years</a:t>
            </a:r>
          </a:p>
          <a:p>
            <a:pPr marL="571500" indent="-571500"/>
            <a:endParaRPr lang="en-US" smtClean="0"/>
          </a:p>
        </p:txBody>
      </p:sp>
      <p:sp>
        <p:nvSpPr>
          <p:cNvPr id="65540" name="Line 4"/>
          <p:cNvSpPr>
            <a:spLocks noChangeShapeType="1"/>
          </p:cNvSpPr>
          <p:nvPr/>
        </p:nvSpPr>
        <p:spPr bwMode="auto">
          <a:xfrm>
            <a:off x="1905000" y="3821113"/>
            <a:ext cx="0" cy="24907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Line 5"/>
          <p:cNvSpPr>
            <a:spLocks noChangeShapeType="1"/>
          </p:cNvSpPr>
          <p:nvPr/>
        </p:nvSpPr>
        <p:spPr bwMode="auto">
          <a:xfrm>
            <a:off x="1992313" y="6248400"/>
            <a:ext cx="54752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915988" y="3659188"/>
            <a:ext cx="1444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Sales</a:t>
            </a:r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7697788" y="6097588"/>
            <a:ext cx="1444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Time </a:t>
            </a:r>
          </a:p>
        </p:txBody>
      </p:sp>
      <p:sp>
        <p:nvSpPr>
          <p:cNvPr id="65544" name="Line 8"/>
          <p:cNvSpPr>
            <a:spLocks noChangeShapeType="1"/>
          </p:cNvSpPr>
          <p:nvPr/>
        </p:nvSpPr>
        <p:spPr bwMode="auto">
          <a:xfrm flipV="1">
            <a:off x="1830388" y="4421188"/>
            <a:ext cx="1293812" cy="1522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Line 9"/>
          <p:cNvSpPr>
            <a:spLocks noChangeShapeType="1"/>
          </p:cNvSpPr>
          <p:nvPr/>
        </p:nvSpPr>
        <p:spPr bwMode="auto">
          <a:xfrm>
            <a:off x="3201988" y="4497388"/>
            <a:ext cx="912812" cy="760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6" name="Line 10"/>
          <p:cNvSpPr>
            <a:spLocks noChangeShapeType="1"/>
          </p:cNvSpPr>
          <p:nvPr/>
        </p:nvSpPr>
        <p:spPr bwMode="auto">
          <a:xfrm flipV="1">
            <a:off x="4273550" y="4121150"/>
            <a:ext cx="979488" cy="12842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7" name="Line 11"/>
          <p:cNvSpPr>
            <a:spLocks noChangeShapeType="1"/>
          </p:cNvSpPr>
          <p:nvPr/>
        </p:nvSpPr>
        <p:spPr bwMode="auto">
          <a:xfrm>
            <a:off x="5421313" y="4278313"/>
            <a:ext cx="979487" cy="979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 flipV="1">
            <a:off x="6557963" y="3276600"/>
            <a:ext cx="984250" cy="20510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9" name="Oval 13"/>
          <p:cNvSpPr>
            <a:spLocks noChangeArrowheads="1"/>
          </p:cNvSpPr>
          <p:nvPr/>
        </p:nvSpPr>
        <p:spPr bwMode="auto">
          <a:xfrm>
            <a:off x="1752600" y="57912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0" name="Oval 14"/>
          <p:cNvSpPr>
            <a:spLocks noChangeArrowheads="1"/>
          </p:cNvSpPr>
          <p:nvPr/>
        </p:nvSpPr>
        <p:spPr bwMode="auto">
          <a:xfrm>
            <a:off x="2971800" y="43434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1" name="Oval 15"/>
          <p:cNvSpPr>
            <a:spLocks noChangeArrowheads="1"/>
          </p:cNvSpPr>
          <p:nvPr/>
        </p:nvSpPr>
        <p:spPr bwMode="auto">
          <a:xfrm>
            <a:off x="4038600" y="51816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2" name="Oval 16"/>
          <p:cNvSpPr>
            <a:spLocks noChangeArrowheads="1"/>
          </p:cNvSpPr>
          <p:nvPr/>
        </p:nvSpPr>
        <p:spPr bwMode="auto">
          <a:xfrm>
            <a:off x="5181600" y="40386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3" name="Oval 17"/>
          <p:cNvSpPr>
            <a:spLocks noChangeArrowheads="1"/>
          </p:cNvSpPr>
          <p:nvPr/>
        </p:nvSpPr>
        <p:spPr bwMode="auto">
          <a:xfrm>
            <a:off x="6324600" y="51054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4" name="Oval 18"/>
          <p:cNvSpPr>
            <a:spLocks noChangeArrowheads="1"/>
          </p:cNvSpPr>
          <p:nvPr/>
        </p:nvSpPr>
        <p:spPr bwMode="auto">
          <a:xfrm>
            <a:off x="7391400" y="31242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55" name="Freeform 19"/>
          <p:cNvSpPr>
            <a:spLocks/>
          </p:cNvSpPr>
          <p:nvPr/>
        </p:nvSpPr>
        <p:spPr bwMode="auto">
          <a:xfrm>
            <a:off x="3227388" y="4029075"/>
            <a:ext cx="2039937" cy="390525"/>
          </a:xfrm>
          <a:custGeom>
            <a:avLst/>
            <a:gdLst>
              <a:gd name="T0" fmla="*/ 1284 w 1285"/>
              <a:gd name="T1" fmla="*/ 54 h 246"/>
              <a:gd name="T2" fmla="*/ 1273 w 1285"/>
              <a:gd name="T3" fmla="*/ 27 h 246"/>
              <a:gd name="T4" fmla="*/ 1247 w 1285"/>
              <a:gd name="T5" fmla="*/ 9 h 246"/>
              <a:gd name="T6" fmla="*/ 1210 w 1285"/>
              <a:gd name="T7" fmla="*/ 0 h 246"/>
              <a:gd name="T8" fmla="*/ 1167 w 1285"/>
              <a:gd name="T9" fmla="*/ 0 h 246"/>
              <a:gd name="T10" fmla="*/ 727 w 1285"/>
              <a:gd name="T11" fmla="*/ 62 h 246"/>
              <a:gd name="T12" fmla="*/ 684 w 1285"/>
              <a:gd name="T13" fmla="*/ 62 h 246"/>
              <a:gd name="T14" fmla="*/ 647 w 1285"/>
              <a:gd name="T15" fmla="*/ 54 h 246"/>
              <a:gd name="T16" fmla="*/ 621 w 1285"/>
              <a:gd name="T17" fmla="*/ 36 h 246"/>
              <a:gd name="T18" fmla="*/ 610 w 1285"/>
              <a:gd name="T19" fmla="*/ 9 h 246"/>
              <a:gd name="T20" fmla="*/ 605 w 1285"/>
              <a:gd name="T21" fmla="*/ 40 h 246"/>
              <a:gd name="T22" fmla="*/ 589 w 1285"/>
              <a:gd name="T23" fmla="*/ 67 h 246"/>
              <a:gd name="T24" fmla="*/ 557 w 1285"/>
              <a:gd name="T25" fmla="*/ 85 h 246"/>
              <a:gd name="T26" fmla="*/ 514 w 1285"/>
              <a:gd name="T27" fmla="*/ 98 h 246"/>
              <a:gd name="T28" fmla="*/ 95 w 1285"/>
              <a:gd name="T29" fmla="*/ 156 h 246"/>
              <a:gd name="T30" fmla="*/ 53 w 1285"/>
              <a:gd name="T31" fmla="*/ 169 h 246"/>
              <a:gd name="T32" fmla="*/ 26 w 1285"/>
              <a:gd name="T33" fmla="*/ 187 h 246"/>
              <a:gd name="T34" fmla="*/ 5 w 1285"/>
              <a:gd name="T35" fmla="*/ 214 h 246"/>
              <a:gd name="T36" fmla="*/ 0 w 1285"/>
              <a:gd name="T37" fmla="*/ 245 h 24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285"/>
              <a:gd name="T58" fmla="*/ 0 h 246"/>
              <a:gd name="T59" fmla="*/ 1285 w 1285"/>
              <a:gd name="T60" fmla="*/ 246 h 24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285" h="246">
                <a:moveTo>
                  <a:pt x="1284" y="54"/>
                </a:moveTo>
                <a:lnTo>
                  <a:pt x="1273" y="27"/>
                </a:lnTo>
                <a:lnTo>
                  <a:pt x="1247" y="9"/>
                </a:lnTo>
                <a:lnTo>
                  <a:pt x="1210" y="0"/>
                </a:lnTo>
                <a:lnTo>
                  <a:pt x="1167" y="0"/>
                </a:lnTo>
                <a:lnTo>
                  <a:pt x="727" y="62"/>
                </a:lnTo>
                <a:lnTo>
                  <a:pt x="684" y="62"/>
                </a:lnTo>
                <a:lnTo>
                  <a:pt x="647" y="54"/>
                </a:lnTo>
                <a:lnTo>
                  <a:pt x="621" y="36"/>
                </a:lnTo>
                <a:lnTo>
                  <a:pt x="610" y="9"/>
                </a:lnTo>
                <a:lnTo>
                  <a:pt x="605" y="40"/>
                </a:lnTo>
                <a:lnTo>
                  <a:pt x="589" y="67"/>
                </a:lnTo>
                <a:lnTo>
                  <a:pt x="557" y="85"/>
                </a:lnTo>
                <a:lnTo>
                  <a:pt x="514" y="98"/>
                </a:lnTo>
                <a:lnTo>
                  <a:pt x="95" y="156"/>
                </a:lnTo>
                <a:lnTo>
                  <a:pt x="53" y="169"/>
                </a:lnTo>
                <a:lnTo>
                  <a:pt x="26" y="187"/>
                </a:lnTo>
                <a:lnTo>
                  <a:pt x="5" y="214"/>
                </a:lnTo>
                <a:lnTo>
                  <a:pt x="0" y="245"/>
                </a:lnTo>
              </a:path>
            </a:pathLst>
          </a:custGeom>
          <a:noFill/>
          <a:ln w="12700" cap="rnd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6" name="Rectangle 20"/>
          <p:cNvSpPr>
            <a:spLocks noChangeArrowheads="1"/>
          </p:cNvSpPr>
          <p:nvPr/>
        </p:nvSpPr>
        <p:spPr bwMode="auto">
          <a:xfrm rot="-600000">
            <a:off x="3659188" y="3659188"/>
            <a:ext cx="11398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A7FFA7"/>
                </a:solidFill>
              </a:rPr>
              <a:t>Cycle</a:t>
            </a:r>
          </a:p>
        </p:txBody>
      </p:sp>
    </p:spTree>
    <p:extLst>
      <p:ext uri="{BB962C8B-B14F-4D97-AF65-F5344CB8AC3E}">
        <p14:creationId xmlns="" xmlns:p14="http://schemas.microsoft.com/office/powerpoint/2010/main" val="2287317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6564" name="Group 4"/>
          <p:cNvGrpSpPr>
            <a:grpSpLocks/>
          </p:cNvGrpSpPr>
          <p:nvPr/>
        </p:nvGrpSpPr>
        <p:grpSpPr bwMode="auto">
          <a:xfrm>
            <a:off x="2932113" y="4419600"/>
            <a:ext cx="3243262" cy="1820863"/>
            <a:chOff x="1847" y="2784"/>
            <a:chExt cx="2043" cy="1147"/>
          </a:xfrm>
        </p:grpSpPr>
        <p:sp>
          <p:nvSpPr>
            <p:cNvPr id="66578" name="Rectangle 5"/>
            <p:cNvSpPr>
              <a:spLocks noChangeArrowheads="1"/>
            </p:cNvSpPr>
            <p:nvPr/>
          </p:nvSpPr>
          <p:spPr bwMode="auto">
            <a:xfrm>
              <a:off x="1847" y="2789"/>
              <a:ext cx="2033" cy="1124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6579" name="Group 6"/>
            <p:cNvGrpSpPr>
              <a:grpSpLocks/>
            </p:cNvGrpSpPr>
            <p:nvPr/>
          </p:nvGrpSpPr>
          <p:grpSpPr bwMode="auto">
            <a:xfrm>
              <a:off x="1960" y="2784"/>
              <a:ext cx="1815" cy="1147"/>
              <a:chOff x="1960" y="2784"/>
              <a:chExt cx="1815" cy="1147"/>
            </a:xfrm>
          </p:grpSpPr>
          <p:sp>
            <p:nvSpPr>
              <p:cNvPr id="66590" name="Line 7"/>
              <p:cNvSpPr>
                <a:spLocks noChangeShapeType="1"/>
              </p:cNvSpPr>
              <p:nvPr/>
            </p:nvSpPr>
            <p:spPr bwMode="auto">
              <a:xfrm>
                <a:off x="2868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1" name="Line 8"/>
              <p:cNvSpPr>
                <a:spLocks noChangeShapeType="1"/>
              </p:cNvSpPr>
              <p:nvPr/>
            </p:nvSpPr>
            <p:spPr bwMode="auto">
              <a:xfrm>
                <a:off x="2754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2" name="Line 9"/>
              <p:cNvSpPr>
                <a:spLocks noChangeShapeType="1"/>
              </p:cNvSpPr>
              <p:nvPr/>
            </p:nvSpPr>
            <p:spPr bwMode="auto">
              <a:xfrm>
                <a:off x="2641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3" name="Line 10"/>
              <p:cNvSpPr>
                <a:spLocks noChangeShapeType="1"/>
              </p:cNvSpPr>
              <p:nvPr/>
            </p:nvSpPr>
            <p:spPr bwMode="auto">
              <a:xfrm flipV="1">
                <a:off x="2528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4" name="Line 11"/>
              <p:cNvSpPr>
                <a:spLocks noChangeShapeType="1"/>
              </p:cNvSpPr>
              <p:nvPr/>
            </p:nvSpPr>
            <p:spPr bwMode="auto">
              <a:xfrm>
                <a:off x="2414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5" name="Line 12"/>
              <p:cNvSpPr>
                <a:spLocks noChangeShapeType="1"/>
              </p:cNvSpPr>
              <p:nvPr/>
            </p:nvSpPr>
            <p:spPr bwMode="auto">
              <a:xfrm flipV="1">
                <a:off x="2300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6" name="Line 13"/>
              <p:cNvSpPr>
                <a:spLocks noChangeShapeType="1"/>
              </p:cNvSpPr>
              <p:nvPr/>
            </p:nvSpPr>
            <p:spPr bwMode="auto">
              <a:xfrm>
                <a:off x="2187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7" name="Line 14"/>
              <p:cNvSpPr>
                <a:spLocks noChangeShapeType="1"/>
              </p:cNvSpPr>
              <p:nvPr/>
            </p:nvSpPr>
            <p:spPr bwMode="auto">
              <a:xfrm flipV="1">
                <a:off x="2074" y="2784"/>
                <a:ext cx="0" cy="1147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8" name="Line 15"/>
              <p:cNvSpPr>
                <a:spLocks noChangeShapeType="1"/>
              </p:cNvSpPr>
              <p:nvPr/>
            </p:nvSpPr>
            <p:spPr bwMode="auto">
              <a:xfrm>
                <a:off x="1960" y="2792"/>
                <a:ext cx="0" cy="113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9" name="Line 16"/>
              <p:cNvSpPr>
                <a:spLocks noChangeShapeType="1"/>
              </p:cNvSpPr>
              <p:nvPr/>
            </p:nvSpPr>
            <p:spPr bwMode="auto">
              <a:xfrm>
                <a:off x="3775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0" name="Line 17"/>
              <p:cNvSpPr>
                <a:spLocks noChangeShapeType="1"/>
              </p:cNvSpPr>
              <p:nvPr/>
            </p:nvSpPr>
            <p:spPr bwMode="auto">
              <a:xfrm>
                <a:off x="3662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1" name="Line 18"/>
              <p:cNvSpPr>
                <a:spLocks noChangeShapeType="1"/>
              </p:cNvSpPr>
              <p:nvPr/>
            </p:nvSpPr>
            <p:spPr bwMode="auto">
              <a:xfrm>
                <a:off x="3548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2" name="Line 19"/>
              <p:cNvSpPr>
                <a:spLocks noChangeShapeType="1"/>
              </p:cNvSpPr>
              <p:nvPr/>
            </p:nvSpPr>
            <p:spPr bwMode="auto">
              <a:xfrm flipV="1">
                <a:off x="3435" y="2785"/>
                <a:ext cx="0" cy="1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3" name="Line 20"/>
              <p:cNvSpPr>
                <a:spLocks noChangeShapeType="1"/>
              </p:cNvSpPr>
              <p:nvPr/>
            </p:nvSpPr>
            <p:spPr bwMode="auto">
              <a:xfrm>
                <a:off x="3321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4" name="Line 21"/>
              <p:cNvSpPr>
                <a:spLocks noChangeShapeType="1"/>
              </p:cNvSpPr>
              <p:nvPr/>
            </p:nvSpPr>
            <p:spPr bwMode="auto">
              <a:xfrm flipV="1">
                <a:off x="3208" y="2785"/>
                <a:ext cx="0" cy="114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5" name="Line 22"/>
              <p:cNvSpPr>
                <a:spLocks noChangeShapeType="1"/>
              </p:cNvSpPr>
              <p:nvPr/>
            </p:nvSpPr>
            <p:spPr bwMode="auto">
              <a:xfrm>
                <a:off x="3094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6" name="Line 23"/>
              <p:cNvSpPr>
                <a:spLocks noChangeShapeType="1"/>
              </p:cNvSpPr>
              <p:nvPr/>
            </p:nvSpPr>
            <p:spPr bwMode="auto">
              <a:xfrm>
                <a:off x="2981" y="2793"/>
                <a:ext cx="0" cy="112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6580" name="Group 24"/>
            <p:cNvGrpSpPr>
              <a:grpSpLocks/>
            </p:cNvGrpSpPr>
            <p:nvPr/>
          </p:nvGrpSpPr>
          <p:grpSpPr bwMode="auto">
            <a:xfrm>
              <a:off x="1850" y="2902"/>
              <a:ext cx="2040" cy="908"/>
              <a:chOff x="1850" y="2902"/>
              <a:chExt cx="2040" cy="908"/>
            </a:xfrm>
          </p:grpSpPr>
          <p:sp>
            <p:nvSpPr>
              <p:cNvPr id="66581" name="Line 25"/>
              <p:cNvSpPr>
                <a:spLocks noChangeShapeType="1"/>
              </p:cNvSpPr>
              <p:nvPr/>
            </p:nvSpPr>
            <p:spPr bwMode="auto">
              <a:xfrm>
                <a:off x="1850" y="3356"/>
                <a:ext cx="2039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2" name="Line 26"/>
              <p:cNvSpPr>
                <a:spLocks noChangeShapeType="1"/>
              </p:cNvSpPr>
              <p:nvPr/>
            </p:nvSpPr>
            <p:spPr bwMode="auto">
              <a:xfrm>
                <a:off x="1850" y="3242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3" name="Line 27"/>
              <p:cNvSpPr>
                <a:spLocks noChangeShapeType="1"/>
              </p:cNvSpPr>
              <p:nvPr/>
            </p:nvSpPr>
            <p:spPr bwMode="auto">
              <a:xfrm>
                <a:off x="1850" y="3129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4" name="Line 28"/>
              <p:cNvSpPr>
                <a:spLocks noChangeShapeType="1"/>
              </p:cNvSpPr>
              <p:nvPr/>
            </p:nvSpPr>
            <p:spPr bwMode="auto">
              <a:xfrm>
                <a:off x="1850" y="3015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5" name="Line 29"/>
              <p:cNvSpPr>
                <a:spLocks noChangeShapeType="1"/>
              </p:cNvSpPr>
              <p:nvPr/>
            </p:nvSpPr>
            <p:spPr bwMode="auto">
              <a:xfrm>
                <a:off x="1850" y="2902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6" name="Line 30"/>
              <p:cNvSpPr>
                <a:spLocks noChangeShapeType="1"/>
              </p:cNvSpPr>
              <p:nvPr/>
            </p:nvSpPr>
            <p:spPr bwMode="auto">
              <a:xfrm>
                <a:off x="1850" y="3810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7" name="Line 31"/>
              <p:cNvSpPr>
                <a:spLocks noChangeShapeType="1"/>
              </p:cNvSpPr>
              <p:nvPr/>
            </p:nvSpPr>
            <p:spPr bwMode="auto">
              <a:xfrm>
                <a:off x="1850" y="3696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8" name="Line 32"/>
              <p:cNvSpPr>
                <a:spLocks noChangeShapeType="1"/>
              </p:cNvSpPr>
              <p:nvPr/>
            </p:nvSpPr>
            <p:spPr bwMode="auto">
              <a:xfrm>
                <a:off x="1850" y="3583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89" name="Line 33"/>
              <p:cNvSpPr>
                <a:spLocks noChangeShapeType="1"/>
              </p:cNvSpPr>
              <p:nvPr/>
            </p:nvSpPr>
            <p:spPr bwMode="auto">
              <a:xfrm>
                <a:off x="1850" y="3469"/>
                <a:ext cx="204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6565" name="Group 34"/>
          <p:cNvGrpSpPr>
            <a:grpSpLocks/>
          </p:cNvGrpSpPr>
          <p:nvPr/>
        </p:nvGrpSpPr>
        <p:grpSpPr bwMode="auto">
          <a:xfrm>
            <a:off x="2928938" y="4576763"/>
            <a:ext cx="3178175" cy="1454150"/>
            <a:chOff x="1845" y="2883"/>
            <a:chExt cx="2002" cy="916"/>
          </a:xfrm>
        </p:grpSpPr>
        <p:sp>
          <p:nvSpPr>
            <p:cNvPr id="66576" name="Freeform 35"/>
            <p:cNvSpPr>
              <a:spLocks/>
            </p:cNvSpPr>
            <p:nvPr/>
          </p:nvSpPr>
          <p:spPr bwMode="auto">
            <a:xfrm>
              <a:off x="1845" y="2904"/>
              <a:ext cx="2000" cy="895"/>
            </a:xfrm>
            <a:custGeom>
              <a:avLst/>
              <a:gdLst>
                <a:gd name="T0" fmla="*/ 0 w 2000"/>
                <a:gd name="T1" fmla="*/ 805 h 895"/>
                <a:gd name="T2" fmla="*/ 339 w 2000"/>
                <a:gd name="T3" fmla="*/ 581 h 895"/>
                <a:gd name="T4" fmla="*/ 530 w 2000"/>
                <a:gd name="T5" fmla="*/ 796 h 895"/>
                <a:gd name="T6" fmla="*/ 791 w 2000"/>
                <a:gd name="T7" fmla="*/ 468 h 895"/>
                <a:gd name="T8" fmla="*/ 1015 w 2000"/>
                <a:gd name="T9" fmla="*/ 679 h 895"/>
                <a:gd name="T10" fmla="*/ 1345 w 2000"/>
                <a:gd name="T11" fmla="*/ 272 h 895"/>
                <a:gd name="T12" fmla="*/ 1582 w 2000"/>
                <a:gd name="T13" fmla="*/ 468 h 895"/>
                <a:gd name="T14" fmla="*/ 1920 w 2000"/>
                <a:gd name="T15" fmla="*/ 56 h 895"/>
                <a:gd name="T16" fmla="*/ 1883 w 2000"/>
                <a:gd name="T17" fmla="*/ 19 h 895"/>
                <a:gd name="T18" fmla="*/ 1999 w 2000"/>
                <a:gd name="T19" fmla="*/ 0 h 895"/>
                <a:gd name="T20" fmla="*/ 1995 w 2000"/>
                <a:gd name="T21" fmla="*/ 131 h 895"/>
                <a:gd name="T22" fmla="*/ 1957 w 2000"/>
                <a:gd name="T23" fmla="*/ 94 h 895"/>
                <a:gd name="T24" fmla="*/ 1585 w 2000"/>
                <a:gd name="T25" fmla="*/ 553 h 895"/>
                <a:gd name="T26" fmla="*/ 1357 w 2000"/>
                <a:gd name="T27" fmla="*/ 356 h 895"/>
                <a:gd name="T28" fmla="*/ 1017 w 2000"/>
                <a:gd name="T29" fmla="*/ 768 h 895"/>
                <a:gd name="T30" fmla="*/ 799 w 2000"/>
                <a:gd name="T31" fmla="*/ 562 h 895"/>
                <a:gd name="T32" fmla="*/ 530 w 2000"/>
                <a:gd name="T33" fmla="*/ 894 h 895"/>
                <a:gd name="T34" fmla="*/ 324 w 2000"/>
                <a:gd name="T35" fmla="*/ 661 h 895"/>
                <a:gd name="T36" fmla="*/ 0 w 2000"/>
                <a:gd name="T37" fmla="*/ 880 h 895"/>
                <a:gd name="T38" fmla="*/ 0 w 2000"/>
                <a:gd name="T39" fmla="*/ 805 h 8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00"/>
                <a:gd name="T61" fmla="*/ 0 h 895"/>
                <a:gd name="T62" fmla="*/ 2000 w 2000"/>
                <a:gd name="T63" fmla="*/ 895 h 89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00" h="895">
                  <a:moveTo>
                    <a:pt x="0" y="805"/>
                  </a:moveTo>
                  <a:lnTo>
                    <a:pt x="339" y="581"/>
                  </a:lnTo>
                  <a:lnTo>
                    <a:pt x="530" y="796"/>
                  </a:lnTo>
                  <a:lnTo>
                    <a:pt x="791" y="468"/>
                  </a:lnTo>
                  <a:lnTo>
                    <a:pt x="1015" y="679"/>
                  </a:lnTo>
                  <a:lnTo>
                    <a:pt x="1345" y="272"/>
                  </a:lnTo>
                  <a:lnTo>
                    <a:pt x="1582" y="468"/>
                  </a:lnTo>
                  <a:lnTo>
                    <a:pt x="1920" y="56"/>
                  </a:lnTo>
                  <a:lnTo>
                    <a:pt x="1883" y="19"/>
                  </a:lnTo>
                  <a:lnTo>
                    <a:pt x="1999" y="0"/>
                  </a:lnTo>
                  <a:lnTo>
                    <a:pt x="1995" y="131"/>
                  </a:lnTo>
                  <a:lnTo>
                    <a:pt x="1957" y="94"/>
                  </a:lnTo>
                  <a:lnTo>
                    <a:pt x="1585" y="553"/>
                  </a:lnTo>
                  <a:lnTo>
                    <a:pt x="1357" y="356"/>
                  </a:lnTo>
                  <a:lnTo>
                    <a:pt x="1017" y="768"/>
                  </a:lnTo>
                  <a:lnTo>
                    <a:pt x="799" y="562"/>
                  </a:lnTo>
                  <a:lnTo>
                    <a:pt x="530" y="894"/>
                  </a:lnTo>
                  <a:lnTo>
                    <a:pt x="324" y="661"/>
                  </a:lnTo>
                  <a:lnTo>
                    <a:pt x="0" y="880"/>
                  </a:lnTo>
                  <a:lnTo>
                    <a:pt x="0" y="805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577" name="Freeform 36"/>
            <p:cNvSpPr>
              <a:spLocks/>
            </p:cNvSpPr>
            <p:nvPr/>
          </p:nvSpPr>
          <p:spPr bwMode="auto">
            <a:xfrm>
              <a:off x="1846" y="2883"/>
              <a:ext cx="2001" cy="895"/>
            </a:xfrm>
            <a:custGeom>
              <a:avLst/>
              <a:gdLst>
                <a:gd name="T0" fmla="*/ 0 w 2001"/>
                <a:gd name="T1" fmla="*/ 805 h 895"/>
                <a:gd name="T2" fmla="*/ 340 w 2001"/>
                <a:gd name="T3" fmla="*/ 581 h 895"/>
                <a:gd name="T4" fmla="*/ 531 w 2001"/>
                <a:gd name="T5" fmla="*/ 796 h 895"/>
                <a:gd name="T6" fmla="*/ 792 w 2001"/>
                <a:gd name="T7" fmla="*/ 468 h 895"/>
                <a:gd name="T8" fmla="*/ 1016 w 2001"/>
                <a:gd name="T9" fmla="*/ 678 h 895"/>
                <a:gd name="T10" fmla="*/ 1346 w 2001"/>
                <a:gd name="T11" fmla="*/ 272 h 895"/>
                <a:gd name="T12" fmla="*/ 1583 w 2001"/>
                <a:gd name="T13" fmla="*/ 468 h 895"/>
                <a:gd name="T14" fmla="*/ 1921 w 2001"/>
                <a:gd name="T15" fmla="*/ 56 h 895"/>
                <a:gd name="T16" fmla="*/ 1883 w 2001"/>
                <a:gd name="T17" fmla="*/ 19 h 895"/>
                <a:gd name="T18" fmla="*/ 2000 w 2001"/>
                <a:gd name="T19" fmla="*/ 0 h 895"/>
                <a:gd name="T20" fmla="*/ 1995 w 2001"/>
                <a:gd name="T21" fmla="*/ 131 h 895"/>
                <a:gd name="T22" fmla="*/ 1957 w 2001"/>
                <a:gd name="T23" fmla="*/ 94 h 895"/>
                <a:gd name="T24" fmla="*/ 1586 w 2001"/>
                <a:gd name="T25" fmla="*/ 552 h 895"/>
                <a:gd name="T26" fmla="*/ 1357 w 2001"/>
                <a:gd name="T27" fmla="*/ 356 h 895"/>
                <a:gd name="T28" fmla="*/ 1018 w 2001"/>
                <a:gd name="T29" fmla="*/ 768 h 895"/>
                <a:gd name="T30" fmla="*/ 799 w 2001"/>
                <a:gd name="T31" fmla="*/ 562 h 895"/>
                <a:gd name="T32" fmla="*/ 531 w 2001"/>
                <a:gd name="T33" fmla="*/ 894 h 895"/>
                <a:gd name="T34" fmla="*/ 324 w 2001"/>
                <a:gd name="T35" fmla="*/ 660 h 895"/>
                <a:gd name="T36" fmla="*/ 0 w 2001"/>
                <a:gd name="T37" fmla="*/ 880 h 895"/>
                <a:gd name="T38" fmla="*/ 0 w 2001"/>
                <a:gd name="T39" fmla="*/ 805 h 89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2001"/>
                <a:gd name="T61" fmla="*/ 0 h 895"/>
                <a:gd name="T62" fmla="*/ 2001 w 2001"/>
                <a:gd name="T63" fmla="*/ 895 h 89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2001" h="895">
                  <a:moveTo>
                    <a:pt x="0" y="805"/>
                  </a:moveTo>
                  <a:lnTo>
                    <a:pt x="340" y="581"/>
                  </a:lnTo>
                  <a:lnTo>
                    <a:pt x="531" y="796"/>
                  </a:lnTo>
                  <a:lnTo>
                    <a:pt x="792" y="468"/>
                  </a:lnTo>
                  <a:lnTo>
                    <a:pt x="1016" y="678"/>
                  </a:lnTo>
                  <a:lnTo>
                    <a:pt x="1346" y="272"/>
                  </a:lnTo>
                  <a:lnTo>
                    <a:pt x="1583" y="468"/>
                  </a:lnTo>
                  <a:lnTo>
                    <a:pt x="1921" y="56"/>
                  </a:lnTo>
                  <a:lnTo>
                    <a:pt x="1883" y="19"/>
                  </a:lnTo>
                  <a:lnTo>
                    <a:pt x="2000" y="0"/>
                  </a:lnTo>
                  <a:lnTo>
                    <a:pt x="1995" y="131"/>
                  </a:lnTo>
                  <a:lnTo>
                    <a:pt x="1957" y="94"/>
                  </a:lnTo>
                  <a:lnTo>
                    <a:pt x="1586" y="552"/>
                  </a:lnTo>
                  <a:lnTo>
                    <a:pt x="1357" y="356"/>
                  </a:lnTo>
                  <a:lnTo>
                    <a:pt x="1018" y="768"/>
                  </a:lnTo>
                  <a:lnTo>
                    <a:pt x="799" y="562"/>
                  </a:lnTo>
                  <a:lnTo>
                    <a:pt x="531" y="894"/>
                  </a:lnTo>
                  <a:lnTo>
                    <a:pt x="324" y="660"/>
                  </a:lnTo>
                  <a:lnTo>
                    <a:pt x="0" y="880"/>
                  </a:lnTo>
                  <a:lnTo>
                    <a:pt x="0" y="805"/>
                  </a:lnTo>
                </a:path>
              </a:pathLst>
            </a:cu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0453" name="Rectangle 37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Seasonal Component</a:t>
            </a:r>
            <a:endParaRPr lang="en-US" smtClean="0"/>
          </a:p>
        </p:txBody>
      </p:sp>
      <p:sp>
        <p:nvSpPr>
          <p:cNvPr id="60454" name="Rectangle 38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Regular pattern of up &amp; down fluctuations</a:t>
            </a:r>
          </a:p>
          <a:p>
            <a:r>
              <a:rPr lang="en-US" smtClean="0"/>
              <a:t>Due to weather, customs etc.</a:t>
            </a:r>
          </a:p>
          <a:p>
            <a:r>
              <a:rPr lang="en-US" smtClean="0"/>
              <a:t>Occurs within one year </a:t>
            </a:r>
          </a:p>
        </p:txBody>
      </p:sp>
      <p:sp>
        <p:nvSpPr>
          <p:cNvPr id="60455" name="Rectangle 39"/>
          <p:cNvSpPr>
            <a:spLocks noChangeArrowheads="1"/>
          </p:cNvSpPr>
          <p:nvPr/>
        </p:nvSpPr>
        <p:spPr bwMode="auto">
          <a:xfrm>
            <a:off x="3652838" y="6243638"/>
            <a:ext cx="18383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Mo., Qtr.</a:t>
            </a:r>
          </a:p>
        </p:txBody>
      </p:sp>
      <p:sp>
        <p:nvSpPr>
          <p:cNvPr id="60456" name="Rectangle 40"/>
          <p:cNvSpPr>
            <a:spLocks noChangeArrowheads="1"/>
          </p:cNvSpPr>
          <p:nvPr/>
        </p:nvSpPr>
        <p:spPr bwMode="auto">
          <a:xfrm>
            <a:off x="1138238" y="4948238"/>
            <a:ext cx="18383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Response</a:t>
            </a:r>
          </a:p>
        </p:txBody>
      </p:sp>
      <p:sp>
        <p:nvSpPr>
          <p:cNvPr id="60457" name="Rectangle 41"/>
          <p:cNvSpPr>
            <a:spLocks noChangeArrowheads="1"/>
          </p:cNvSpPr>
          <p:nvPr/>
        </p:nvSpPr>
        <p:spPr bwMode="auto">
          <a:xfrm>
            <a:off x="3490913" y="4549775"/>
            <a:ext cx="1303337" cy="377825"/>
          </a:xfrm>
          <a:prstGeom prst="rect">
            <a:avLst/>
          </a:prstGeom>
          <a:solidFill>
            <a:srgbClr val="CECECE"/>
          </a:solidFill>
          <a:ln w="12700">
            <a:noFill/>
            <a:miter lim="800000"/>
            <a:headEnd/>
            <a:tailEnd/>
          </a:ln>
          <a:effectLst/>
        </p:spPr>
        <p:txBody>
          <a:bodyPr lIns="0" tIns="0" rIns="0" bIns="0"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Summer</a:t>
            </a:r>
          </a:p>
        </p:txBody>
      </p:sp>
      <p:sp>
        <p:nvSpPr>
          <p:cNvPr id="60458" name="Line 42"/>
          <p:cNvSpPr>
            <a:spLocks noChangeShapeType="1"/>
          </p:cNvSpPr>
          <p:nvPr/>
        </p:nvSpPr>
        <p:spPr bwMode="auto">
          <a:xfrm flipH="1">
            <a:off x="4187825" y="4956175"/>
            <a:ext cx="92075" cy="346075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0459" name="Line 43"/>
          <p:cNvSpPr>
            <a:spLocks noChangeShapeType="1"/>
          </p:cNvSpPr>
          <p:nvPr/>
        </p:nvSpPr>
        <p:spPr bwMode="auto">
          <a:xfrm>
            <a:off x="4822825" y="4799013"/>
            <a:ext cx="155575" cy="212725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0460" name="Line 44"/>
          <p:cNvSpPr>
            <a:spLocks noChangeShapeType="1"/>
          </p:cNvSpPr>
          <p:nvPr/>
        </p:nvSpPr>
        <p:spPr bwMode="auto">
          <a:xfrm flipH="1">
            <a:off x="3482975" y="4970463"/>
            <a:ext cx="358775" cy="48895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60461" name="Picture 4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3035300"/>
            <a:ext cx="2522538" cy="30178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18900000" algn="ctr" rotWithShape="0">
              <a:schemeClr val="tx1"/>
            </a:outerShdw>
          </a:effectLst>
        </p:spPr>
      </p:pic>
      <p:sp>
        <p:nvSpPr>
          <p:cNvPr id="66575" name="Rectangle 46"/>
          <p:cNvSpPr>
            <a:spLocks noChangeArrowheads="1"/>
          </p:cNvSpPr>
          <p:nvPr/>
        </p:nvSpPr>
        <p:spPr bwMode="auto">
          <a:xfrm>
            <a:off x="6391275" y="5616575"/>
            <a:ext cx="16557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000">
                <a:solidFill>
                  <a:srgbClr val="CECECE"/>
                </a:solidFill>
                <a:latin typeface="Arial" charset="0"/>
              </a:rPr>
              <a:t>© 1984-1994 T/Maker Co.</a:t>
            </a:r>
          </a:p>
        </p:txBody>
      </p:sp>
    </p:spTree>
    <p:extLst>
      <p:ext uri="{BB962C8B-B14F-4D97-AF65-F5344CB8AC3E}">
        <p14:creationId xmlns="" xmlns:p14="http://schemas.microsoft.com/office/powerpoint/2010/main" val="169194135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Seasonal Component</a:t>
            </a:r>
            <a:endParaRPr lang="en-US" smtClean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828800"/>
            <a:ext cx="8763000" cy="4114800"/>
          </a:xfrm>
          <a:noFill/>
        </p:spPr>
        <p:txBody>
          <a:bodyPr lIns="90488" tIns="44450" rIns="90488" bIns="44450"/>
          <a:lstStyle/>
          <a:p>
            <a:pPr marL="571500" indent="-571500"/>
            <a:r>
              <a:rPr lang="en-US" smtClean="0"/>
              <a:t>Upward or Downward Swings</a:t>
            </a:r>
          </a:p>
          <a:p>
            <a:pPr marL="571500" indent="-571500"/>
            <a:r>
              <a:rPr lang="en-US" smtClean="0"/>
              <a:t>Regular Patterns</a:t>
            </a:r>
          </a:p>
          <a:p>
            <a:pPr marL="571500" indent="-571500"/>
            <a:r>
              <a:rPr lang="en-US" smtClean="0"/>
              <a:t>Observed Within One Year</a:t>
            </a:r>
          </a:p>
          <a:p>
            <a:pPr marL="571500" indent="-571500"/>
            <a:endParaRPr lang="en-US" smtClean="0"/>
          </a:p>
        </p:txBody>
      </p:sp>
      <p:sp>
        <p:nvSpPr>
          <p:cNvPr id="67588" name="Line 4"/>
          <p:cNvSpPr>
            <a:spLocks noChangeShapeType="1"/>
          </p:cNvSpPr>
          <p:nvPr/>
        </p:nvSpPr>
        <p:spPr bwMode="auto">
          <a:xfrm>
            <a:off x="1905000" y="3821113"/>
            <a:ext cx="0" cy="23510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Line 5"/>
          <p:cNvSpPr>
            <a:spLocks noChangeShapeType="1"/>
          </p:cNvSpPr>
          <p:nvPr/>
        </p:nvSpPr>
        <p:spPr bwMode="auto">
          <a:xfrm>
            <a:off x="1992313" y="6248400"/>
            <a:ext cx="54752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915988" y="3659188"/>
            <a:ext cx="1444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Sales</a:t>
            </a:r>
          </a:p>
        </p:txBody>
      </p:sp>
      <p:sp>
        <p:nvSpPr>
          <p:cNvPr id="67591" name="Rectangle 7"/>
          <p:cNvSpPr>
            <a:spLocks noChangeArrowheads="1"/>
          </p:cNvSpPr>
          <p:nvPr/>
        </p:nvSpPr>
        <p:spPr bwMode="auto">
          <a:xfrm>
            <a:off x="3049588" y="6173788"/>
            <a:ext cx="4492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Time (Monthly or Quarterly) </a:t>
            </a:r>
          </a:p>
        </p:txBody>
      </p:sp>
      <p:sp>
        <p:nvSpPr>
          <p:cNvPr id="67592" name="Line 8"/>
          <p:cNvSpPr>
            <a:spLocks noChangeShapeType="1"/>
          </p:cNvSpPr>
          <p:nvPr/>
        </p:nvSpPr>
        <p:spPr bwMode="auto">
          <a:xfrm flipV="1">
            <a:off x="1906588" y="4497388"/>
            <a:ext cx="1217612" cy="13700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3" name="Line 9"/>
          <p:cNvSpPr>
            <a:spLocks noChangeShapeType="1"/>
          </p:cNvSpPr>
          <p:nvPr/>
        </p:nvSpPr>
        <p:spPr bwMode="auto">
          <a:xfrm>
            <a:off x="3201988" y="4497388"/>
            <a:ext cx="1065212" cy="912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 flipV="1">
            <a:off x="4271963" y="4191000"/>
            <a:ext cx="1060450" cy="1212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5" name="Line 11"/>
          <p:cNvSpPr>
            <a:spLocks noChangeShapeType="1"/>
          </p:cNvSpPr>
          <p:nvPr/>
        </p:nvSpPr>
        <p:spPr bwMode="auto">
          <a:xfrm>
            <a:off x="5335588" y="4116388"/>
            <a:ext cx="1065212" cy="11414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flipV="1">
            <a:off x="6478588" y="3201988"/>
            <a:ext cx="1065212" cy="2055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597" name="Oval 13"/>
          <p:cNvSpPr>
            <a:spLocks noChangeArrowheads="1"/>
          </p:cNvSpPr>
          <p:nvPr/>
        </p:nvSpPr>
        <p:spPr bwMode="auto">
          <a:xfrm>
            <a:off x="1752600" y="57912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8" name="Oval 14"/>
          <p:cNvSpPr>
            <a:spLocks noChangeArrowheads="1"/>
          </p:cNvSpPr>
          <p:nvPr/>
        </p:nvSpPr>
        <p:spPr bwMode="auto">
          <a:xfrm>
            <a:off x="2971800" y="43434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99" name="Oval 15"/>
          <p:cNvSpPr>
            <a:spLocks noChangeArrowheads="1"/>
          </p:cNvSpPr>
          <p:nvPr/>
        </p:nvSpPr>
        <p:spPr bwMode="auto">
          <a:xfrm>
            <a:off x="4038600" y="51816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00" name="Oval 16"/>
          <p:cNvSpPr>
            <a:spLocks noChangeArrowheads="1"/>
          </p:cNvSpPr>
          <p:nvPr/>
        </p:nvSpPr>
        <p:spPr bwMode="auto">
          <a:xfrm>
            <a:off x="5181600" y="40386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01" name="Oval 17"/>
          <p:cNvSpPr>
            <a:spLocks noChangeArrowheads="1"/>
          </p:cNvSpPr>
          <p:nvPr/>
        </p:nvSpPr>
        <p:spPr bwMode="auto">
          <a:xfrm>
            <a:off x="6324600" y="51054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02" name="Oval 18"/>
          <p:cNvSpPr>
            <a:spLocks noChangeArrowheads="1"/>
          </p:cNvSpPr>
          <p:nvPr/>
        </p:nvSpPr>
        <p:spPr bwMode="auto">
          <a:xfrm>
            <a:off x="7391400" y="3124200"/>
            <a:ext cx="304800" cy="304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603" name="Rectangle 19"/>
          <p:cNvSpPr>
            <a:spLocks noChangeArrowheads="1"/>
          </p:cNvSpPr>
          <p:nvPr/>
        </p:nvSpPr>
        <p:spPr bwMode="auto">
          <a:xfrm rot="-600000">
            <a:off x="3354388" y="3506788"/>
            <a:ext cx="156527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A7FFA7"/>
                </a:solidFill>
              </a:rPr>
              <a:t>Winter</a:t>
            </a:r>
          </a:p>
        </p:txBody>
      </p:sp>
      <p:sp>
        <p:nvSpPr>
          <p:cNvPr id="67604" name="Line 20"/>
          <p:cNvSpPr>
            <a:spLocks noChangeShapeType="1"/>
          </p:cNvSpPr>
          <p:nvPr/>
        </p:nvSpPr>
        <p:spPr bwMode="auto">
          <a:xfrm flipH="1">
            <a:off x="3211513" y="4049713"/>
            <a:ext cx="750887" cy="293687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605" name="Line 21"/>
          <p:cNvSpPr>
            <a:spLocks noChangeShapeType="1"/>
          </p:cNvSpPr>
          <p:nvPr/>
        </p:nvSpPr>
        <p:spPr bwMode="auto">
          <a:xfrm flipV="1">
            <a:off x="4578350" y="3282950"/>
            <a:ext cx="2503488" cy="674688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149387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Irregular Component</a:t>
            </a:r>
            <a:endParaRPr lang="en-US" smtClean="0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Erratic, unsystematic, ‘residual’ fluctuations</a:t>
            </a:r>
          </a:p>
          <a:p>
            <a:r>
              <a:rPr lang="en-US" smtClean="0"/>
              <a:t>Due to random variation or unforeseen events</a:t>
            </a:r>
          </a:p>
          <a:p>
            <a:pPr lvl="1"/>
            <a:r>
              <a:rPr lang="en-US" smtClean="0"/>
              <a:t>Union strike</a:t>
            </a:r>
          </a:p>
          <a:p>
            <a:pPr lvl="1"/>
            <a:r>
              <a:rPr lang="en-US" smtClean="0"/>
              <a:t>War</a:t>
            </a:r>
          </a:p>
          <a:p>
            <a:r>
              <a:rPr lang="en-US" smtClean="0"/>
              <a:t>Short duration &amp; </a:t>
            </a:r>
            <a:br>
              <a:rPr lang="en-US" smtClean="0"/>
            </a:br>
            <a:r>
              <a:rPr lang="en-US" smtClean="0"/>
              <a:t>nonrepeating </a:t>
            </a:r>
          </a:p>
        </p:txBody>
      </p:sp>
      <p:sp>
        <p:nvSpPr>
          <p:cNvPr id="62470" name="Freeform 6"/>
          <p:cNvSpPr>
            <a:spLocks/>
          </p:cNvSpPr>
          <p:nvPr/>
        </p:nvSpPr>
        <p:spPr bwMode="auto">
          <a:xfrm>
            <a:off x="5838825" y="3101975"/>
            <a:ext cx="2746375" cy="2974975"/>
          </a:xfrm>
          <a:custGeom>
            <a:avLst/>
            <a:gdLst/>
            <a:ahLst/>
            <a:cxnLst>
              <a:cxn ang="0">
                <a:pos x="0" y="1873"/>
              </a:cxn>
              <a:cxn ang="0">
                <a:pos x="576" y="1008"/>
              </a:cxn>
              <a:cxn ang="0">
                <a:pos x="432" y="1008"/>
              </a:cxn>
              <a:cxn ang="0">
                <a:pos x="791" y="576"/>
              </a:cxn>
              <a:cxn ang="0">
                <a:pos x="576" y="576"/>
              </a:cxn>
              <a:cxn ang="0">
                <a:pos x="1116" y="0"/>
              </a:cxn>
              <a:cxn ang="0">
                <a:pos x="1729" y="0"/>
              </a:cxn>
              <a:cxn ang="0">
                <a:pos x="0" y="1873"/>
              </a:cxn>
            </a:cxnLst>
            <a:rect l="0" t="0" r="r" b="b"/>
            <a:pathLst>
              <a:path w="1730" h="1874">
                <a:moveTo>
                  <a:pt x="0" y="1873"/>
                </a:moveTo>
                <a:lnTo>
                  <a:pt x="576" y="1008"/>
                </a:lnTo>
                <a:lnTo>
                  <a:pt x="432" y="1008"/>
                </a:lnTo>
                <a:lnTo>
                  <a:pt x="791" y="576"/>
                </a:lnTo>
                <a:lnTo>
                  <a:pt x="576" y="576"/>
                </a:lnTo>
                <a:lnTo>
                  <a:pt x="1116" y="0"/>
                </a:lnTo>
                <a:lnTo>
                  <a:pt x="1729" y="0"/>
                </a:lnTo>
                <a:lnTo>
                  <a:pt x="0" y="1873"/>
                </a:lnTo>
              </a:path>
            </a:pathLst>
          </a:custGeom>
          <a:solidFill>
            <a:srgbClr val="FFFF00"/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7277100" y="2894013"/>
            <a:ext cx="1655763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000">
                <a:solidFill>
                  <a:srgbClr val="CECECE"/>
                </a:solidFill>
                <a:latin typeface="Arial" charset="0"/>
              </a:rPr>
              <a:t>© 1984-1994 T/Maker Co.</a:t>
            </a:r>
          </a:p>
        </p:txBody>
      </p:sp>
    </p:spTree>
    <p:extLst>
      <p:ext uri="{BB962C8B-B14F-4D97-AF65-F5344CB8AC3E}">
        <p14:creationId xmlns="" xmlns:p14="http://schemas.microsoft.com/office/powerpoint/2010/main" val="327767620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1026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Random or Irregular Component</a:t>
            </a:r>
            <a:endParaRPr lang="en-US" smtClean="0"/>
          </a:p>
        </p:txBody>
      </p:sp>
      <p:sp>
        <p:nvSpPr>
          <p:cNvPr id="5124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pPr marL="571500" indent="-571500">
              <a:lnSpc>
                <a:spcPct val="130000"/>
              </a:lnSpc>
            </a:pPr>
            <a:r>
              <a:rPr lang="en-US" smtClean="0"/>
              <a:t>Erratic, Nonsystematic, Random, ‘Residual’ Fluctuations</a:t>
            </a:r>
          </a:p>
          <a:p>
            <a:pPr marL="571500" indent="-571500">
              <a:lnSpc>
                <a:spcPct val="130000"/>
              </a:lnSpc>
            </a:pPr>
            <a:r>
              <a:rPr lang="en-US" smtClean="0"/>
              <a:t>Due to Random Variations of </a:t>
            </a:r>
          </a:p>
          <a:p>
            <a:pPr marL="971550" lvl="1">
              <a:lnSpc>
                <a:spcPct val="130000"/>
              </a:lnSpc>
            </a:pPr>
            <a:r>
              <a:rPr lang="en-US" smtClean="0"/>
              <a:t>Nature</a:t>
            </a:r>
          </a:p>
          <a:p>
            <a:pPr marL="971550" lvl="1">
              <a:lnSpc>
                <a:spcPct val="130000"/>
              </a:lnSpc>
            </a:pPr>
            <a:r>
              <a:rPr lang="en-US" smtClean="0"/>
              <a:t>Accidents</a:t>
            </a:r>
          </a:p>
          <a:p>
            <a:pPr marL="571500" indent="-571500">
              <a:lnSpc>
                <a:spcPct val="130000"/>
              </a:lnSpc>
            </a:pPr>
            <a:r>
              <a:rPr lang="en-US" smtClean="0"/>
              <a:t>Short Duration and Non-repeating</a:t>
            </a:r>
          </a:p>
        </p:txBody>
      </p:sp>
      <p:graphicFrame>
        <p:nvGraphicFramePr>
          <p:cNvPr id="5122" name="Object 1028">
            <a:hlinkClick r:id="" action="ppaction://ole?verb=0"/>
          </p:cNvPr>
          <p:cNvGraphicFramePr>
            <a:graphicFrameLocks/>
          </p:cNvGraphicFramePr>
          <p:nvPr/>
        </p:nvGraphicFramePr>
        <p:xfrm>
          <a:off x="5791200" y="4267200"/>
          <a:ext cx="2527300" cy="1233488"/>
        </p:xfrm>
        <a:graphic>
          <a:graphicData uri="http://schemas.openxmlformats.org/presentationml/2006/ole">
            <p:oleObj spid="_x0000_s4099" name="Clip" r:id="rId4" imgW="2527300" imgH="1233488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3897936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Time Series Forecasting</a:t>
            </a:r>
            <a:endParaRPr lang="en-US" smtClean="0"/>
          </a:p>
        </p:txBody>
      </p:sp>
      <p:graphicFrame>
        <p:nvGraphicFramePr>
          <p:cNvPr id="6146" name="Object 5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5123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06189817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Plotting Time Series Data</a:t>
            </a:r>
            <a:endParaRPr lang="en-US" smtClean="0"/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ph type="body" idx="1"/>
          </p:nvPr>
        </p:nvGraphicFramePr>
        <p:xfrm>
          <a:off x="1219200" y="1676400"/>
          <a:ext cx="6934200" cy="4953000"/>
        </p:xfrm>
        <a:graphic>
          <a:graphicData uri="http://schemas.openxmlformats.org/presentationml/2006/ole">
            <p:oleObj spid="_x0000_s7171" name="Picture" r:id="rId3" imgW="4873752" imgH="4675632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43592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Moving Average Method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58236312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Forecasting</a:t>
            </a:r>
            <a:endParaRPr lang="en-US" smtClean="0"/>
          </a:p>
        </p:txBody>
      </p:sp>
      <p:graphicFrame>
        <p:nvGraphicFramePr>
          <p:cNvPr id="9218" name="Object 5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8195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858069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Moving Average Method</a:t>
            </a:r>
            <a:endParaRPr lang="en-US" smtClean="0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Series of arithmetic means </a:t>
            </a:r>
          </a:p>
          <a:p>
            <a:r>
              <a:rPr lang="en-US" smtClean="0"/>
              <a:t>Used only</a:t>
            </a:r>
            <a:r>
              <a:rPr lang="en-US" i="1" smtClean="0"/>
              <a:t> </a:t>
            </a:r>
            <a:r>
              <a:rPr lang="en-US" smtClean="0"/>
              <a:t>for smoothing</a:t>
            </a:r>
          </a:p>
          <a:p>
            <a:pPr lvl="1"/>
            <a:r>
              <a:rPr lang="en-US" smtClean="0"/>
              <a:t>Provides overall impression of data over time</a:t>
            </a:r>
          </a:p>
        </p:txBody>
      </p:sp>
    </p:spTree>
    <p:extLst>
      <p:ext uri="{BB962C8B-B14F-4D97-AF65-F5344CB8AC3E}">
        <p14:creationId xmlns="" xmlns:p14="http://schemas.microsoft.com/office/powerpoint/2010/main" val="280669622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102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4" name="Rectangle 102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4" name="Rectangle 1028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Moving Average Method</a:t>
            </a:r>
            <a:endParaRPr lang="en-US" smtClean="0"/>
          </a:p>
        </p:txBody>
      </p:sp>
      <p:sp>
        <p:nvSpPr>
          <p:cNvPr id="87045" name="Rectangle 1029"/>
          <p:cNvSpPr>
            <a:spLocks noGrp="1" noChangeArrowheads="1"/>
          </p:cNvSpPr>
          <p:nvPr>
            <p:ph type="body" idx="1"/>
          </p:nvPr>
        </p:nvSpPr>
        <p:spPr/>
        <p:txBody>
          <a:bodyPr lIns="90488" tIns="44450" rIns="90488" bIns="44450"/>
          <a:lstStyle/>
          <a:p>
            <a:pPr>
              <a:defRPr/>
            </a:pPr>
            <a:r>
              <a:rPr lang="en-US" smtClean="0">
                <a:solidFill>
                  <a:schemeClr val="folHlink"/>
                </a:solidFill>
              </a:rPr>
              <a:t>Series of arithmetic means </a:t>
            </a:r>
          </a:p>
          <a:p>
            <a:pPr>
              <a:defRPr/>
            </a:pPr>
            <a:r>
              <a:rPr lang="en-US" smtClean="0">
                <a:solidFill>
                  <a:schemeClr val="folHlink"/>
                </a:solidFill>
              </a:rPr>
              <a:t>Used only</a:t>
            </a:r>
            <a:r>
              <a:rPr lang="en-US" i="1" smtClean="0">
                <a:solidFill>
                  <a:schemeClr val="folHlink"/>
                </a:solidFill>
              </a:rPr>
              <a:t> </a:t>
            </a:r>
            <a:r>
              <a:rPr lang="en-US" smtClean="0">
                <a:solidFill>
                  <a:schemeClr val="folHlink"/>
                </a:solidFill>
              </a:rPr>
              <a:t>for smoothing</a:t>
            </a:r>
          </a:p>
          <a:p>
            <a:pPr lvl="1">
              <a:defRPr/>
            </a:pPr>
            <a:r>
              <a:rPr lang="en-US" smtClean="0">
                <a:solidFill>
                  <a:schemeClr val="folHlink"/>
                </a:solidFill>
              </a:rPr>
              <a:t>Provides overall impression of data over time</a:t>
            </a:r>
          </a:p>
          <a:p>
            <a:pPr lvl="1">
              <a:buFontTx/>
              <a:buNone/>
              <a:defRPr/>
            </a:pPr>
            <a:endParaRPr lang="en-US" b="1" smtClean="0">
              <a:solidFill>
                <a:schemeClr val="tx2"/>
              </a:solidFill>
            </a:endParaRPr>
          </a:p>
          <a:p>
            <a:pPr lvl="1">
              <a:buFontTx/>
              <a:buNone/>
              <a:defRPr/>
            </a:pPr>
            <a:r>
              <a:rPr lang="en-US" sz="3200" b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Used for elementary forecasting </a:t>
            </a:r>
            <a:endParaRPr lang="en-US" smtClea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0242" name="Object 1030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44825" y="5378450"/>
          <a:ext cx="111125" cy="212725"/>
        </p:xfrm>
        <a:graphic>
          <a:graphicData uri="http://schemas.openxmlformats.org/presentationml/2006/ole">
            <p:oleObj spid="_x0000_s9219" name="Equation" r:id="rId4" imgW="83790" imgH="167575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59295344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981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Moving Average Graph</a:t>
            </a:r>
            <a:endParaRPr lang="en-US" smtClean="0"/>
          </a:p>
        </p:txBody>
      </p:sp>
      <p:graphicFrame>
        <p:nvGraphicFramePr>
          <p:cNvPr id="11266" name="Object 1024">
            <a:hlinkClick r:id="" action="ppaction://ole?verb=0"/>
          </p:cNvPr>
          <p:cNvGraphicFramePr>
            <a:graphicFrameLocks/>
          </p:cNvGraphicFramePr>
          <p:nvPr>
            <p:ph type="chart" idx="1"/>
          </p:nvPr>
        </p:nvGraphicFramePr>
        <p:xfrm>
          <a:off x="1719263" y="2389188"/>
          <a:ext cx="5626100" cy="3679825"/>
        </p:xfrm>
        <a:graphic>
          <a:graphicData uri="http://schemas.openxmlformats.org/presentationml/2006/ole">
            <p:oleObj spid="_x0000_s10243" name="Chart" r:id="rId4" imgW="3029007" imgH="1981312" progId="MSGraph.Chart.8">
              <p:embed followColorScheme="full"/>
            </p:oleObj>
          </a:graphicData>
        </a:graphic>
      </p:graphicFrame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4033838" y="5862638"/>
            <a:ext cx="11525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Year</a:t>
            </a: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1368425" y="1901825"/>
            <a:ext cx="1304925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Sales</a:t>
            </a: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6243638" y="2435225"/>
            <a:ext cx="1762125" cy="528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Actual</a:t>
            </a:r>
          </a:p>
        </p:txBody>
      </p:sp>
    </p:spTree>
    <p:extLst>
      <p:ext uri="{BB962C8B-B14F-4D97-AF65-F5344CB8AC3E}">
        <p14:creationId xmlns="" xmlns:p14="http://schemas.microsoft.com/office/powerpoint/2010/main" val="244934592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Moving Average </a:t>
            </a:r>
            <a:b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US" b="1" smtClean="0"/>
              <a:t>[</a:t>
            </a:r>
            <a:r>
              <a:rPr lang="en-US" sz="3600" b="1" smtClean="0"/>
              <a:t>An Example]</a:t>
            </a:r>
            <a:endParaRPr lang="en-US" smtClean="0"/>
          </a:p>
        </p:txBody>
      </p:sp>
      <p:sp>
        <p:nvSpPr>
          <p:cNvPr id="1229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1981200"/>
            <a:ext cx="4914900" cy="4191000"/>
          </a:xfrm>
          <a:noFill/>
        </p:spPr>
        <p:txBody>
          <a:bodyPr lIns="90488" tIns="44450" rIns="90488" bIns="44450">
            <a:normAutofit lnSpcReduction="10000"/>
          </a:bodyPr>
          <a:lstStyle/>
          <a:p>
            <a:pPr marL="0" indent="0">
              <a:lnSpc>
                <a:spcPct val="110000"/>
              </a:lnSpc>
              <a:buFontTx/>
              <a:buNone/>
              <a:tabLst>
                <a:tab pos="465138" algn="l"/>
              </a:tabLst>
            </a:pPr>
            <a:r>
              <a:rPr lang="en-US" sz="2800" smtClean="0"/>
              <a:t>You work for Firestone Tire. You want to smooth random fluctuations using a </a:t>
            </a:r>
            <a:r>
              <a:rPr lang="en-US" sz="2800" smtClean="0">
                <a:solidFill>
                  <a:schemeClr val="tx2"/>
                </a:solidFill>
              </a:rPr>
              <a:t>3-period</a:t>
            </a:r>
            <a:r>
              <a:rPr lang="en-US" sz="2800" smtClean="0"/>
              <a:t> moving average.</a:t>
            </a:r>
            <a:br>
              <a:rPr lang="en-US" sz="2800" smtClean="0"/>
            </a:br>
            <a:r>
              <a:rPr lang="en-US" sz="2800" smtClean="0"/>
              <a:t>	</a:t>
            </a:r>
            <a:r>
              <a:rPr lang="en-US" sz="2800" smtClean="0">
                <a:solidFill>
                  <a:schemeClr val="tx2"/>
                </a:solidFill>
              </a:rPr>
              <a:t>1995	20,000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1996 	24,000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1997	22,000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1998	26,000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1999	25,000</a:t>
            </a:r>
          </a:p>
        </p:txBody>
      </p:sp>
      <p:graphicFrame>
        <p:nvGraphicFramePr>
          <p:cNvPr id="12290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5638800" y="2057400"/>
          <a:ext cx="2895600" cy="3863975"/>
        </p:xfrm>
        <a:graphic>
          <a:graphicData uri="http://schemas.openxmlformats.org/presentationml/2006/ole">
            <p:oleObj spid="_x0000_s11267" name="Clip" r:id="rId4" imgW="3095014" imgH="4305762" progId="">
              <p:embed/>
            </p:oleObj>
          </a:graphicData>
        </a:graphic>
      </p:graphicFrame>
      <p:grpSp>
        <p:nvGrpSpPr>
          <p:cNvPr id="12295" name="Group 7"/>
          <p:cNvGrpSpPr>
            <a:grpSpLocks/>
          </p:cNvGrpSpPr>
          <p:nvPr/>
        </p:nvGrpSpPr>
        <p:grpSpPr bwMode="auto">
          <a:xfrm>
            <a:off x="6607175" y="3405188"/>
            <a:ext cx="1385888" cy="382587"/>
            <a:chOff x="4162" y="2145"/>
            <a:chExt cx="873" cy="241"/>
          </a:xfrm>
        </p:grpSpPr>
        <p:sp>
          <p:nvSpPr>
            <p:cNvPr id="12296" name="Freeform 8"/>
            <p:cNvSpPr>
              <a:spLocks/>
            </p:cNvSpPr>
            <p:nvPr/>
          </p:nvSpPr>
          <p:spPr bwMode="auto">
            <a:xfrm>
              <a:off x="4162" y="2229"/>
              <a:ext cx="106" cy="157"/>
            </a:xfrm>
            <a:custGeom>
              <a:avLst/>
              <a:gdLst>
                <a:gd name="T0" fmla="*/ 65 w 106"/>
                <a:gd name="T1" fmla="*/ 156 h 157"/>
                <a:gd name="T2" fmla="*/ 0 w 106"/>
                <a:gd name="T3" fmla="*/ 45 h 157"/>
                <a:gd name="T4" fmla="*/ 75 w 106"/>
                <a:gd name="T5" fmla="*/ 0 h 157"/>
                <a:gd name="T6" fmla="*/ 86 w 106"/>
                <a:gd name="T7" fmla="*/ 19 h 157"/>
                <a:gd name="T8" fmla="*/ 33 w 106"/>
                <a:gd name="T9" fmla="*/ 51 h 157"/>
                <a:gd name="T10" fmla="*/ 48 w 106"/>
                <a:gd name="T11" fmla="*/ 77 h 157"/>
                <a:gd name="T12" fmla="*/ 94 w 106"/>
                <a:gd name="T13" fmla="*/ 49 h 157"/>
                <a:gd name="T14" fmla="*/ 105 w 106"/>
                <a:gd name="T15" fmla="*/ 68 h 157"/>
                <a:gd name="T16" fmla="*/ 59 w 106"/>
                <a:gd name="T17" fmla="*/ 96 h 157"/>
                <a:gd name="T18" fmla="*/ 87 w 106"/>
                <a:gd name="T19" fmla="*/ 143 h 157"/>
                <a:gd name="T20" fmla="*/ 65 w 106"/>
                <a:gd name="T21" fmla="*/ 156 h 15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6"/>
                <a:gd name="T34" fmla="*/ 0 h 157"/>
                <a:gd name="T35" fmla="*/ 106 w 106"/>
                <a:gd name="T36" fmla="*/ 157 h 157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6" h="157">
                  <a:moveTo>
                    <a:pt x="65" y="156"/>
                  </a:moveTo>
                  <a:lnTo>
                    <a:pt x="0" y="45"/>
                  </a:lnTo>
                  <a:lnTo>
                    <a:pt x="75" y="0"/>
                  </a:lnTo>
                  <a:lnTo>
                    <a:pt x="86" y="19"/>
                  </a:lnTo>
                  <a:lnTo>
                    <a:pt x="33" y="51"/>
                  </a:lnTo>
                  <a:lnTo>
                    <a:pt x="48" y="77"/>
                  </a:lnTo>
                  <a:lnTo>
                    <a:pt x="94" y="49"/>
                  </a:lnTo>
                  <a:lnTo>
                    <a:pt x="105" y="68"/>
                  </a:lnTo>
                  <a:lnTo>
                    <a:pt x="59" y="96"/>
                  </a:lnTo>
                  <a:lnTo>
                    <a:pt x="87" y="143"/>
                  </a:lnTo>
                  <a:lnTo>
                    <a:pt x="65" y="15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7" name="Freeform 9"/>
            <p:cNvSpPr>
              <a:spLocks/>
            </p:cNvSpPr>
            <p:nvPr/>
          </p:nvSpPr>
          <p:spPr bwMode="auto">
            <a:xfrm>
              <a:off x="4277" y="2202"/>
              <a:ext cx="73" cy="129"/>
            </a:xfrm>
            <a:custGeom>
              <a:avLst/>
              <a:gdLst>
                <a:gd name="T0" fmla="*/ 9 w 73"/>
                <a:gd name="T1" fmla="*/ 31 h 129"/>
                <a:gd name="T2" fmla="*/ 0 w 73"/>
                <a:gd name="T3" fmla="*/ 11 h 129"/>
                <a:gd name="T4" fmla="*/ 23 w 73"/>
                <a:gd name="T5" fmla="*/ 0 h 129"/>
                <a:gd name="T6" fmla="*/ 31 w 73"/>
                <a:gd name="T7" fmla="*/ 21 h 129"/>
                <a:gd name="T8" fmla="*/ 9 w 73"/>
                <a:gd name="T9" fmla="*/ 31 h 129"/>
                <a:gd name="T10" fmla="*/ 50 w 73"/>
                <a:gd name="T11" fmla="*/ 128 h 129"/>
                <a:gd name="T12" fmla="*/ 14 w 73"/>
                <a:gd name="T13" fmla="*/ 42 h 129"/>
                <a:gd name="T14" fmla="*/ 36 w 73"/>
                <a:gd name="T15" fmla="*/ 32 h 129"/>
                <a:gd name="T16" fmla="*/ 72 w 73"/>
                <a:gd name="T17" fmla="*/ 118 h 129"/>
                <a:gd name="T18" fmla="*/ 50 w 73"/>
                <a:gd name="T19" fmla="*/ 128 h 129"/>
                <a:gd name="T20" fmla="*/ 9 w 73"/>
                <a:gd name="T21" fmla="*/ 31 h 1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3"/>
                <a:gd name="T34" fmla="*/ 0 h 129"/>
                <a:gd name="T35" fmla="*/ 73 w 73"/>
                <a:gd name="T36" fmla="*/ 129 h 1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3" h="129">
                  <a:moveTo>
                    <a:pt x="9" y="31"/>
                  </a:moveTo>
                  <a:lnTo>
                    <a:pt x="0" y="11"/>
                  </a:lnTo>
                  <a:lnTo>
                    <a:pt x="23" y="0"/>
                  </a:lnTo>
                  <a:lnTo>
                    <a:pt x="31" y="21"/>
                  </a:lnTo>
                  <a:lnTo>
                    <a:pt x="9" y="31"/>
                  </a:lnTo>
                  <a:lnTo>
                    <a:pt x="50" y="128"/>
                  </a:lnTo>
                  <a:lnTo>
                    <a:pt x="14" y="42"/>
                  </a:lnTo>
                  <a:lnTo>
                    <a:pt x="36" y="32"/>
                  </a:lnTo>
                  <a:lnTo>
                    <a:pt x="72" y="118"/>
                  </a:lnTo>
                  <a:lnTo>
                    <a:pt x="50" y="128"/>
                  </a:lnTo>
                  <a:lnTo>
                    <a:pt x="9" y="31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auto">
            <a:xfrm>
              <a:off x="4347" y="2204"/>
              <a:ext cx="57" cy="107"/>
            </a:xfrm>
            <a:custGeom>
              <a:avLst/>
              <a:gdLst>
                <a:gd name="T0" fmla="*/ 29 w 57"/>
                <a:gd name="T1" fmla="*/ 106 h 107"/>
                <a:gd name="T2" fmla="*/ 23 w 57"/>
                <a:gd name="T3" fmla="*/ 10 h 107"/>
                <a:gd name="T4" fmla="*/ 27 w 57"/>
                <a:gd name="T5" fmla="*/ 22 h 107"/>
                <a:gd name="T6" fmla="*/ 28 w 57"/>
                <a:gd name="T7" fmla="*/ 18 h 107"/>
                <a:gd name="T8" fmla="*/ 29 w 57"/>
                <a:gd name="T9" fmla="*/ 14 h 107"/>
                <a:gd name="T10" fmla="*/ 31 w 57"/>
                <a:gd name="T11" fmla="*/ 10 h 107"/>
                <a:gd name="T12" fmla="*/ 32 w 57"/>
                <a:gd name="T13" fmla="*/ 8 h 107"/>
                <a:gd name="T14" fmla="*/ 33 w 57"/>
                <a:gd name="T15" fmla="*/ 6 h 107"/>
                <a:gd name="T16" fmla="*/ 35 w 57"/>
                <a:gd name="T17" fmla="*/ 4 h 107"/>
                <a:gd name="T18" fmla="*/ 37 w 57"/>
                <a:gd name="T19" fmla="*/ 3 h 107"/>
                <a:gd name="T20" fmla="*/ 40 w 57"/>
                <a:gd name="T21" fmla="*/ 2 h 107"/>
                <a:gd name="T22" fmla="*/ 42 w 57"/>
                <a:gd name="T23" fmla="*/ 1 h 107"/>
                <a:gd name="T24" fmla="*/ 44 w 57"/>
                <a:gd name="T25" fmla="*/ 1 h 107"/>
                <a:gd name="T26" fmla="*/ 46 w 57"/>
                <a:gd name="T27" fmla="*/ 0 h 107"/>
                <a:gd name="T28" fmla="*/ 48 w 57"/>
                <a:gd name="T29" fmla="*/ 0 h 107"/>
                <a:gd name="T30" fmla="*/ 50 w 57"/>
                <a:gd name="T31" fmla="*/ 1 h 107"/>
                <a:gd name="T32" fmla="*/ 52 w 57"/>
                <a:gd name="T33" fmla="*/ 1 h 107"/>
                <a:gd name="T34" fmla="*/ 55 w 57"/>
                <a:gd name="T35" fmla="*/ 2 h 107"/>
                <a:gd name="T36" fmla="*/ 55 w 57"/>
                <a:gd name="T37" fmla="*/ 26 h 107"/>
                <a:gd name="T38" fmla="*/ 53 w 57"/>
                <a:gd name="T39" fmla="*/ 26 h 107"/>
                <a:gd name="T40" fmla="*/ 51 w 57"/>
                <a:gd name="T41" fmla="*/ 26 h 107"/>
                <a:gd name="T42" fmla="*/ 49 w 57"/>
                <a:gd name="T43" fmla="*/ 26 h 107"/>
                <a:gd name="T44" fmla="*/ 46 w 57"/>
                <a:gd name="T45" fmla="*/ 26 h 107"/>
                <a:gd name="T46" fmla="*/ 43 w 57"/>
                <a:gd name="T47" fmla="*/ 27 h 107"/>
                <a:gd name="T48" fmla="*/ 41 w 57"/>
                <a:gd name="T49" fmla="*/ 28 h 107"/>
                <a:gd name="T50" fmla="*/ 39 w 57"/>
                <a:gd name="T51" fmla="*/ 30 h 107"/>
                <a:gd name="T52" fmla="*/ 38 w 57"/>
                <a:gd name="T53" fmla="*/ 32 h 107"/>
                <a:gd name="T54" fmla="*/ 36 w 57"/>
                <a:gd name="T55" fmla="*/ 34 h 107"/>
                <a:gd name="T56" fmla="*/ 36 w 57"/>
                <a:gd name="T57" fmla="*/ 36 h 107"/>
                <a:gd name="T58" fmla="*/ 35 w 57"/>
                <a:gd name="T59" fmla="*/ 39 h 107"/>
                <a:gd name="T60" fmla="*/ 35 w 57"/>
                <a:gd name="T61" fmla="*/ 41 h 107"/>
                <a:gd name="T62" fmla="*/ 35 w 57"/>
                <a:gd name="T63" fmla="*/ 43 h 107"/>
                <a:gd name="T64" fmla="*/ 36 w 57"/>
                <a:gd name="T65" fmla="*/ 47 h 107"/>
                <a:gd name="T66" fmla="*/ 37 w 57"/>
                <a:gd name="T67" fmla="*/ 52 h 107"/>
                <a:gd name="T68" fmla="*/ 38 w 57"/>
                <a:gd name="T69" fmla="*/ 56 h 107"/>
                <a:gd name="T70" fmla="*/ 39 w 57"/>
                <a:gd name="T71" fmla="*/ 60 h 107"/>
                <a:gd name="T72" fmla="*/ 41 w 57"/>
                <a:gd name="T73" fmla="*/ 64 h 107"/>
                <a:gd name="T74" fmla="*/ 42 w 57"/>
                <a:gd name="T75" fmla="*/ 69 h 107"/>
                <a:gd name="T76" fmla="*/ 51 w 57"/>
                <a:gd name="T77" fmla="*/ 98 h 10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57"/>
                <a:gd name="T118" fmla="*/ 0 h 107"/>
                <a:gd name="T119" fmla="*/ 57 w 57"/>
                <a:gd name="T120" fmla="*/ 107 h 10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57" h="107">
                  <a:moveTo>
                    <a:pt x="51" y="98"/>
                  </a:moveTo>
                  <a:lnTo>
                    <a:pt x="29" y="106"/>
                  </a:lnTo>
                  <a:lnTo>
                    <a:pt x="0" y="19"/>
                  </a:lnTo>
                  <a:lnTo>
                    <a:pt x="23" y="10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8"/>
                  </a:lnTo>
                  <a:lnTo>
                    <a:pt x="28" y="16"/>
                  </a:lnTo>
                  <a:lnTo>
                    <a:pt x="29" y="14"/>
                  </a:lnTo>
                  <a:lnTo>
                    <a:pt x="30" y="12"/>
                  </a:lnTo>
                  <a:lnTo>
                    <a:pt x="31" y="10"/>
                  </a:lnTo>
                  <a:lnTo>
                    <a:pt x="31" y="9"/>
                  </a:lnTo>
                  <a:lnTo>
                    <a:pt x="32" y="8"/>
                  </a:lnTo>
                  <a:lnTo>
                    <a:pt x="33" y="7"/>
                  </a:lnTo>
                  <a:lnTo>
                    <a:pt x="33" y="6"/>
                  </a:lnTo>
                  <a:lnTo>
                    <a:pt x="34" y="5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7" y="3"/>
                  </a:lnTo>
                  <a:lnTo>
                    <a:pt x="39" y="2"/>
                  </a:lnTo>
                  <a:lnTo>
                    <a:pt x="40" y="2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3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1"/>
                  </a:lnTo>
                  <a:lnTo>
                    <a:pt x="50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3" y="2"/>
                  </a:lnTo>
                  <a:lnTo>
                    <a:pt x="55" y="2"/>
                  </a:lnTo>
                  <a:lnTo>
                    <a:pt x="56" y="27"/>
                  </a:lnTo>
                  <a:lnTo>
                    <a:pt x="55" y="26"/>
                  </a:lnTo>
                  <a:lnTo>
                    <a:pt x="54" y="26"/>
                  </a:lnTo>
                  <a:lnTo>
                    <a:pt x="53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0" y="26"/>
                  </a:lnTo>
                  <a:lnTo>
                    <a:pt x="49" y="26"/>
                  </a:lnTo>
                  <a:lnTo>
                    <a:pt x="47" y="26"/>
                  </a:lnTo>
                  <a:lnTo>
                    <a:pt x="46" y="26"/>
                  </a:lnTo>
                  <a:lnTo>
                    <a:pt x="44" y="27"/>
                  </a:lnTo>
                  <a:lnTo>
                    <a:pt x="43" y="27"/>
                  </a:lnTo>
                  <a:lnTo>
                    <a:pt x="42" y="27"/>
                  </a:lnTo>
                  <a:lnTo>
                    <a:pt x="41" y="28"/>
                  </a:lnTo>
                  <a:lnTo>
                    <a:pt x="40" y="29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2"/>
                  </a:lnTo>
                  <a:lnTo>
                    <a:pt x="37" y="33"/>
                  </a:lnTo>
                  <a:lnTo>
                    <a:pt x="36" y="34"/>
                  </a:lnTo>
                  <a:lnTo>
                    <a:pt x="36" y="35"/>
                  </a:lnTo>
                  <a:lnTo>
                    <a:pt x="36" y="36"/>
                  </a:lnTo>
                  <a:lnTo>
                    <a:pt x="35" y="38"/>
                  </a:lnTo>
                  <a:lnTo>
                    <a:pt x="35" y="39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5" y="42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6" y="47"/>
                  </a:lnTo>
                  <a:lnTo>
                    <a:pt x="36" y="50"/>
                  </a:lnTo>
                  <a:lnTo>
                    <a:pt x="37" y="52"/>
                  </a:lnTo>
                  <a:lnTo>
                    <a:pt x="37" y="54"/>
                  </a:lnTo>
                  <a:lnTo>
                    <a:pt x="38" y="56"/>
                  </a:lnTo>
                  <a:lnTo>
                    <a:pt x="39" y="58"/>
                  </a:lnTo>
                  <a:lnTo>
                    <a:pt x="39" y="60"/>
                  </a:lnTo>
                  <a:lnTo>
                    <a:pt x="40" y="62"/>
                  </a:lnTo>
                  <a:lnTo>
                    <a:pt x="41" y="64"/>
                  </a:lnTo>
                  <a:lnTo>
                    <a:pt x="42" y="67"/>
                  </a:lnTo>
                  <a:lnTo>
                    <a:pt x="42" y="69"/>
                  </a:lnTo>
                  <a:lnTo>
                    <a:pt x="42" y="72"/>
                  </a:lnTo>
                  <a:lnTo>
                    <a:pt x="51" y="9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99" name="Freeform 11"/>
            <p:cNvSpPr>
              <a:spLocks/>
            </p:cNvSpPr>
            <p:nvPr/>
          </p:nvSpPr>
          <p:spPr bwMode="auto">
            <a:xfrm>
              <a:off x="4431" y="2187"/>
              <a:ext cx="88" cy="98"/>
            </a:xfrm>
            <a:custGeom>
              <a:avLst/>
              <a:gdLst>
                <a:gd name="T0" fmla="*/ 86 w 88"/>
                <a:gd name="T1" fmla="*/ 67 h 98"/>
                <a:gd name="T2" fmla="*/ 83 w 88"/>
                <a:gd name="T3" fmla="*/ 74 h 98"/>
                <a:gd name="T4" fmla="*/ 80 w 88"/>
                <a:gd name="T5" fmla="*/ 81 h 98"/>
                <a:gd name="T6" fmla="*/ 74 w 88"/>
                <a:gd name="T7" fmla="*/ 87 h 98"/>
                <a:gd name="T8" fmla="*/ 67 w 88"/>
                <a:gd name="T9" fmla="*/ 91 h 98"/>
                <a:gd name="T10" fmla="*/ 60 w 88"/>
                <a:gd name="T11" fmla="*/ 94 h 98"/>
                <a:gd name="T12" fmla="*/ 51 w 88"/>
                <a:gd name="T13" fmla="*/ 96 h 98"/>
                <a:gd name="T14" fmla="*/ 43 w 88"/>
                <a:gd name="T15" fmla="*/ 97 h 98"/>
                <a:gd name="T16" fmla="*/ 36 w 88"/>
                <a:gd name="T17" fmla="*/ 97 h 98"/>
                <a:gd name="T18" fmla="*/ 31 w 88"/>
                <a:gd name="T19" fmla="*/ 95 h 98"/>
                <a:gd name="T20" fmla="*/ 25 w 88"/>
                <a:gd name="T21" fmla="*/ 93 h 98"/>
                <a:gd name="T22" fmla="*/ 21 w 88"/>
                <a:gd name="T23" fmla="*/ 90 h 98"/>
                <a:gd name="T24" fmla="*/ 16 w 88"/>
                <a:gd name="T25" fmla="*/ 87 h 98"/>
                <a:gd name="T26" fmla="*/ 9 w 88"/>
                <a:gd name="T27" fmla="*/ 79 h 98"/>
                <a:gd name="T28" fmla="*/ 5 w 88"/>
                <a:gd name="T29" fmla="*/ 70 h 98"/>
                <a:gd name="T30" fmla="*/ 2 w 88"/>
                <a:gd name="T31" fmla="*/ 59 h 98"/>
                <a:gd name="T32" fmla="*/ 0 w 88"/>
                <a:gd name="T33" fmla="*/ 52 h 98"/>
                <a:gd name="T34" fmla="*/ 0 w 88"/>
                <a:gd name="T35" fmla="*/ 44 h 98"/>
                <a:gd name="T36" fmla="*/ 0 w 88"/>
                <a:gd name="T37" fmla="*/ 37 h 98"/>
                <a:gd name="T38" fmla="*/ 1 w 88"/>
                <a:gd name="T39" fmla="*/ 31 h 98"/>
                <a:gd name="T40" fmla="*/ 3 w 88"/>
                <a:gd name="T41" fmla="*/ 25 h 98"/>
                <a:gd name="T42" fmla="*/ 6 w 88"/>
                <a:gd name="T43" fmla="*/ 20 h 98"/>
                <a:gd name="T44" fmla="*/ 8 w 88"/>
                <a:gd name="T45" fmla="*/ 15 h 98"/>
                <a:gd name="T46" fmla="*/ 12 w 88"/>
                <a:gd name="T47" fmla="*/ 11 h 98"/>
                <a:gd name="T48" fmla="*/ 16 w 88"/>
                <a:gd name="T49" fmla="*/ 8 h 98"/>
                <a:gd name="T50" fmla="*/ 23 w 88"/>
                <a:gd name="T51" fmla="*/ 4 h 98"/>
                <a:gd name="T52" fmla="*/ 34 w 88"/>
                <a:gd name="T53" fmla="*/ 1 h 98"/>
                <a:gd name="T54" fmla="*/ 40 w 88"/>
                <a:gd name="T55" fmla="*/ 0 h 98"/>
                <a:gd name="T56" fmla="*/ 47 w 88"/>
                <a:gd name="T57" fmla="*/ 0 h 98"/>
                <a:gd name="T58" fmla="*/ 51 w 88"/>
                <a:gd name="T59" fmla="*/ 1 h 98"/>
                <a:gd name="T60" fmla="*/ 57 w 88"/>
                <a:gd name="T61" fmla="*/ 3 h 98"/>
                <a:gd name="T62" fmla="*/ 62 w 88"/>
                <a:gd name="T63" fmla="*/ 5 h 98"/>
                <a:gd name="T64" fmla="*/ 66 w 88"/>
                <a:gd name="T65" fmla="*/ 8 h 98"/>
                <a:gd name="T66" fmla="*/ 71 w 88"/>
                <a:gd name="T67" fmla="*/ 12 h 98"/>
                <a:gd name="T68" fmla="*/ 75 w 88"/>
                <a:gd name="T69" fmla="*/ 17 h 98"/>
                <a:gd name="T70" fmla="*/ 79 w 88"/>
                <a:gd name="T71" fmla="*/ 23 h 98"/>
                <a:gd name="T72" fmla="*/ 81 w 88"/>
                <a:gd name="T73" fmla="*/ 29 h 98"/>
                <a:gd name="T74" fmla="*/ 83 w 88"/>
                <a:gd name="T75" fmla="*/ 37 h 98"/>
                <a:gd name="T76" fmla="*/ 85 w 88"/>
                <a:gd name="T77" fmla="*/ 45 h 98"/>
                <a:gd name="T78" fmla="*/ 27 w 88"/>
                <a:gd name="T79" fmla="*/ 62 h 98"/>
                <a:gd name="T80" fmla="*/ 29 w 88"/>
                <a:gd name="T81" fmla="*/ 68 h 98"/>
                <a:gd name="T82" fmla="*/ 33 w 88"/>
                <a:gd name="T83" fmla="*/ 73 h 98"/>
                <a:gd name="T84" fmla="*/ 38 w 88"/>
                <a:gd name="T85" fmla="*/ 77 h 98"/>
                <a:gd name="T86" fmla="*/ 43 w 88"/>
                <a:gd name="T87" fmla="*/ 79 h 98"/>
                <a:gd name="T88" fmla="*/ 48 w 88"/>
                <a:gd name="T89" fmla="*/ 79 h 98"/>
                <a:gd name="T90" fmla="*/ 53 w 88"/>
                <a:gd name="T91" fmla="*/ 77 h 98"/>
                <a:gd name="T92" fmla="*/ 58 w 88"/>
                <a:gd name="T93" fmla="*/ 74 h 98"/>
                <a:gd name="T94" fmla="*/ 62 w 88"/>
                <a:gd name="T95" fmla="*/ 69 h 98"/>
                <a:gd name="T96" fmla="*/ 59 w 88"/>
                <a:gd name="T97" fmla="*/ 37 h 98"/>
                <a:gd name="T98" fmla="*/ 56 w 88"/>
                <a:gd name="T99" fmla="*/ 30 h 98"/>
                <a:gd name="T100" fmla="*/ 54 w 88"/>
                <a:gd name="T101" fmla="*/ 25 h 98"/>
                <a:gd name="T102" fmla="*/ 50 w 88"/>
                <a:gd name="T103" fmla="*/ 21 h 98"/>
                <a:gd name="T104" fmla="*/ 46 w 88"/>
                <a:gd name="T105" fmla="*/ 19 h 98"/>
                <a:gd name="T106" fmla="*/ 41 w 88"/>
                <a:gd name="T107" fmla="*/ 18 h 98"/>
                <a:gd name="T108" fmla="*/ 36 w 88"/>
                <a:gd name="T109" fmla="*/ 18 h 98"/>
                <a:gd name="T110" fmla="*/ 32 w 88"/>
                <a:gd name="T111" fmla="*/ 21 h 98"/>
                <a:gd name="T112" fmla="*/ 28 w 88"/>
                <a:gd name="T113" fmla="*/ 24 h 98"/>
                <a:gd name="T114" fmla="*/ 25 w 88"/>
                <a:gd name="T115" fmla="*/ 28 h 98"/>
                <a:gd name="T116" fmla="*/ 24 w 88"/>
                <a:gd name="T117" fmla="*/ 33 h 98"/>
                <a:gd name="T118" fmla="*/ 23 w 88"/>
                <a:gd name="T119" fmla="*/ 40 h 98"/>
                <a:gd name="T120" fmla="*/ 63 w 88"/>
                <a:gd name="T121" fmla="*/ 64 h 9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8"/>
                <a:gd name="T184" fmla="*/ 0 h 98"/>
                <a:gd name="T185" fmla="*/ 88 w 88"/>
                <a:gd name="T186" fmla="*/ 98 h 9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8" h="98">
                  <a:moveTo>
                    <a:pt x="63" y="64"/>
                  </a:moveTo>
                  <a:lnTo>
                    <a:pt x="87" y="62"/>
                  </a:lnTo>
                  <a:lnTo>
                    <a:pt x="87" y="64"/>
                  </a:lnTo>
                  <a:lnTo>
                    <a:pt x="86" y="66"/>
                  </a:lnTo>
                  <a:lnTo>
                    <a:pt x="86" y="67"/>
                  </a:lnTo>
                  <a:lnTo>
                    <a:pt x="85" y="69"/>
                  </a:lnTo>
                  <a:lnTo>
                    <a:pt x="85" y="71"/>
                  </a:lnTo>
                  <a:lnTo>
                    <a:pt x="84" y="72"/>
                  </a:lnTo>
                  <a:lnTo>
                    <a:pt x="84" y="73"/>
                  </a:lnTo>
                  <a:lnTo>
                    <a:pt x="83" y="74"/>
                  </a:lnTo>
                  <a:lnTo>
                    <a:pt x="82" y="76"/>
                  </a:lnTo>
                  <a:lnTo>
                    <a:pt x="81" y="77"/>
                  </a:lnTo>
                  <a:lnTo>
                    <a:pt x="81" y="79"/>
                  </a:lnTo>
                  <a:lnTo>
                    <a:pt x="80" y="80"/>
                  </a:lnTo>
                  <a:lnTo>
                    <a:pt x="80" y="81"/>
                  </a:lnTo>
                  <a:lnTo>
                    <a:pt x="79" y="83"/>
                  </a:lnTo>
                  <a:lnTo>
                    <a:pt x="78" y="84"/>
                  </a:lnTo>
                  <a:lnTo>
                    <a:pt x="76" y="85"/>
                  </a:lnTo>
                  <a:lnTo>
                    <a:pt x="75" y="86"/>
                  </a:lnTo>
                  <a:lnTo>
                    <a:pt x="74" y="87"/>
                  </a:lnTo>
                  <a:lnTo>
                    <a:pt x="73" y="88"/>
                  </a:lnTo>
                  <a:lnTo>
                    <a:pt x="71" y="89"/>
                  </a:lnTo>
                  <a:lnTo>
                    <a:pt x="70" y="89"/>
                  </a:lnTo>
                  <a:lnTo>
                    <a:pt x="69" y="90"/>
                  </a:lnTo>
                  <a:lnTo>
                    <a:pt x="67" y="91"/>
                  </a:lnTo>
                  <a:lnTo>
                    <a:pt x="66" y="92"/>
                  </a:lnTo>
                  <a:lnTo>
                    <a:pt x="65" y="92"/>
                  </a:lnTo>
                  <a:lnTo>
                    <a:pt x="64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58" y="95"/>
                  </a:lnTo>
                  <a:lnTo>
                    <a:pt x="56" y="95"/>
                  </a:lnTo>
                  <a:lnTo>
                    <a:pt x="55" y="96"/>
                  </a:lnTo>
                  <a:lnTo>
                    <a:pt x="53" y="96"/>
                  </a:lnTo>
                  <a:lnTo>
                    <a:pt x="51" y="96"/>
                  </a:lnTo>
                  <a:lnTo>
                    <a:pt x="49" y="97"/>
                  </a:lnTo>
                  <a:lnTo>
                    <a:pt x="48" y="97"/>
                  </a:lnTo>
                  <a:lnTo>
                    <a:pt x="46" y="97"/>
                  </a:lnTo>
                  <a:lnTo>
                    <a:pt x="45" y="97"/>
                  </a:lnTo>
                  <a:lnTo>
                    <a:pt x="43" y="97"/>
                  </a:lnTo>
                  <a:lnTo>
                    <a:pt x="42" y="97"/>
                  </a:lnTo>
                  <a:lnTo>
                    <a:pt x="41" y="97"/>
                  </a:lnTo>
                  <a:lnTo>
                    <a:pt x="39" y="97"/>
                  </a:lnTo>
                  <a:lnTo>
                    <a:pt x="38" y="97"/>
                  </a:lnTo>
                  <a:lnTo>
                    <a:pt x="36" y="97"/>
                  </a:lnTo>
                  <a:lnTo>
                    <a:pt x="36" y="96"/>
                  </a:lnTo>
                  <a:lnTo>
                    <a:pt x="35" y="96"/>
                  </a:lnTo>
                  <a:lnTo>
                    <a:pt x="34" y="96"/>
                  </a:lnTo>
                  <a:lnTo>
                    <a:pt x="32" y="96"/>
                  </a:lnTo>
                  <a:lnTo>
                    <a:pt x="31" y="95"/>
                  </a:lnTo>
                  <a:lnTo>
                    <a:pt x="30" y="95"/>
                  </a:lnTo>
                  <a:lnTo>
                    <a:pt x="29" y="95"/>
                  </a:lnTo>
                  <a:lnTo>
                    <a:pt x="28" y="94"/>
                  </a:lnTo>
                  <a:lnTo>
                    <a:pt x="26" y="94"/>
                  </a:lnTo>
                  <a:lnTo>
                    <a:pt x="25" y="93"/>
                  </a:lnTo>
                  <a:lnTo>
                    <a:pt x="24" y="93"/>
                  </a:lnTo>
                  <a:lnTo>
                    <a:pt x="23" y="92"/>
                  </a:lnTo>
                  <a:lnTo>
                    <a:pt x="22" y="92"/>
                  </a:lnTo>
                  <a:lnTo>
                    <a:pt x="22" y="91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19" y="89"/>
                  </a:lnTo>
                  <a:lnTo>
                    <a:pt x="18" y="89"/>
                  </a:lnTo>
                  <a:lnTo>
                    <a:pt x="17" y="88"/>
                  </a:lnTo>
                  <a:lnTo>
                    <a:pt x="16" y="87"/>
                  </a:lnTo>
                  <a:lnTo>
                    <a:pt x="15" y="86"/>
                  </a:lnTo>
                  <a:lnTo>
                    <a:pt x="13" y="84"/>
                  </a:lnTo>
                  <a:lnTo>
                    <a:pt x="12" y="83"/>
                  </a:lnTo>
                  <a:lnTo>
                    <a:pt x="11" y="81"/>
                  </a:lnTo>
                  <a:lnTo>
                    <a:pt x="9" y="79"/>
                  </a:lnTo>
                  <a:lnTo>
                    <a:pt x="8" y="77"/>
                  </a:lnTo>
                  <a:lnTo>
                    <a:pt x="7" y="75"/>
                  </a:lnTo>
                  <a:lnTo>
                    <a:pt x="7" y="74"/>
                  </a:lnTo>
                  <a:lnTo>
                    <a:pt x="6" y="72"/>
                  </a:lnTo>
                  <a:lnTo>
                    <a:pt x="5" y="70"/>
                  </a:lnTo>
                  <a:lnTo>
                    <a:pt x="4" y="68"/>
                  </a:lnTo>
                  <a:lnTo>
                    <a:pt x="4" y="66"/>
                  </a:lnTo>
                  <a:lnTo>
                    <a:pt x="3" y="64"/>
                  </a:lnTo>
                  <a:lnTo>
                    <a:pt x="2" y="61"/>
                  </a:lnTo>
                  <a:lnTo>
                    <a:pt x="2" y="59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4"/>
                  </a:lnTo>
                  <a:lnTo>
                    <a:pt x="1" y="53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2"/>
                  </a:lnTo>
                  <a:lnTo>
                    <a:pt x="0" y="40"/>
                  </a:lnTo>
                  <a:lnTo>
                    <a:pt x="0" y="39"/>
                  </a:lnTo>
                  <a:lnTo>
                    <a:pt x="0" y="37"/>
                  </a:lnTo>
                  <a:lnTo>
                    <a:pt x="0" y="36"/>
                  </a:lnTo>
                  <a:lnTo>
                    <a:pt x="1" y="35"/>
                  </a:lnTo>
                  <a:lnTo>
                    <a:pt x="1" y="34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2" y="30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4" y="24"/>
                  </a:lnTo>
                  <a:lnTo>
                    <a:pt x="5" y="23"/>
                  </a:lnTo>
                  <a:lnTo>
                    <a:pt x="5" y="22"/>
                  </a:lnTo>
                  <a:lnTo>
                    <a:pt x="6" y="21"/>
                  </a:lnTo>
                  <a:lnTo>
                    <a:pt x="6" y="20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8" y="16"/>
                  </a:lnTo>
                  <a:lnTo>
                    <a:pt x="8" y="15"/>
                  </a:lnTo>
                  <a:lnTo>
                    <a:pt x="9" y="14"/>
                  </a:lnTo>
                  <a:lnTo>
                    <a:pt x="10" y="14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2" y="11"/>
                  </a:lnTo>
                  <a:lnTo>
                    <a:pt x="13" y="10"/>
                  </a:lnTo>
                  <a:lnTo>
                    <a:pt x="14" y="10"/>
                  </a:lnTo>
                  <a:lnTo>
                    <a:pt x="14" y="9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8" y="7"/>
                  </a:lnTo>
                  <a:lnTo>
                    <a:pt x="20" y="6"/>
                  </a:lnTo>
                  <a:lnTo>
                    <a:pt x="22" y="5"/>
                  </a:lnTo>
                  <a:lnTo>
                    <a:pt x="23" y="4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1" y="1"/>
                  </a:lnTo>
                  <a:lnTo>
                    <a:pt x="34" y="1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9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3" y="0"/>
                  </a:lnTo>
                  <a:lnTo>
                    <a:pt x="44" y="0"/>
                  </a:lnTo>
                  <a:lnTo>
                    <a:pt x="45" y="0"/>
                  </a:lnTo>
                  <a:lnTo>
                    <a:pt x="47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3" y="1"/>
                  </a:lnTo>
                  <a:lnTo>
                    <a:pt x="55" y="2"/>
                  </a:lnTo>
                  <a:lnTo>
                    <a:pt x="56" y="2"/>
                  </a:lnTo>
                  <a:lnTo>
                    <a:pt x="57" y="3"/>
                  </a:lnTo>
                  <a:lnTo>
                    <a:pt x="58" y="3"/>
                  </a:lnTo>
                  <a:lnTo>
                    <a:pt x="59" y="3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4" y="6"/>
                  </a:lnTo>
                  <a:lnTo>
                    <a:pt x="65" y="7"/>
                  </a:lnTo>
                  <a:lnTo>
                    <a:pt x="65" y="8"/>
                  </a:lnTo>
                  <a:lnTo>
                    <a:pt x="66" y="8"/>
                  </a:lnTo>
                  <a:lnTo>
                    <a:pt x="67" y="8"/>
                  </a:lnTo>
                  <a:lnTo>
                    <a:pt x="68" y="9"/>
                  </a:lnTo>
                  <a:lnTo>
                    <a:pt x="69" y="10"/>
                  </a:lnTo>
                  <a:lnTo>
                    <a:pt x="70" y="11"/>
                  </a:lnTo>
                  <a:lnTo>
                    <a:pt x="71" y="12"/>
                  </a:lnTo>
                  <a:lnTo>
                    <a:pt x="72" y="13"/>
                  </a:lnTo>
                  <a:lnTo>
                    <a:pt x="73" y="14"/>
                  </a:lnTo>
                  <a:lnTo>
                    <a:pt x="74" y="15"/>
                  </a:lnTo>
                  <a:lnTo>
                    <a:pt x="74" y="16"/>
                  </a:lnTo>
                  <a:lnTo>
                    <a:pt x="75" y="17"/>
                  </a:lnTo>
                  <a:lnTo>
                    <a:pt x="76" y="19"/>
                  </a:lnTo>
                  <a:lnTo>
                    <a:pt x="77" y="20"/>
                  </a:lnTo>
                  <a:lnTo>
                    <a:pt x="77" y="21"/>
                  </a:lnTo>
                  <a:lnTo>
                    <a:pt x="78" y="22"/>
                  </a:lnTo>
                  <a:lnTo>
                    <a:pt x="79" y="23"/>
                  </a:lnTo>
                  <a:lnTo>
                    <a:pt x="79" y="24"/>
                  </a:lnTo>
                  <a:lnTo>
                    <a:pt x="80" y="25"/>
                  </a:lnTo>
                  <a:lnTo>
                    <a:pt x="80" y="26"/>
                  </a:lnTo>
                  <a:lnTo>
                    <a:pt x="80" y="28"/>
                  </a:lnTo>
                  <a:lnTo>
                    <a:pt x="81" y="29"/>
                  </a:lnTo>
                  <a:lnTo>
                    <a:pt x="81" y="31"/>
                  </a:lnTo>
                  <a:lnTo>
                    <a:pt x="82" y="32"/>
                  </a:lnTo>
                  <a:lnTo>
                    <a:pt x="82" y="34"/>
                  </a:lnTo>
                  <a:lnTo>
                    <a:pt x="83" y="35"/>
                  </a:lnTo>
                  <a:lnTo>
                    <a:pt x="83" y="37"/>
                  </a:lnTo>
                  <a:lnTo>
                    <a:pt x="83" y="39"/>
                  </a:lnTo>
                  <a:lnTo>
                    <a:pt x="84" y="40"/>
                  </a:lnTo>
                  <a:lnTo>
                    <a:pt x="84" y="41"/>
                  </a:lnTo>
                  <a:lnTo>
                    <a:pt x="85" y="43"/>
                  </a:lnTo>
                  <a:lnTo>
                    <a:pt x="85" y="45"/>
                  </a:lnTo>
                  <a:lnTo>
                    <a:pt x="85" y="46"/>
                  </a:lnTo>
                  <a:lnTo>
                    <a:pt x="86" y="48"/>
                  </a:lnTo>
                  <a:lnTo>
                    <a:pt x="27" y="59"/>
                  </a:lnTo>
                  <a:lnTo>
                    <a:pt x="27" y="60"/>
                  </a:lnTo>
                  <a:lnTo>
                    <a:pt x="27" y="62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5"/>
                  </a:lnTo>
                  <a:lnTo>
                    <a:pt x="29" y="67"/>
                  </a:lnTo>
                  <a:lnTo>
                    <a:pt x="29" y="68"/>
                  </a:lnTo>
                  <a:lnTo>
                    <a:pt x="30" y="69"/>
                  </a:lnTo>
                  <a:lnTo>
                    <a:pt x="31" y="70"/>
                  </a:lnTo>
                  <a:lnTo>
                    <a:pt x="31" y="71"/>
                  </a:lnTo>
                  <a:lnTo>
                    <a:pt x="32" y="72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5" y="74"/>
                  </a:lnTo>
                  <a:lnTo>
                    <a:pt x="36" y="75"/>
                  </a:lnTo>
                  <a:lnTo>
                    <a:pt x="37" y="76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0" y="78"/>
                  </a:lnTo>
                  <a:lnTo>
                    <a:pt x="41" y="78"/>
                  </a:lnTo>
                  <a:lnTo>
                    <a:pt x="42" y="78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5" y="79"/>
                  </a:lnTo>
                  <a:lnTo>
                    <a:pt x="46" y="79"/>
                  </a:lnTo>
                  <a:lnTo>
                    <a:pt x="47" y="79"/>
                  </a:lnTo>
                  <a:lnTo>
                    <a:pt x="48" y="79"/>
                  </a:lnTo>
                  <a:lnTo>
                    <a:pt x="49" y="79"/>
                  </a:lnTo>
                  <a:lnTo>
                    <a:pt x="50" y="79"/>
                  </a:lnTo>
                  <a:lnTo>
                    <a:pt x="51" y="78"/>
                  </a:lnTo>
                  <a:lnTo>
                    <a:pt x="52" y="78"/>
                  </a:lnTo>
                  <a:lnTo>
                    <a:pt x="53" y="77"/>
                  </a:lnTo>
                  <a:lnTo>
                    <a:pt x="54" y="77"/>
                  </a:lnTo>
                  <a:lnTo>
                    <a:pt x="55" y="76"/>
                  </a:lnTo>
                  <a:lnTo>
                    <a:pt x="56" y="75"/>
                  </a:lnTo>
                  <a:lnTo>
                    <a:pt x="57" y="75"/>
                  </a:lnTo>
                  <a:lnTo>
                    <a:pt x="58" y="74"/>
                  </a:lnTo>
                  <a:lnTo>
                    <a:pt x="59" y="73"/>
                  </a:lnTo>
                  <a:lnTo>
                    <a:pt x="60" y="72"/>
                  </a:lnTo>
                  <a:lnTo>
                    <a:pt x="60" y="71"/>
                  </a:lnTo>
                  <a:lnTo>
                    <a:pt x="61" y="70"/>
                  </a:lnTo>
                  <a:lnTo>
                    <a:pt x="62" y="69"/>
                  </a:lnTo>
                  <a:lnTo>
                    <a:pt x="62" y="67"/>
                  </a:lnTo>
                  <a:lnTo>
                    <a:pt x="62" y="65"/>
                  </a:lnTo>
                  <a:lnTo>
                    <a:pt x="63" y="64"/>
                  </a:lnTo>
                  <a:lnTo>
                    <a:pt x="59" y="38"/>
                  </a:lnTo>
                  <a:lnTo>
                    <a:pt x="59" y="37"/>
                  </a:lnTo>
                  <a:lnTo>
                    <a:pt x="58" y="35"/>
                  </a:lnTo>
                  <a:lnTo>
                    <a:pt x="58" y="34"/>
                  </a:lnTo>
                  <a:lnTo>
                    <a:pt x="57" y="33"/>
                  </a:lnTo>
                  <a:lnTo>
                    <a:pt x="57" y="31"/>
                  </a:lnTo>
                  <a:lnTo>
                    <a:pt x="56" y="30"/>
                  </a:lnTo>
                  <a:lnTo>
                    <a:pt x="56" y="29"/>
                  </a:lnTo>
                  <a:lnTo>
                    <a:pt x="55" y="28"/>
                  </a:lnTo>
                  <a:lnTo>
                    <a:pt x="55" y="27"/>
                  </a:lnTo>
                  <a:lnTo>
                    <a:pt x="54" y="26"/>
                  </a:lnTo>
                  <a:lnTo>
                    <a:pt x="54" y="25"/>
                  </a:lnTo>
                  <a:lnTo>
                    <a:pt x="53" y="24"/>
                  </a:lnTo>
                  <a:lnTo>
                    <a:pt x="52" y="24"/>
                  </a:lnTo>
                  <a:lnTo>
                    <a:pt x="51" y="23"/>
                  </a:lnTo>
                  <a:lnTo>
                    <a:pt x="51" y="22"/>
                  </a:lnTo>
                  <a:lnTo>
                    <a:pt x="50" y="21"/>
                  </a:lnTo>
                  <a:lnTo>
                    <a:pt x="49" y="21"/>
                  </a:lnTo>
                  <a:lnTo>
                    <a:pt x="49" y="20"/>
                  </a:lnTo>
                  <a:lnTo>
                    <a:pt x="48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5" y="19"/>
                  </a:lnTo>
                  <a:lnTo>
                    <a:pt x="44" y="18"/>
                  </a:lnTo>
                  <a:lnTo>
                    <a:pt x="43" y="18"/>
                  </a:lnTo>
                  <a:lnTo>
                    <a:pt x="42" y="18"/>
                  </a:lnTo>
                  <a:lnTo>
                    <a:pt x="41" y="18"/>
                  </a:lnTo>
                  <a:lnTo>
                    <a:pt x="40" y="18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5" y="19"/>
                  </a:lnTo>
                  <a:lnTo>
                    <a:pt x="34" y="19"/>
                  </a:lnTo>
                  <a:lnTo>
                    <a:pt x="33" y="20"/>
                  </a:lnTo>
                  <a:lnTo>
                    <a:pt x="32" y="21"/>
                  </a:lnTo>
                  <a:lnTo>
                    <a:pt x="31" y="21"/>
                  </a:lnTo>
                  <a:lnTo>
                    <a:pt x="30" y="22"/>
                  </a:lnTo>
                  <a:lnTo>
                    <a:pt x="29" y="22"/>
                  </a:lnTo>
                  <a:lnTo>
                    <a:pt x="29" y="23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6" y="25"/>
                  </a:lnTo>
                  <a:lnTo>
                    <a:pt x="26" y="26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9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2"/>
                  </a:lnTo>
                  <a:lnTo>
                    <a:pt x="24" y="33"/>
                  </a:lnTo>
                  <a:lnTo>
                    <a:pt x="23" y="35"/>
                  </a:lnTo>
                  <a:lnTo>
                    <a:pt x="23" y="36"/>
                  </a:lnTo>
                  <a:lnTo>
                    <a:pt x="23" y="37"/>
                  </a:lnTo>
                  <a:lnTo>
                    <a:pt x="23" y="38"/>
                  </a:lnTo>
                  <a:lnTo>
                    <a:pt x="23" y="40"/>
                  </a:lnTo>
                  <a:lnTo>
                    <a:pt x="24" y="41"/>
                  </a:lnTo>
                  <a:lnTo>
                    <a:pt x="24" y="42"/>
                  </a:lnTo>
                  <a:lnTo>
                    <a:pt x="24" y="44"/>
                  </a:lnTo>
                  <a:lnTo>
                    <a:pt x="59" y="38"/>
                  </a:lnTo>
                  <a:lnTo>
                    <a:pt x="63" y="6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Freeform 12"/>
            <p:cNvSpPr>
              <a:spLocks/>
            </p:cNvSpPr>
            <p:nvPr/>
          </p:nvSpPr>
          <p:spPr bwMode="auto">
            <a:xfrm>
              <a:off x="4540" y="2174"/>
              <a:ext cx="87" cy="98"/>
            </a:xfrm>
            <a:custGeom>
              <a:avLst/>
              <a:gdLst>
                <a:gd name="T0" fmla="*/ 25 w 87"/>
                <a:gd name="T1" fmla="*/ 70 h 98"/>
                <a:gd name="T2" fmla="*/ 27 w 87"/>
                <a:gd name="T3" fmla="*/ 74 h 98"/>
                <a:gd name="T4" fmla="*/ 30 w 87"/>
                <a:gd name="T5" fmla="*/ 77 h 98"/>
                <a:gd name="T6" fmla="*/ 34 w 87"/>
                <a:gd name="T7" fmla="*/ 79 h 98"/>
                <a:gd name="T8" fmla="*/ 39 w 87"/>
                <a:gd name="T9" fmla="*/ 81 h 98"/>
                <a:gd name="T10" fmla="*/ 44 w 87"/>
                <a:gd name="T11" fmla="*/ 81 h 98"/>
                <a:gd name="T12" fmla="*/ 50 w 87"/>
                <a:gd name="T13" fmla="*/ 80 h 98"/>
                <a:gd name="T14" fmla="*/ 55 w 87"/>
                <a:gd name="T15" fmla="*/ 78 h 98"/>
                <a:gd name="T16" fmla="*/ 59 w 87"/>
                <a:gd name="T17" fmla="*/ 76 h 98"/>
                <a:gd name="T18" fmla="*/ 61 w 87"/>
                <a:gd name="T19" fmla="*/ 73 h 98"/>
                <a:gd name="T20" fmla="*/ 61 w 87"/>
                <a:gd name="T21" fmla="*/ 68 h 98"/>
                <a:gd name="T22" fmla="*/ 59 w 87"/>
                <a:gd name="T23" fmla="*/ 64 h 98"/>
                <a:gd name="T24" fmla="*/ 54 w 87"/>
                <a:gd name="T25" fmla="*/ 62 h 98"/>
                <a:gd name="T26" fmla="*/ 40 w 87"/>
                <a:gd name="T27" fmla="*/ 59 h 98"/>
                <a:gd name="T28" fmla="*/ 26 w 87"/>
                <a:gd name="T29" fmla="*/ 57 h 98"/>
                <a:gd name="T30" fmla="*/ 17 w 87"/>
                <a:gd name="T31" fmla="*/ 53 h 98"/>
                <a:gd name="T32" fmla="*/ 10 w 87"/>
                <a:gd name="T33" fmla="*/ 49 h 98"/>
                <a:gd name="T34" fmla="*/ 5 w 87"/>
                <a:gd name="T35" fmla="*/ 43 h 98"/>
                <a:gd name="T36" fmla="*/ 2 w 87"/>
                <a:gd name="T37" fmla="*/ 37 h 98"/>
                <a:gd name="T38" fmla="*/ 1 w 87"/>
                <a:gd name="T39" fmla="*/ 28 h 98"/>
                <a:gd name="T40" fmla="*/ 2 w 87"/>
                <a:gd name="T41" fmla="*/ 22 h 98"/>
                <a:gd name="T42" fmla="*/ 5 w 87"/>
                <a:gd name="T43" fmla="*/ 15 h 98"/>
                <a:gd name="T44" fmla="*/ 9 w 87"/>
                <a:gd name="T45" fmla="*/ 9 h 98"/>
                <a:gd name="T46" fmla="*/ 16 w 87"/>
                <a:gd name="T47" fmla="*/ 5 h 98"/>
                <a:gd name="T48" fmla="*/ 25 w 87"/>
                <a:gd name="T49" fmla="*/ 2 h 98"/>
                <a:gd name="T50" fmla="*/ 36 w 87"/>
                <a:gd name="T51" fmla="*/ 0 h 98"/>
                <a:gd name="T52" fmla="*/ 48 w 87"/>
                <a:gd name="T53" fmla="*/ 0 h 98"/>
                <a:gd name="T54" fmla="*/ 57 w 87"/>
                <a:gd name="T55" fmla="*/ 1 h 98"/>
                <a:gd name="T56" fmla="*/ 65 w 87"/>
                <a:gd name="T57" fmla="*/ 4 h 98"/>
                <a:gd name="T58" fmla="*/ 71 w 87"/>
                <a:gd name="T59" fmla="*/ 8 h 98"/>
                <a:gd name="T60" fmla="*/ 76 w 87"/>
                <a:gd name="T61" fmla="*/ 12 h 98"/>
                <a:gd name="T62" fmla="*/ 79 w 87"/>
                <a:gd name="T63" fmla="*/ 19 h 98"/>
                <a:gd name="T64" fmla="*/ 56 w 87"/>
                <a:gd name="T65" fmla="*/ 25 h 98"/>
                <a:gd name="T66" fmla="*/ 52 w 87"/>
                <a:gd name="T67" fmla="*/ 20 h 98"/>
                <a:gd name="T68" fmla="*/ 48 w 87"/>
                <a:gd name="T69" fmla="*/ 17 h 98"/>
                <a:gd name="T70" fmla="*/ 43 w 87"/>
                <a:gd name="T71" fmla="*/ 16 h 98"/>
                <a:gd name="T72" fmla="*/ 38 w 87"/>
                <a:gd name="T73" fmla="*/ 16 h 98"/>
                <a:gd name="T74" fmla="*/ 33 w 87"/>
                <a:gd name="T75" fmla="*/ 17 h 98"/>
                <a:gd name="T76" fmla="*/ 28 w 87"/>
                <a:gd name="T77" fmla="*/ 19 h 98"/>
                <a:gd name="T78" fmla="*/ 25 w 87"/>
                <a:gd name="T79" fmla="*/ 23 h 98"/>
                <a:gd name="T80" fmla="*/ 26 w 87"/>
                <a:gd name="T81" fmla="*/ 27 h 98"/>
                <a:gd name="T82" fmla="*/ 29 w 87"/>
                <a:gd name="T83" fmla="*/ 30 h 98"/>
                <a:gd name="T84" fmla="*/ 40 w 87"/>
                <a:gd name="T85" fmla="*/ 34 h 98"/>
                <a:gd name="T86" fmla="*/ 50 w 87"/>
                <a:gd name="T87" fmla="*/ 36 h 98"/>
                <a:gd name="T88" fmla="*/ 61 w 87"/>
                <a:gd name="T89" fmla="*/ 39 h 98"/>
                <a:gd name="T90" fmla="*/ 70 w 87"/>
                <a:gd name="T91" fmla="*/ 41 h 98"/>
                <a:gd name="T92" fmla="*/ 76 w 87"/>
                <a:gd name="T93" fmla="*/ 45 h 98"/>
                <a:gd name="T94" fmla="*/ 80 w 87"/>
                <a:gd name="T95" fmla="*/ 49 h 98"/>
                <a:gd name="T96" fmla="*/ 83 w 87"/>
                <a:gd name="T97" fmla="*/ 55 h 98"/>
                <a:gd name="T98" fmla="*/ 85 w 87"/>
                <a:gd name="T99" fmla="*/ 61 h 98"/>
                <a:gd name="T100" fmla="*/ 85 w 87"/>
                <a:gd name="T101" fmla="*/ 69 h 98"/>
                <a:gd name="T102" fmla="*/ 83 w 87"/>
                <a:gd name="T103" fmla="*/ 76 h 98"/>
                <a:gd name="T104" fmla="*/ 79 w 87"/>
                <a:gd name="T105" fmla="*/ 83 h 98"/>
                <a:gd name="T106" fmla="*/ 73 w 87"/>
                <a:gd name="T107" fmla="*/ 89 h 98"/>
                <a:gd name="T108" fmla="*/ 65 w 87"/>
                <a:gd name="T109" fmla="*/ 93 h 98"/>
                <a:gd name="T110" fmla="*/ 54 w 87"/>
                <a:gd name="T111" fmla="*/ 96 h 98"/>
                <a:gd name="T112" fmla="*/ 43 w 87"/>
                <a:gd name="T113" fmla="*/ 97 h 98"/>
                <a:gd name="T114" fmla="*/ 32 w 87"/>
                <a:gd name="T115" fmla="*/ 96 h 98"/>
                <a:gd name="T116" fmla="*/ 22 w 87"/>
                <a:gd name="T117" fmla="*/ 94 h 98"/>
                <a:gd name="T118" fmla="*/ 15 w 87"/>
                <a:gd name="T119" fmla="*/ 91 h 98"/>
                <a:gd name="T120" fmla="*/ 8 w 87"/>
                <a:gd name="T121" fmla="*/ 86 h 98"/>
                <a:gd name="T122" fmla="*/ 4 w 87"/>
                <a:gd name="T123" fmla="*/ 80 h 98"/>
                <a:gd name="T124" fmla="*/ 0 w 87"/>
                <a:gd name="T125" fmla="*/ 73 h 9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7"/>
                <a:gd name="T190" fmla="*/ 0 h 98"/>
                <a:gd name="T191" fmla="*/ 87 w 87"/>
                <a:gd name="T192" fmla="*/ 98 h 98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7" h="98">
                  <a:moveTo>
                    <a:pt x="0" y="72"/>
                  </a:moveTo>
                  <a:lnTo>
                    <a:pt x="24" y="68"/>
                  </a:lnTo>
                  <a:lnTo>
                    <a:pt x="24" y="69"/>
                  </a:lnTo>
                  <a:lnTo>
                    <a:pt x="24" y="70"/>
                  </a:lnTo>
                  <a:lnTo>
                    <a:pt x="25" y="70"/>
                  </a:lnTo>
                  <a:lnTo>
                    <a:pt x="25" y="71"/>
                  </a:lnTo>
                  <a:lnTo>
                    <a:pt x="25" y="72"/>
                  </a:lnTo>
                  <a:lnTo>
                    <a:pt x="26" y="73"/>
                  </a:lnTo>
                  <a:lnTo>
                    <a:pt x="27" y="73"/>
                  </a:lnTo>
                  <a:lnTo>
                    <a:pt x="27" y="74"/>
                  </a:lnTo>
                  <a:lnTo>
                    <a:pt x="28" y="74"/>
                  </a:lnTo>
                  <a:lnTo>
                    <a:pt x="28" y="75"/>
                  </a:lnTo>
                  <a:lnTo>
                    <a:pt x="29" y="75"/>
                  </a:lnTo>
                  <a:lnTo>
                    <a:pt x="29" y="76"/>
                  </a:lnTo>
                  <a:lnTo>
                    <a:pt x="30" y="77"/>
                  </a:lnTo>
                  <a:lnTo>
                    <a:pt x="31" y="77"/>
                  </a:lnTo>
                  <a:lnTo>
                    <a:pt x="31" y="78"/>
                  </a:lnTo>
                  <a:lnTo>
                    <a:pt x="32" y="78"/>
                  </a:lnTo>
                  <a:lnTo>
                    <a:pt x="33" y="79"/>
                  </a:lnTo>
                  <a:lnTo>
                    <a:pt x="34" y="79"/>
                  </a:lnTo>
                  <a:lnTo>
                    <a:pt x="35" y="79"/>
                  </a:lnTo>
                  <a:lnTo>
                    <a:pt x="36" y="80"/>
                  </a:lnTo>
                  <a:lnTo>
                    <a:pt x="37" y="80"/>
                  </a:lnTo>
                  <a:lnTo>
                    <a:pt x="38" y="80"/>
                  </a:lnTo>
                  <a:lnTo>
                    <a:pt x="39" y="81"/>
                  </a:lnTo>
                  <a:lnTo>
                    <a:pt x="40" y="81"/>
                  </a:lnTo>
                  <a:lnTo>
                    <a:pt x="41" y="81"/>
                  </a:lnTo>
                  <a:lnTo>
                    <a:pt x="42" y="81"/>
                  </a:lnTo>
                  <a:lnTo>
                    <a:pt x="43" y="81"/>
                  </a:lnTo>
                  <a:lnTo>
                    <a:pt x="44" y="81"/>
                  </a:lnTo>
                  <a:lnTo>
                    <a:pt x="46" y="81"/>
                  </a:lnTo>
                  <a:lnTo>
                    <a:pt x="47" y="81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0" y="80"/>
                  </a:lnTo>
                  <a:lnTo>
                    <a:pt x="51" y="79"/>
                  </a:lnTo>
                  <a:lnTo>
                    <a:pt x="52" y="79"/>
                  </a:lnTo>
                  <a:lnTo>
                    <a:pt x="53" y="79"/>
                  </a:lnTo>
                  <a:lnTo>
                    <a:pt x="54" y="79"/>
                  </a:lnTo>
                  <a:lnTo>
                    <a:pt x="55" y="78"/>
                  </a:lnTo>
                  <a:lnTo>
                    <a:pt x="56" y="78"/>
                  </a:lnTo>
                  <a:lnTo>
                    <a:pt x="57" y="77"/>
                  </a:lnTo>
                  <a:lnTo>
                    <a:pt x="58" y="77"/>
                  </a:lnTo>
                  <a:lnTo>
                    <a:pt x="58" y="76"/>
                  </a:lnTo>
                  <a:lnTo>
                    <a:pt x="59" y="76"/>
                  </a:lnTo>
                  <a:lnTo>
                    <a:pt x="59" y="75"/>
                  </a:lnTo>
                  <a:lnTo>
                    <a:pt x="60" y="75"/>
                  </a:lnTo>
                  <a:lnTo>
                    <a:pt x="60" y="74"/>
                  </a:lnTo>
                  <a:lnTo>
                    <a:pt x="60" y="73"/>
                  </a:lnTo>
                  <a:lnTo>
                    <a:pt x="61" y="73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1" y="70"/>
                  </a:lnTo>
                  <a:lnTo>
                    <a:pt x="61" y="69"/>
                  </a:lnTo>
                  <a:lnTo>
                    <a:pt x="61" y="68"/>
                  </a:lnTo>
                  <a:lnTo>
                    <a:pt x="61" y="67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9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5" y="62"/>
                  </a:lnTo>
                  <a:lnTo>
                    <a:pt x="54" y="62"/>
                  </a:lnTo>
                  <a:lnTo>
                    <a:pt x="52" y="62"/>
                  </a:lnTo>
                  <a:lnTo>
                    <a:pt x="50" y="61"/>
                  </a:lnTo>
                  <a:lnTo>
                    <a:pt x="47" y="61"/>
                  </a:lnTo>
                  <a:lnTo>
                    <a:pt x="44" y="60"/>
                  </a:lnTo>
                  <a:lnTo>
                    <a:pt x="40" y="59"/>
                  </a:lnTo>
                  <a:lnTo>
                    <a:pt x="37" y="58"/>
                  </a:lnTo>
                  <a:lnTo>
                    <a:pt x="35" y="58"/>
                  </a:lnTo>
                  <a:lnTo>
                    <a:pt x="32" y="57"/>
                  </a:lnTo>
                  <a:lnTo>
                    <a:pt x="29" y="57"/>
                  </a:lnTo>
                  <a:lnTo>
                    <a:pt x="26" y="57"/>
                  </a:lnTo>
                  <a:lnTo>
                    <a:pt x="24" y="56"/>
                  </a:lnTo>
                  <a:lnTo>
                    <a:pt x="22" y="55"/>
                  </a:lnTo>
                  <a:lnTo>
                    <a:pt x="20" y="54"/>
                  </a:lnTo>
                  <a:lnTo>
                    <a:pt x="18" y="54"/>
                  </a:lnTo>
                  <a:lnTo>
                    <a:pt x="17" y="53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3" y="51"/>
                  </a:lnTo>
                  <a:lnTo>
                    <a:pt x="11" y="50"/>
                  </a:lnTo>
                  <a:lnTo>
                    <a:pt x="10" y="49"/>
                  </a:lnTo>
                  <a:lnTo>
                    <a:pt x="8" y="48"/>
                  </a:lnTo>
                  <a:lnTo>
                    <a:pt x="7" y="47"/>
                  </a:lnTo>
                  <a:lnTo>
                    <a:pt x="7" y="46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4" y="42"/>
                  </a:lnTo>
                  <a:lnTo>
                    <a:pt x="4" y="40"/>
                  </a:lnTo>
                  <a:lnTo>
                    <a:pt x="3" y="40"/>
                  </a:lnTo>
                  <a:lnTo>
                    <a:pt x="2" y="38"/>
                  </a:lnTo>
                  <a:lnTo>
                    <a:pt x="2" y="37"/>
                  </a:lnTo>
                  <a:lnTo>
                    <a:pt x="1" y="35"/>
                  </a:lnTo>
                  <a:lnTo>
                    <a:pt x="1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1" y="28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1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8"/>
                  </a:lnTo>
                  <a:lnTo>
                    <a:pt x="4" y="16"/>
                  </a:lnTo>
                  <a:lnTo>
                    <a:pt x="5" y="15"/>
                  </a:lnTo>
                  <a:lnTo>
                    <a:pt x="6" y="14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8" y="10"/>
                  </a:lnTo>
                  <a:lnTo>
                    <a:pt x="9" y="9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3" y="7"/>
                  </a:lnTo>
                  <a:lnTo>
                    <a:pt x="15" y="6"/>
                  </a:lnTo>
                  <a:lnTo>
                    <a:pt x="16" y="5"/>
                  </a:lnTo>
                  <a:lnTo>
                    <a:pt x="18" y="4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2"/>
                  </a:lnTo>
                  <a:lnTo>
                    <a:pt x="25" y="2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50" y="0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9" y="1"/>
                  </a:lnTo>
                  <a:lnTo>
                    <a:pt x="61" y="2"/>
                  </a:lnTo>
                  <a:lnTo>
                    <a:pt x="62" y="2"/>
                  </a:lnTo>
                  <a:lnTo>
                    <a:pt x="64" y="3"/>
                  </a:lnTo>
                  <a:lnTo>
                    <a:pt x="65" y="4"/>
                  </a:lnTo>
                  <a:lnTo>
                    <a:pt x="66" y="4"/>
                  </a:lnTo>
                  <a:lnTo>
                    <a:pt x="67" y="5"/>
                  </a:lnTo>
                  <a:lnTo>
                    <a:pt x="68" y="6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4" y="10"/>
                  </a:lnTo>
                  <a:lnTo>
                    <a:pt x="75" y="11"/>
                  </a:lnTo>
                  <a:lnTo>
                    <a:pt x="76" y="12"/>
                  </a:lnTo>
                  <a:lnTo>
                    <a:pt x="77" y="13"/>
                  </a:lnTo>
                  <a:lnTo>
                    <a:pt x="78" y="14"/>
                  </a:lnTo>
                  <a:lnTo>
                    <a:pt x="78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80" y="21"/>
                  </a:lnTo>
                  <a:lnTo>
                    <a:pt x="81" y="23"/>
                  </a:lnTo>
                  <a:lnTo>
                    <a:pt x="56" y="26"/>
                  </a:lnTo>
                  <a:lnTo>
                    <a:pt x="56" y="25"/>
                  </a:lnTo>
                  <a:lnTo>
                    <a:pt x="55" y="24"/>
                  </a:lnTo>
                  <a:lnTo>
                    <a:pt x="55" y="23"/>
                  </a:lnTo>
                  <a:lnTo>
                    <a:pt x="54" y="22"/>
                  </a:lnTo>
                  <a:lnTo>
                    <a:pt x="53" y="21"/>
                  </a:lnTo>
                  <a:lnTo>
                    <a:pt x="52" y="20"/>
                  </a:lnTo>
                  <a:lnTo>
                    <a:pt x="52" y="19"/>
                  </a:lnTo>
                  <a:lnTo>
                    <a:pt x="51" y="19"/>
                  </a:lnTo>
                  <a:lnTo>
                    <a:pt x="50" y="18"/>
                  </a:lnTo>
                  <a:lnTo>
                    <a:pt x="49" y="17"/>
                  </a:lnTo>
                  <a:lnTo>
                    <a:pt x="48" y="17"/>
                  </a:lnTo>
                  <a:lnTo>
                    <a:pt x="47" y="17"/>
                  </a:lnTo>
                  <a:lnTo>
                    <a:pt x="46" y="16"/>
                  </a:lnTo>
                  <a:lnTo>
                    <a:pt x="45" y="16"/>
                  </a:lnTo>
                  <a:lnTo>
                    <a:pt x="44" y="16"/>
                  </a:lnTo>
                  <a:lnTo>
                    <a:pt x="43" y="16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0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4" y="17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9" y="19"/>
                  </a:lnTo>
                  <a:lnTo>
                    <a:pt x="28" y="19"/>
                  </a:lnTo>
                  <a:lnTo>
                    <a:pt x="27" y="20"/>
                  </a:lnTo>
                  <a:lnTo>
                    <a:pt x="26" y="21"/>
                  </a:lnTo>
                  <a:lnTo>
                    <a:pt x="26" y="22"/>
                  </a:lnTo>
                  <a:lnTo>
                    <a:pt x="25" y="22"/>
                  </a:lnTo>
                  <a:lnTo>
                    <a:pt x="25" y="23"/>
                  </a:lnTo>
                  <a:lnTo>
                    <a:pt x="25" y="24"/>
                  </a:lnTo>
                  <a:lnTo>
                    <a:pt x="25" y="25"/>
                  </a:lnTo>
                  <a:lnTo>
                    <a:pt x="25" y="26"/>
                  </a:lnTo>
                  <a:lnTo>
                    <a:pt x="25" y="27"/>
                  </a:lnTo>
                  <a:lnTo>
                    <a:pt x="26" y="27"/>
                  </a:lnTo>
                  <a:lnTo>
                    <a:pt x="26" y="28"/>
                  </a:lnTo>
                  <a:lnTo>
                    <a:pt x="27" y="28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9" y="30"/>
                  </a:lnTo>
                  <a:lnTo>
                    <a:pt x="31" y="31"/>
                  </a:lnTo>
                  <a:lnTo>
                    <a:pt x="33" y="31"/>
                  </a:lnTo>
                  <a:lnTo>
                    <a:pt x="35" y="32"/>
                  </a:lnTo>
                  <a:lnTo>
                    <a:pt x="38" y="33"/>
                  </a:lnTo>
                  <a:lnTo>
                    <a:pt x="40" y="34"/>
                  </a:lnTo>
                  <a:lnTo>
                    <a:pt x="42" y="34"/>
                  </a:lnTo>
                  <a:lnTo>
                    <a:pt x="44" y="35"/>
                  </a:lnTo>
                  <a:lnTo>
                    <a:pt x="46" y="35"/>
                  </a:lnTo>
                  <a:lnTo>
                    <a:pt x="48" y="35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5" y="37"/>
                  </a:lnTo>
                  <a:lnTo>
                    <a:pt x="57" y="38"/>
                  </a:lnTo>
                  <a:lnTo>
                    <a:pt x="59" y="38"/>
                  </a:lnTo>
                  <a:lnTo>
                    <a:pt x="61" y="39"/>
                  </a:lnTo>
                  <a:lnTo>
                    <a:pt x="63" y="39"/>
                  </a:lnTo>
                  <a:lnTo>
                    <a:pt x="65" y="40"/>
                  </a:lnTo>
                  <a:lnTo>
                    <a:pt x="66" y="40"/>
                  </a:lnTo>
                  <a:lnTo>
                    <a:pt x="68" y="40"/>
                  </a:lnTo>
                  <a:lnTo>
                    <a:pt x="70" y="41"/>
                  </a:lnTo>
                  <a:lnTo>
                    <a:pt x="71" y="42"/>
                  </a:lnTo>
                  <a:lnTo>
                    <a:pt x="73" y="43"/>
                  </a:lnTo>
                  <a:lnTo>
                    <a:pt x="74" y="43"/>
                  </a:lnTo>
                  <a:lnTo>
                    <a:pt x="75" y="44"/>
                  </a:lnTo>
                  <a:lnTo>
                    <a:pt x="76" y="45"/>
                  </a:lnTo>
                  <a:lnTo>
                    <a:pt x="78" y="46"/>
                  </a:lnTo>
                  <a:lnTo>
                    <a:pt x="79" y="46"/>
                  </a:lnTo>
                  <a:lnTo>
                    <a:pt x="79" y="47"/>
                  </a:lnTo>
                  <a:lnTo>
                    <a:pt x="79" y="48"/>
                  </a:lnTo>
                  <a:lnTo>
                    <a:pt x="80" y="49"/>
                  </a:lnTo>
                  <a:lnTo>
                    <a:pt x="81" y="50"/>
                  </a:lnTo>
                  <a:lnTo>
                    <a:pt x="82" y="52"/>
                  </a:lnTo>
                  <a:lnTo>
                    <a:pt x="82" y="53"/>
                  </a:lnTo>
                  <a:lnTo>
                    <a:pt x="83" y="54"/>
                  </a:lnTo>
                  <a:lnTo>
                    <a:pt x="83" y="55"/>
                  </a:lnTo>
                  <a:lnTo>
                    <a:pt x="84" y="56"/>
                  </a:lnTo>
                  <a:lnTo>
                    <a:pt x="84" y="57"/>
                  </a:lnTo>
                  <a:lnTo>
                    <a:pt x="85" y="58"/>
                  </a:lnTo>
                  <a:lnTo>
                    <a:pt x="85" y="59"/>
                  </a:lnTo>
                  <a:lnTo>
                    <a:pt x="85" y="61"/>
                  </a:lnTo>
                  <a:lnTo>
                    <a:pt x="85" y="62"/>
                  </a:lnTo>
                  <a:lnTo>
                    <a:pt x="86" y="64"/>
                  </a:lnTo>
                  <a:lnTo>
                    <a:pt x="86" y="66"/>
                  </a:lnTo>
                  <a:lnTo>
                    <a:pt x="85" y="67"/>
                  </a:lnTo>
                  <a:lnTo>
                    <a:pt x="85" y="69"/>
                  </a:lnTo>
                  <a:lnTo>
                    <a:pt x="85" y="70"/>
                  </a:lnTo>
                  <a:lnTo>
                    <a:pt x="85" y="72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3" y="76"/>
                  </a:lnTo>
                  <a:lnTo>
                    <a:pt x="82" y="77"/>
                  </a:lnTo>
                  <a:lnTo>
                    <a:pt x="82" y="79"/>
                  </a:lnTo>
                  <a:lnTo>
                    <a:pt x="81" y="80"/>
                  </a:lnTo>
                  <a:lnTo>
                    <a:pt x="80" y="82"/>
                  </a:lnTo>
                  <a:lnTo>
                    <a:pt x="79" y="83"/>
                  </a:lnTo>
                  <a:lnTo>
                    <a:pt x="79" y="84"/>
                  </a:lnTo>
                  <a:lnTo>
                    <a:pt x="78" y="86"/>
                  </a:lnTo>
                  <a:lnTo>
                    <a:pt x="76" y="87"/>
                  </a:lnTo>
                  <a:lnTo>
                    <a:pt x="75" y="88"/>
                  </a:lnTo>
                  <a:lnTo>
                    <a:pt x="73" y="89"/>
                  </a:lnTo>
                  <a:lnTo>
                    <a:pt x="72" y="89"/>
                  </a:lnTo>
                  <a:lnTo>
                    <a:pt x="70" y="90"/>
                  </a:lnTo>
                  <a:lnTo>
                    <a:pt x="68" y="91"/>
                  </a:lnTo>
                  <a:lnTo>
                    <a:pt x="66" y="92"/>
                  </a:lnTo>
                  <a:lnTo>
                    <a:pt x="65" y="93"/>
                  </a:lnTo>
                  <a:lnTo>
                    <a:pt x="63" y="94"/>
                  </a:lnTo>
                  <a:lnTo>
                    <a:pt x="61" y="94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4" y="96"/>
                  </a:lnTo>
                  <a:lnTo>
                    <a:pt x="52" y="96"/>
                  </a:lnTo>
                  <a:lnTo>
                    <a:pt x="50" y="96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3" y="97"/>
                  </a:lnTo>
                  <a:lnTo>
                    <a:pt x="40" y="97"/>
                  </a:lnTo>
                  <a:lnTo>
                    <a:pt x="38" y="97"/>
                  </a:lnTo>
                  <a:lnTo>
                    <a:pt x="36" y="97"/>
                  </a:lnTo>
                  <a:lnTo>
                    <a:pt x="34" y="97"/>
                  </a:lnTo>
                  <a:lnTo>
                    <a:pt x="32" y="96"/>
                  </a:lnTo>
                  <a:lnTo>
                    <a:pt x="30" y="96"/>
                  </a:lnTo>
                  <a:lnTo>
                    <a:pt x="28" y="96"/>
                  </a:lnTo>
                  <a:lnTo>
                    <a:pt x="26" y="95"/>
                  </a:lnTo>
                  <a:lnTo>
                    <a:pt x="24" y="95"/>
                  </a:lnTo>
                  <a:lnTo>
                    <a:pt x="22" y="94"/>
                  </a:lnTo>
                  <a:lnTo>
                    <a:pt x="21" y="94"/>
                  </a:lnTo>
                  <a:lnTo>
                    <a:pt x="20" y="93"/>
                  </a:lnTo>
                  <a:lnTo>
                    <a:pt x="18" y="92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3" y="90"/>
                  </a:lnTo>
                  <a:lnTo>
                    <a:pt x="12" y="89"/>
                  </a:lnTo>
                  <a:lnTo>
                    <a:pt x="11" y="89"/>
                  </a:lnTo>
                  <a:lnTo>
                    <a:pt x="9" y="88"/>
                  </a:lnTo>
                  <a:lnTo>
                    <a:pt x="8" y="86"/>
                  </a:lnTo>
                  <a:lnTo>
                    <a:pt x="7" y="85"/>
                  </a:lnTo>
                  <a:lnTo>
                    <a:pt x="7" y="84"/>
                  </a:lnTo>
                  <a:lnTo>
                    <a:pt x="6" y="83"/>
                  </a:lnTo>
                  <a:lnTo>
                    <a:pt x="5" y="82"/>
                  </a:lnTo>
                  <a:lnTo>
                    <a:pt x="4" y="80"/>
                  </a:lnTo>
                  <a:lnTo>
                    <a:pt x="3" y="79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1" y="74"/>
                  </a:lnTo>
                  <a:lnTo>
                    <a:pt x="0" y="73"/>
                  </a:lnTo>
                  <a:lnTo>
                    <a:pt x="0" y="72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1" name="Freeform 13"/>
            <p:cNvSpPr>
              <a:spLocks/>
            </p:cNvSpPr>
            <p:nvPr/>
          </p:nvSpPr>
          <p:spPr bwMode="auto">
            <a:xfrm>
              <a:off x="4651" y="2145"/>
              <a:ext cx="53" cy="129"/>
            </a:xfrm>
            <a:custGeom>
              <a:avLst/>
              <a:gdLst>
                <a:gd name="T0" fmla="*/ 50 w 53"/>
                <a:gd name="T1" fmla="*/ 52 h 129"/>
                <a:gd name="T2" fmla="*/ 30 w 53"/>
                <a:gd name="T3" fmla="*/ 91 h 129"/>
                <a:gd name="T4" fmla="*/ 30 w 53"/>
                <a:gd name="T5" fmla="*/ 96 h 129"/>
                <a:gd name="T6" fmla="*/ 30 w 53"/>
                <a:gd name="T7" fmla="*/ 100 h 129"/>
                <a:gd name="T8" fmla="*/ 30 w 53"/>
                <a:gd name="T9" fmla="*/ 105 h 129"/>
                <a:gd name="T10" fmla="*/ 30 w 53"/>
                <a:gd name="T11" fmla="*/ 107 h 129"/>
                <a:gd name="T12" fmla="*/ 31 w 53"/>
                <a:gd name="T13" fmla="*/ 108 h 129"/>
                <a:gd name="T14" fmla="*/ 32 w 53"/>
                <a:gd name="T15" fmla="*/ 109 h 129"/>
                <a:gd name="T16" fmla="*/ 33 w 53"/>
                <a:gd name="T17" fmla="*/ 110 h 129"/>
                <a:gd name="T18" fmla="*/ 35 w 53"/>
                <a:gd name="T19" fmla="*/ 110 h 129"/>
                <a:gd name="T20" fmla="*/ 37 w 53"/>
                <a:gd name="T21" fmla="*/ 111 h 129"/>
                <a:gd name="T22" fmla="*/ 39 w 53"/>
                <a:gd name="T23" fmla="*/ 110 h 129"/>
                <a:gd name="T24" fmla="*/ 42 w 53"/>
                <a:gd name="T25" fmla="*/ 110 h 129"/>
                <a:gd name="T26" fmla="*/ 46 w 53"/>
                <a:gd name="T27" fmla="*/ 109 h 129"/>
                <a:gd name="T28" fmla="*/ 46 w 53"/>
                <a:gd name="T29" fmla="*/ 126 h 129"/>
                <a:gd name="T30" fmla="*/ 43 w 53"/>
                <a:gd name="T31" fmla="*/ 127 h 129"/>
                <a:gd name="T32" fmla="*/ 40 w 53"/>
                <a:gd name="T33" fmla="*/ 127 h 129"/>
                <a:gd name="T34" fmla="*/ 39 w 53"/>
                <a:gd name="T35" fmla="*/ 128 h 129"/>
                <a:gd name="T36" fmla="*/ 36 w 53"/>
                <a:gd name="T37" fmla="*/ 128 h 129"/>
                <a:gd name="T38" fmla="*/ 33 w 53"/>
                <a:gd name="T39" fmla="*/ 128 h 129"/>
                <a:gd name="T40" fmla="*/ 31 w 53"/>
                <a:gd name="T41" fmla="*/ 128 h 129"/>
                <a:gd name="T42" fmla="*/ 29 w 53"/>
                <a:gd name="T43" fmla="*/ 128 h 129"/>
                <a:gd name="T44" fmla="*/ 26 w 53"/>
                <a:gd name="T45" fmla="*/ 127 h 129"/>
                <a:gd name="T46" fmla="*/ 22 w 53"/>
                <a:gd name="T47" fmla="*/ 127 h 129"/>
                <a:gd name="T48" fmla="*/ 19 w 53"/>
                <a:gd name="T49" fmla="*/ 125 h 129"/>
                <a:gd name="T50" fmla="*/ 16 w 53"/>
                <a:gd name="T51" fmla="*/ 124 h 129"/>
                <a:gd name="T52" fmla="*/ 13 w 53"/>
                <a:gd name="T53" fmla="*/ 123 h 129"/>
                <a:gd name="T54" fmla="*/ 12 w 53"/>
                <a:gd name="T55" fmla="*/ 121 h 129"/>
                <a:gd name="T56" fmla="*/ 10 w 53"/>
                <a:gd name="T57" fmla="*/ 119 h 129"/>
                <a:gd name="T58" fmla="*/ 9 w 53"/>
                <a:gd name="T59" fmla="*/ 117 h 129"/>
                <a:gd name="T60" fmla="*/ 7 w 53"/>
                <a:gd name="T61" fmla="*/ 115 h 129"/>
                <a:gd name="T62" fmla="*/ 7 w 53"/>
                <a:gd name="T63" fmla="*/ 112 h 129"/>
                <a:gd name="T64" fmla="*/ 6 w 53"/>
                <a:gd name="T65" fmla="*/ 110 h 129"/>
                <a:gd name="T66" fmla="*/ 6 w 53"/>
                <a:gd name="T67" fmla="*/ 107 h 129"/>
                <a:gd name="T68" fmla="*/ 6 w 53"/>
                <a:gd name="T69" fmla="*/ 103 h 129"/>
                <a:gd name="T70" fmla="*/ 6 w 53"/>
                <a:gd name="T71" fmla="*/ 98 h 129"/>
                <a:gd name="T72" fmla="*/ 7 w 53"/>
                <a:gd name="T73" fmla="*/ 94 h 129"/>
                <a:gd name="T74" fmla="*/ 10 w 53"/>
                <a:gd name="T75" fmla="*/ 48 h 129"/>
                <a:gd name="T76" fmla="*/ 1 w 53"/>
                <a:gd name="T77" fmla="*/ 30 h 129"/>
                <a:gd name="T78" fmla="*/ 13 w 53"/>
                <a:gd name="T79" fmla="*/ 12 h 129"/>
                <a:gd name="T80" fmla="*/ 35 w 53"/>
                <a:gd name="T81" fmla="*/ 32 h 12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3"/>
                <a:gd name="T124" fmla="*/ 0 h 129"/>
                <a:gd name="T125" fmla="*/ 53 w 53"/>
                <a:gd name="T126" fmla="*/ 129 h 129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3" h="129">
                  <a:moveTo>
                    <a:pt x="52" y="33"/>
                  </a:moveTo>
                  <a:lnTo>
                    <a:pt x="50" y="52"/>
                  </a:lnTo>
                  <a:lnTo>
                    <a:pt x="33" y="50"/>
                  </a:lnTo>
                  <a:lnTo>
                    <a:pt x="30" y="91"/>
                  </a:lnTo>
                  <a:lnTo>
                    <a:pt x="30" y="94"/>
                  </a:lnTo>
                  <a:lnTo>
                    <a:pt x="30" y="96"/>
                  </a:lnTo>
                  <a:lnTo>
                    <a:pt x="30" y="98"/>
                  </a:lnTo>
                  <a:lnTo>
                    <a:pt x="30" y="100"/>
                  </a:lnTo>
                  <a:lnTo>
                    <a:pt x="30" y="103"/>
                  </a:lnTo>
                  <a:lnTo>
                    <a:pt x="30" y="105"/>
                  </a:lnTo>
                  <a:lnTo>
                    <a:pt x="30" y="106"/>
                  </a:lnTo>
                  <a:lnTo>
                    <a:pt x="30" y="107"/>
                  </a:lnTo>
                  <a:lnTo>
                    <a:pt x="30" y="108"/>
                  </a:lnTo>
                  <a:lnTo>
                    <a:pt x="31" y="108"/>
                  </a:lnTo>
                  <a:lnTo>
                    <a:pt x="31" y="109"/>
                  </a:lnTo>
                  <a:lnTo>
                    <a:pt x="32" y="109"/>
                  </a:lnTo>
                  <a:lnTo>
                    <a:pt x="32" y="110"/>
                  </a:lnTo>
                  <a:lnTo>
                    <a:pt x="33" y="110"/>
                  </a:lnTo>
                  <a:lnTo>
                    <a:pt x="34" y="110"/>
                  </a:lnTo>
                  <a:lnTo>
                    <a:pt x="35" y="110"/>
                  </a:lnTo>
                  <a:lnTo>
                    <a:pt x="36" y="111"/>
                  </a:lnTo>
                  <a:lnTo>
                    <a:pt x="37" y="111"/>
                  </a:lnTo>
                  <a:lnTo>
                    <a:pt x="38" y="111"/>
                  </a:lnTo>
                  <a:lnTo>
                    <a:pt x="39" y="110"/>
                  </a:lnTo>
                  <a:lnTo>
                    <a:pt x="41" y="110"/>
                  </a:lnTo>
                  <a:lnTo>
                    <a:pt x="42" y="110"/>
                  </a:lnTo>
                  <a:lnTo>
                    <a:pt x="44" y="109"/>
                  </a:lnTo>
                  <a:lnTo>
                    <a:pt x="46" y="109"/>
                  </a:lnTo>
                  <a:lnTo>
                    <a:pt x="47" y="126"/>
                  </a:lnTo>
                  <a:lnTo>
                    <a:pt x="46" y="126"/>
                  </a:lnTo>
                  <a:lnTo>
                    <a:pt x="44" y="127"/>
                  </a:lnTo>
                  <a:lnTo>
                    <a:pt x="43" y="127"/>
                  </a:lnTo>
                  <a:lnTo>
                    <a:pt x="42" y="127"/>
                  </a:lnTo>
                  <a:lnTo>
                    <a:pt x="40" y="127"/>
                  </a:lnTo>
                  <a:lnTo>
                    <a:pt x="39" y="127"/>
                  </a:lnTo>
                  <a:lnTo>
                    <a:pt x="39" y="128"/>
                  </a:lnTo>
                  <a:lnTo>
                    <a:pt x="38" y="128"/>
                  </a:lnTo>
                  <a:lnTo>
                    <a:pt x="36" y="128"/>
                  </a:lnTo>
                  <a:lnTo>
                    <a:pt x="35" y="128"/>
                  </a:lnTo>
                  <a:lnTo>
                    <a:pt x="33" y="128"/>
                  </a:lnTo>
                  <a:lnTo>
                    <a:pt x="32" y="128"/>
                  </a:lnTo>
                  <a:lnTo>
                    <a:pt x="31" y="128"/>
                  </a:lnTo>
                  <a:lnTo>
                    <a:pt x="30" y="128"/>
                  </a:lnTo>
                  <a:lnTo>
                    <a:pt x="29" y="128"/>
                  </a:lnTo>
                  <a:lnTo>
                    <a:pt x="28" y="128"/>
                  </a:lnTo>
                  <a:lnTo>
                    <a:pt x="26" y="127"/>
                  </a:lnTo>
                  <a:lnTo>
                    <a:pt x="24" y="127"/>
                  </a:lnTo>
                  <a:lnTo>
                    <a:pt x="22" y="127"/>
                  </a:lnTo>
                  <a:lnTo>
                    <a:pt x="20" y="126"/>
                  </a:lnTo>
                  <a:lnTo>
                    <a:pt x="19" y="125"/>
                  </a:lnTo>
                  <a:lnTo>
                    <a:pt x="17" y="125"/>
                  </a:lnTo>
                  <a:lnTo>
                    <a:pt x="16" y="124"/>
                  </a:lnTo>
                  <a:lnTo>
                    <a:pt x="15" y="124"/>
                  </a:lnTo>
                  <a:lnTo>
                    <a:pt x="13" y="123"/>
                  </a:lnTo>
                  <a:lnTo>
                    <a:pt x="13" y="122"/>
                  </a:lnTo>
                  <a:lnTo>
                    <a:pt x="12" y="121"/>
                  </a:lnTo>
                  <a:lnTo>
                    <a:pt x="11" y="120"/>
                  </a:lnTo>
                  <a:lnTo>
                    <a:pt x="10" y="119"/>
                  </a:lnTo>
                  <a:lnTo>
                    <a:pt x="9" y="118"/>
                  </a:lnTo>
                  <a:lnTo>
                    <a:pt x="9" y="117"/>
                  </a:lnTo>
                  <a:lnTo>
                    <a:pt x="8" y="116"/>
                  </a:lnTo>
                  <a:lnTo>
                    <a:pt x="7" y="115"/>
                  </a:lnTo>
                  <a:lnTo>
                    <a:pt x="7" y="114"/>
                  </a:lnTo>
                  <a:lnTo>
                    <a:pt x="7" y="112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6" y="108"/>
                  </a:lnTo>
                  <a:lnTo>
                    <a:pt x="6" y="107"/>
                  </a:lnTo>
                  <a:lnTo>
                    <a:pt x="6" y="105"/>
                  </a:lnTo>
                  <a:lnTo>
                    <a:pt x="6" y="103"/>
                  </a:lnTo>
                  <a:lnTo>
                    <a:pt x="6" y="101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7" y="94"/>
                  </a:lnTo>
                  <a:lnTo>
                    <a:pt x="7" y="90"/>
                  </a:lnTo>
                  <a:lnTo>
                    <a:pt x="10" y="48"/>
                  </a:lnTo>
                  <a:lnTo>
                    <a:pt x="0" y="47"/>
                  </a:lnTo>
                  <a:lnTo>
                    <a:pt x="1" y="30"/>
                  </a:lnTo>
                  <a:lnTo>
                    <a:pt x="12" y="30"/>
                  </a:lnTo>
                  <a:lnTo>
                    <a:pt x="13" y="12"/>
                  </a:lnTo>
                  <a:lnTo>
                    <a:pt x="37" y="0"/>
                  </a:lnTo>
                  <a:lnTo>
                    <a:pt x="35" y="32"/>
                  </a:lnTo>
                  <a:lnTo>
                    <a:pt x="52" y="33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Freeform 14"/>
            <p:cNvSpPr>
              <a:spLocks/>
            </p:cNvSpPr>
            <p:nvPr/>
          </p:nvSpPr>
          <p:spPr bwMode="auto">
            <a:xfrm>
              <a:off x="4720" y="2188"/>
              <a:ext cx="95" cy="98"/>
            </a:xfrm>
            <a:custGeom>
              <a:avLst/>
              <a:gdLst>
                <a:gd name="T0" fmla="*/ 4 w 95"/>
                <a:gd name="T1" fmla="*/ 30 h 98"/>
                <a:gd name="T2" fmla="*/ 8 w 95"/>
                <a:gd name="T3" fmla="*/ 22 h 98"/>
                <a:gd name="T4" fmla="*/ 13 w 95"/>
                <a:gd name="T5" fmla="*/ 14 h 98"/>
                <a:gd name="T6" fmla="*/ 21 w 95"/>
                <a:gd name="T7" fmla="*/ 8 h 98"/>
                <a:gd name="T8" fmla="*/ 28 w 95"/>
                <a:gd name="T9" fmla="*/ 4 h 98"/>
                <a:gd name="T10" fmla="*/ 37 w 95"/>
                <a:gd name="T11" fmla="*/ 1 h 98"/>
                <a:gd name="T12" fmla="*/ 48 w 95"/>
                <a:gd name="T13" fmla="*/ 0 h 98"/>
                <a:gd name="T14" fmla="*/ 57 w 95"/>
                <a:gd name="T15" fmla="*/ 1 h 98"/>
                <a:gd name="T16" fmla="*/ 68 w 95"/>
                <a:gd name="T17" fmla="*/ 4 h 98"/>
                <a:gd name="T18" fmla="*/ 74 w 95"/>
                <a:gd name="T19" fmla="*/ 8 h 98"/>
                <a:gd name="T20" fmla="*/ 79 w 95"/>
                <a:gd name="T21" fmla="*/ 11 h 98"/>
                <a:gd name="T22" fmla="*/ 84 w 95"/>
                <a:gd name="T23" fmla="*/ 17 h 98"/>
                <a:gd name="T24" fmla="*/ 87 w 95"/>
                <a:gd name="T25" fmla="*/ 23 h 98"/>
                <a:gd name="T26" fmla="*/ 91 w 95"/>
                <a:gd name="T27" fmla="*/ 28 h 98"/>
                <a:gd name="T28" fmla="*/ 93 w 95"/>
                <a:gd name="T29" fmla="*/ 35 h 98"/>
                <a:gd name="T30" fmla="*/ 94 w 95"/>
                <a:gd name="T31" fmla="*/ 43 h 98"/>
                <a:gd name="T32" fmla="*/ 93 w 95"/>
                <a:gd name="T33" fmla="*/ 56 h 98"/>
                <a:gd name="T34" fmla="*/ 89 w 95"/>
                <a:gd name="T35" fmla="*/ 69 h 98"/>
                <a:gd name="T36" fmla="*/ 86 w 95"/>
                <a:gd name="T37" fmla="*/ 75 h 98"/>
                <a:gd name="T38" fmla="*/ 82 w 95"/>
                <a:gd name="T39" fmla="*/ 81 h 98"/>
                <a:gd name="T40" fmla="*/ 77 w 95"/>
                <a:gd name="T41" fmla="*/ 86 h 98"/>
                <a:gd name="T42" fmla="*/ 71 w 95"/>
                <a:gd name="T43" fmla="*/ 90 h 98"/>
                <a:gd name="T44" fmla="*/ 66 w 95"/>
                <a:gd name="T45" fmla="*/ 93 h 98"/>
                <a:gd name="T46" fmla="*/ 59 w 95"/>
                <a:gd name="T47" fmla="*/ 96 h 98"/>
                <a:gd name="T48" fmla="*/ 52 w 95"/>
                <a:gd name="T49" fmla="*/ 97 h 98"/>
                <a:gd name="T50" fmla="*/ 42 w 95"/>
                <a:gd name="T51" fmla="*/ 97 h 98"/>
                <a:gd name="T52" fmla="*/ 31 w 95"/>
                <a:gd name="T53" fmla="*/ 94 h 98"/>
                <a:gd name="T54" fmla="*/ 23 w 95"/>
                <a:gd name="T55" fmla="*/ 91 h 98"/>
                <a:gd name="T56" fmla="*/ 15 w 95"/>
                <a:gd name="T57" fmla="*/ 86 h 98"/>
                <a:gd name="T58" fmla="*/ 8 w 95"/>
                <a:gd name="T59" fmla="*/ 79 h 98"/>
                <a:gd name="T60" fmla="*/ 4 w 95"/>
                <a:gd name="T61" fmla="*/ 72 h 98"/>
                <a:gd name="T62" fmla="*/ 1 w 95"/>
                <a:gd name="T63" fmla="*/ 62 h 98"/>
                <a:gd name="T64" fmla="*/ 0 w 95"/>
                <a:gd name="T65" fmla="*/ 53 h 98"/>
                <a:gd name="T66" fmla="*/ 1 w 95"/>
                <a:gd name="T67" fmla="*/ 41 h 98"/>
                <a:gd name="T68" fmla="*/ 24 w 95"/>
                <a:gd name="T69" fmla="*/ 49 h 98"/>
                <a:gd name="T70" fmla="*/ 24 w 95"/>
                <a:gd name="T71" fmla="*/ 58 h 98"/>
                <a:gd name="T72" fmla="*/ 26 w 95"/>
                <a:gd name="T73" fmla="*/ 67 h 98"/>
                <a:gd name="T74" fmla="*/ 31 w 95"/>
                <a:gd name="T75" fmla="*/ 73 h 98"/>
                <a:gd name="T76" fmla="*/ 37 w 95"/>
                <a:gd name="T77" fmla="*/ 77 h 98"/>
                <a:gd name="T78" fmla="*/ 44 w 95"/>
                <a:gd name="T79" fmla="*/ 79 h 98"/>
                <a:gd name="T80" fmla="*/ 51 w 95"/>
                <a:gd name="T81" fmla="*/ 78 h 98"/>
                <a:gd name="T82" fmla="*/ 57 w 95"/>
                <a:gd name="T83" fmla="*/ 74 h 98"/>
                <a:gd name="T84" fmla="*/ 63 w 95"/>
                <a:gd name="T85" fmla="*/ 69 h 98"/>
                <a:gd name="T86" fmla="*/ 67 w 95"/>
                <a:gd name="T87" fmla="*/ 60 h 98"/>
                <a:gd name="T88" fmla="*/ 70 w 95"/>
                <a:gd name="T89" fmla="*/ 49 h 98"/>
                <a:gd name="T90" fmla="*/ 70 w 95"/>
                <a:gd name="T91" fmla="*/ 40 h 98"/>
                <a:gd name="T92" fmla="*/ 69 w 95"/>
                <a:gd name="T93" fmla="*/ 32 h 98"/>
                <a:gd name="T94" fmla="*/ 65 w 95"/>
                <a:gd name="T95" fmla="*/ 25 h 98"/>
                <a:gd name="T96" fmla="*/ 60 w 95"/>
                <a:gd name="T97" fmla="*/ 21 h 98"/>
                <a:gd name="T98" fmla="*/ 53 w 95"/>
                <a:gd name="T99" fmla="*/ 18 h 98"/>
                <a:gd name="T100" fmla="*/ 46 w 95"/>
                <a:gd name="T101" fmla="*/ 18 h 98"/>
                <a:gd name="T102" fmla="*/ 39 w 95"/>
                <a:gd name="T103" fmla="*/ 21 h 98"/>
                <a:gd name="T104" fmla="*/ 34 w 95"/>
                <a:gd name="T105" fmla="*/ 25 h 98"/>
                <a:gd name="T106" fmla="*/ 29 w 95"/>
                <a:gd name="T107" fmla="*/ 33 h 98"/>
                <a:gd name="T108" fmla="*/ 26 w 95"/>
                <a:gd name="T109" fmla="*/ 42 h 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5"/>
                <a:gd name="T166" fmla="*/ 0 h 98"/>
                <a:gd name="T167" fmla="*/ 95 w 95"/>
                <a:gd name="T168" fmla="*/ 98 h 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5" h="98">
                  <a:moveTo>
                    <a:pt x="2" y="38"/>
                  </a:moveTo>
                  <a:lnTo>
                    <a:pt x="2" y="36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4" y="32"/>
                  </a:lnTo>
                  <a:lnTo>
                    <a:pt x="4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6" y="26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20"/>
                  </a:lnTo>
                  <a:lnTo>
                    <a:pt x="10" y="18"/>
                  </a:lnTo>
                  <a:lnTo>
                    <a:pt x="11" y="17"/>
                  </a:lnTo>
                  <a:lnTo>
                    <a:pt x="12" y="16"/>
                  </a:lnTo>
                  <a:lnTo>
                    <a:pt x="13" y="14"/>
                  </a:lnTo>
                  <a:lnTo>
                    <a:pt x="15" y="13"/>
                  </a:lnTo>
                  <a:lnTo>
                    <a:pt x="16" y="12"/>
                  </a:lnTo>
                  <a:lnTo>
                    <a:pt x="17" y="11"/>
                  </a:lnTo>
                  <a:lnTo>
                    <a:pt x="18" y="10"/>
                  </a:lnTo>
                  <a:lnTo>
                    <a:pt x="19" y="9"/>
                  </a:lnTo>
                  <a:lnTo>
                    <a:pt x="21" y="8"/>
                  </a:lnTo>
                  <a:lnTo>
                    <a:pt x="22" y="7"/>
                  </a:lnTo>
                  <a:lnTo>
                    <a:pt x="23" y="7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9" y="3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1"/>
                  </a:lnTo>
                  <a:lnTo>
                    <a:pt x="36" y="1"/>
                  </a:lnTo>
                  <a:lnTo>
                    <a:pt x="37" y="1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3" y="0"/>
                  </a:lnTo>
                  <a:lnTo>
                    <a:pt x="54" y="0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9" y="2"/>
                  </a:lnTo>
                  <a:lnTo>
                    <a:pt x="62" y="2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7" y="4"/>
                  </a:lnTo>
                  <a:lnTo>
                    <a:pt x="68" y="4"/>
                  </a:lnTo>
                  <a:lnTo>
                    <a:pt x="69" y="5"/>
                  </a:lnTo>
                  <a:lnTo>
                    <a:pt x="70" y="6"/>
                  </a:lnTo>
                  <a:lnTo>
                    <a:pt x="71" y="6"/>
                  </a:lnTo>
                  <a:lnTo>
                    <a:pt x="71" y="7"/>
                  </a:lnTo>
                  <a:lnTo>
                    <a:pt x="72" y="7"/>
                  </a:lnTo>
                  <a:lnTo>
                    <a:pt x="74" y="8"/>
                  </a:lnTo>
                  <a:lnTo>
                    <a:pt x="75" y="8"/>
                  </a:lnTo>
                  <a:lnTo>
                    <a:pt x="76" y="8"/>
                  </a:lnTo>
                  <a:lnTo>
                    <a:pt x="76" y="9"/>
                  </a:lnTo>
                  <a:lnTo>
                    <a:pt x="77" y="10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2" y="14"/>
                  </a:lnTo>
                  <a:lnTo>
                    <a:pt x="83" y="15"/>
                  </a:lnTo>
                  <a:lnTo>
                    <a:pt x="84" y="16"/>
                  </a:lnTo>
                  <a:lnTo>
                    <a:pt x="84" y="17"/>
                  </a:lnTo>
                  <a:lnTo>
                    <a:pt x="85" y="18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1"/>
                  </a:lnTo>
                  <a:lnTo>
                    <a:pt x="87" y="22"/>
                  </a:lnTo>
                  <a:lnTo>
                    <a:pt x="87" y="23"/>
                  </a:lnTo>
                  <a:lnTo>
                    <a:pt x="88" y="24"/>
                  </a:lnTo>
                  <a:lnTo>
                    <a:pt x="89" y="24"/>
                  </a:lnTo>
                  <a:lnTo>
                    <a:pt x="89" y="25"/>
                  </a:lnTo>
                  <a:lnTo>
                    <a:pt x="90" y="26"/>
                  </a:lnTo>
                  <a:lnTo>
                    <a:pt x="90" y="27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2" y="31"/>
                  </a:lnTo>
                  <a:lnTo>
                    <a:pt x="92" y="32"/>
                  </a:lnTo>
                  <a:lnTo>
                    <a:pt x="92" y="33"/>
                  </a:lnTo>
                  <a:lnTo>
                    <a:pt x="93" y="34"/>
                  </a:lnTo>
                  <a:lnTo>
                    <a:pt x="93" y="35"/>
                  </a:lnTo>
                  <a:lnTo>
                    <a:pt x="93" y="37"/>
                  </a:lnTo>
                  <a:lnTo>
                    <a:pt x="94" y="38"/>
                  </a:lnTo>
                  <a:lnTo>
                    <a:pt x="94" y="39"/>
                  </a:lnTo>
                  <a:lnTo>
                    <a:pt x="94" y="40"/>
                  </a:lnTo>
                  <a:lnTo>
                    <a:pt x="94" y="42"/>
                  </a:lnTo>
                  <a:lnTo>
                    <a:pt x="94" y="43"/>
                  </a:lnTo>
                  <a:lnTo>
                    <a:pt x="94" y="44"/>
                  </a:lnTo>
                  <a:lnTo>
                    <a:pt x="94" y="45"/>
                  </a:lnTo>
                  <a:lnTo>
                    <a:pt x="94" y="48"/>
                  </a:lnTo>
                  <a:lnTo>
                    <a:pt x="94" y="51"/>
                  </a:lnTo>
                  <a:lnTo>
                    <a:pt x="94" y="53"/>
                  </a:lnTo>
                  <a:lnTo>
                    <a:pt x="93" y="56"/>
                  </a:lnTo>
                  <a:lnTo>
                    <a:pt x="93" y="58"/>
                  </a:lnTo>
                  <a:lnTo>
                    <a:pt x="92" y="60"/>
                  </a:lnTo>
                  <a:lnTo>
                    <a:pt x="91" y="63"/>
                  </a:lnTo>
                  <a:lnTo>
                    <a:pt x="91" y="66"/>
                  </a:lnTo>
                  <a:lnTo>
                    <a:pt x="90" y="68"/>
                  </a:lnTo>
                  <a:lnTo>
                    <a:pt x="89" y="69"/>
                  </a:lnTo>
                  <a:lnTo>
                    <a:pt x="89" y="70"/>
                  </a:lnTo>
                  <a:lnTo>
                    <a:pt x="88" y="71"/>
                  </a:lnTo>
                  <a:lnTo>
                    <a:pt x="88" y="73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6" y="75"/>
                  </a:lnTo>
                  <a:lnTo>
                    <a:pt x="86" y="76"/>
                  </a:lnTo>
                  <a:lnTo>
                    <a:pt x="85" y="77"/>
                  </a:lnTo>
                  <a:lnTo>
                    <a:pt x="85" y="78"/>
                  </a:lnTo>
                  <a:lnTo>
                    <a:pt x="84" y="79"/>
                  </a:lnTo>
                  <a:lnTo>
                    <a:pt x="83" y="80"/>
                  </a:lnTo>
                  <a:lnTo>
                    <a:pt x="82" y="81"/>
                  </a:lnTo>
                  <a:lnTo>
                    <a:pt x="82" y="82"/>
                  </a:lnTo>
                  <a:lnTo>
                    <a:pt x="81" y="83"/>
                  </a:lnTo>
                  <a:lnTo>
                    <a:pt x="80" y="84"/>
                  </a:lnTo>
                  <a:lnTo>
                    <a:pt x="79" y="85"/>
                  </a:lnTo>
                  <a:lnTo>
                    <a:pt x="78" y="86"/>
                  </a:lnTo>
                  <a:lnTo>
                    <a:pt x="77" y="86"/>
                  </a:lnTo>
                  <a:lnTo>
                    <a:pt x="76" y="87"/>
                  </a:lnTo>
                  <a:lnTo>
                    <a:pt x="75" y="88"/>
                  </a:lnTo>
                  <a:lnTo>
                    <a:pt x="74" y="89"/>
                  </a:lnTo>
                  <a:lnTo>
                    <a:pt x="73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1"/>
                  </a:lnTo>
                  <a:lnTo>
                    <a:pt x="70" y="91"/>
                  </a:lnTo>
                  <a:lnTo>
                    <a:pt x="69" y="92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6" y="93"/>
                  </a:lnTo>
                  <a:lnTo>
                    <a:pt x="64" y="94"/>
                  </a:lnTo>
                  <a:lnTo>
                    <a:pt x="63" y="94"/>
                  </a:lnTo>
                  <a:lnTo>
                    <a:pt x="62" y="95"/>
                  </a:lnTo>
                  <a:lnTo>
                    <a:pt x="61" y="95"/>
                  </a:lnTo>
                  <a:lnTo>
                    <a:pt x="60" y="95"/>
                  </a:lnTo>
                  <a:lnTo>
                    <a:pt x="59" y="96"/>
                  </a:lnTo>
                  <a:lnTo>
                    <a:pt x="58" y="96"/>
                  </a:lnTo>
                  <a:lnTo>
                    <a:pt x="56" y="96"/>
                  </a:lnTo>
                  <a:lnTo>
                    <a:pt x="55" y="97"/>
                  </a:lnTo>
                  <a:lnTo>
                    <a:pt x="54" y="97"/>
                  </a:lnTo>
                  <a:lnTo>
                    <a:pt x="53" y="97"/>
                  </a:lnTo>
                  <a:lnTo>
                    <a:pt x="52" y="97"/>
                  </a:lnTo>
                  <a:lnTo>
                    <a:pt x="50" y="97"/>
                  </a:lnTo>
                  <a:lnTo>
                    <a:pt x="49" y="97"/>
                  </a:lnTo>
                  <a:lnTo>
                    <a:pt x="48" y="97"/>
                  </a:lnTo>
                  <a:lnTo>
                    <a:pt x="47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7"/>
                  </a:lnTo>
                  <a:lnTo>
                    <a:pt x="38" y="96"/>
                  </a:lnTo>
                  <a:lnTo>
                    <a:pt x="36" y="96"/>
                  </a:lnTo>
                  <a:lnTo>
                    <a:pt x="34" y="95"/>
                  </a:lnTo>
                  <a:lnTo>
                    <a:pt x="33" y="95"/>
                  </a:lnTo>
                  <a:lnTo>
                    <a:pt x="31" y="94"/>
                  </a:lnTo>
                  <a:lnTo>
                    <a:pt x="30" y="94"/>
                  </a:lnTo>
                  <a:lnTo>
                    <a:pt x="28" y="93"/>
                  </a:lnTo>
                  <a:lnTo>
                    <a:pt x="27" y="93"/>
                  </a:lnTo>
                  <a:lnTo>
                    <a:pt x="25" y="92"/>
                  </a:lnTo>
                  <a:lnTo>
                    <a:pt x="24" y="91"/>
                  </a:lnTo>
                  <a:lnTo>
                    <a:pt x="23" y="91"/>
                  </a:lnTo>
                  <a:lnTo>
                    <a:pt x="22" y="90"/>
                  </a:lnTo>
                  <a:lnTo>
                    <a:pt x="21" y="89"/>
                  </a:lnTo>
                  <a:lnTo>
                    <a:pt x="19" y="89"/>
                  </a:lnTo>
                  <a:lnTo>
                    <a:pt x="18" y="88"/>
                  </a:lnTo>
                  <a:lnTo>
                    <a:pt x="16" y="87"/>
                  </a:lnTo>
                  <a:lnTo>
                    <a:pt x="15" y="86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3"/>
                  </a:lnTo>
                  <a:lnTo>
                    <a:pt x="10" y="81"/>
                  </a:lnTo>
                  <a:lnTo>
                    <a:pt x="9" y="80"/>
                  </a:lnTo>
                  <a:lnTo>
                    <a:pt x="8" y="79"/>
                  </a:lnTo>
                  <a:lnTo>
                    <a:pt x="8" y="78"/>
                  </a:lnTo>
                  <a:lnTo>
                    <a:pt x="7" y="76"/>
                  </a:lnTo>
                  <a:lnTo>
                    <a:pt x="7" y="75"/>
                  </a:lnTo>
                  <a:lnTo>
                    <a:pt x="6" y="74"/>
                  </a:lnTo>
                  <a:lnTo>
                    <a:pt x="5" y="73"/>
                  </a:lnTo>
                  <a:lnTo>
                    <a:pt x="4" y="72"/>
                  </a:lnTo>
                  <a:lnTo>
                    <a:pt x="4" y="70"/>
                  </a:lnTo>
                  <a:lnTo>
                    <a:pt x="3" y="69"/>
                  </a:lnTo>
                  <a:lnTo>
                    <a:pt x="3" y="67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1" y="62"/>
                  </a:lnTo>
                  <a:lnTo>
                    <a:pt x="1" y="61"/>
                  </a:lnTo>
                  <a:lnTo>
                    <a:pt x="1" y="59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3"/>
                  </a:lnTo>
                  <a:lnTo>
                    <a:pt x="0" y="51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1" y="45"/>
                  </a:lnTo>
                  <a:lnTo>
                    <a:pt x="1" y="43"/>
                  </a:lnTo>
                  <a:lnTo>
                    <a:pt x="1" y="41"/>
                  </a:lnTo>
                  <a:lnTo>
                    <a:pt x="1" y="40"/>
                  </a:lnTo>
                  <a:lnTo>
                    <a:pt x="2" y="38"/>
                  </a:lnTo>
                  <a:lnTo>
                    <a:pt x="26" y="44"/>
                  </a:lnTo>
                  <a:lnTo>
                    <a:pt x="25" y="46"/>
                  </a:lnTo>
                  <a:lnTo>
                    <a:pt x="25" y="48"/>
                  </a:lnTo>
                  <a:lnTo>
                    <a:pt x="24" y="49"/>
                  </a:lnTo>
                  <a:lnTo>
                    <a:pt x="24" y="51"/>
                  </a:lnTo>
                  <a:lnTo>
                    <a:pt x="24" y="53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7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25" y="61"/>
                  </a:lnTo>
                  <a:lnTo>
                    <a:pt x="25" y="63"/>
                  </a:lnTo>
                  <a:lnTo>
                    <a:pt x="25" y="64"/>
                  </a:lnTo>
                  <a:lnTo>
                    <a:pt x="26" y="65"/>
                  </a:lnTo>
                  <a:lnTo>
                    <a:pt x="26" y="67"/>
                  </a:lnTo>
                  <a:lnTo>
                    <a:pt x="27" y="68"/>
                  </a:lnTo>
                  <a:lnTo>
                    <a:pt x="28" y="69"/>
                  </a:lnTo>
                  <a:lnTo>
                    <a:pt x="28" y="70"/>
                  </a:lnTo>
                  <a:lnTo>
                    <a:pt x="29" y="71"/>
                  </a:lnTo>
                  <a:lnTo>
                    <a:pt x="30" y="72"/>
                  </a:lnTo>
                  <a:lnTo>
                    <a:pt x="31" y="73"/>
                  </a:lnTo>
                  <a:lnTo>
                    <a:pt x="32" y="74"/>
                  </a:lnTo>
                  <a:lnTo>
                    <a:pt x="33" y="75"/>
                  </a:lnTo>
                  <a:lnTo>
                    <a:pt x="34" y="76"/>
                  </a:lnTo>
                  <a:lnTo>
                    <a:pt x="35" y="76"/>
                  </a:lnTo>
                  <a:lnTo>
                    <a:pt x="36" y="77"/>
                  </a:lnTo>
                  <a:lnTo>
                    <a:pt x="37" y="77"/>
                  </a:lnTo>
                  <a:lnTo>
                    <a:pt x="38" y="78"/>
                  </a:lnTo>
                  <a:lnTo>
                    <a:pt x="39" y="78"/>
                  </a:lnTo>
                  <a:lnTo>
                    <a:pt x="40" y="79"/>
                  </a:lnTo>
                  <a:lnTo>
                    <a:pt x="42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5" y="79"/>
                  </a:lnTo>
                  <a:lnTo>
                    <a:pt x="46" y="79"/>
                  </a:lnTo>
                  <a:lnTo>
                    <a:pt x="47" y="79"/>
                  </a:lnTo>
                  <a:lnTo>
                    <a:pt x="49" y="79"/>
                  </a:lnTo>
                  <a:lnTo>
                    <a:pt x="50" y="78"/>
                  </a:lnTo>
                  <a:lnTo>
                    <a:pt x="51" y="78"/>
                  </a:lnTo>
                  <a:lnTo>
                    <a:pt x="52" y="78"/>
                  </a:lnTo>
                  <a:lnTo>
                    <a:pt x="53" y="77"/>
                  </a:lnTo>
                  <a:lnTo>
                    <a:pt x="54" y="77"/>
                  </a:lnTo>
                  <a:lnTo>
                    <a:pt x="55" y="76"/>
                  </a:lnTo>
                  <a:lnTo>
                    <a:pt x="56" y="75"/>
                  </a:lnTo>
                  <a:lnTo>
                    <a:pt x="57" y="74"/>
                  </a:lnTo>
                  <a:lnTo>
                    <a:pt x="58" y="73"/>
                  </a:lnTo>
                  <a:lnTo>
                    <a:pt x="59" y="73"/>
                  </a:lnTo>
                  <a:lnTo>
                    <a:pt x="60" y="72"/>
                  </a:lnTo>
                  <a:lnTo>
                    <a:pt x="61" y="71"/>
                  </a:lnTo>
                  <a:lnTo>
                    <a:pt x="62" y="70"/>
                  </a:lnTo>
                  <a:lnTo>
                    <a:pt x="63" y="69"/>
                  </a:lnTo>
                  <a:lnTo>
                    <a:pt x="64" y="67"/>
                  </a:lnTo>
                  <a:lnTo>
                    <a:pt x="64" y="66"/>
                  </a:lnTo>
                  <a:lnTo>
                    <a:pt x="65" y="64"/>
                  </a:lnTo>
                  <a:lnTo>
                    <a:pt x="66" y="63"/>
                  </a:lnTo>
                  <a:lnTo>
                    <a:pt x="67" y="61"/>
                  </a:lnTo>
                  <a:lnTo>
                    <a:pt x="67" y="60"/>
                  </a:lnTo>
                  <a:lnTo>
                    <a:pt x="68" y="58"/>
                  </a:lnTo>
                  <a:lnTo>
                    <a:pt x="68" y="57"/>
                  </a:lnTo>
                  <a:lnTo>
                    <a:pt x="69" y="55"/>
                  </a:lnTo>
                  <a:lnTo>
                    <a:pt x="69" y="53"/>
                  </a:lnTo>
                  <a:lnTo>
                    <a:pt x="70" y="51"/>
                  </a:lnTo>
                  <a:lnTo>
                    <a:pt x="70" y="49"/>
                  </a:lnTo>
                  <a:lnTo>
                    <a:pt x="70" y="48"/>
                  </a:lnTo>
                  <a:lnTo>
                    <a:pt x="70" y="46"/>
                  </a:lnTo>
                  <a:lnTo>
                    <a:pt x="70" y="44"/>
                  </a:lnTo>
                  <a:lnTo>
                    <a:pt x="70" y="43"/>
                  </a:lnTo>
                  <a:lnTo>
                    <a:pt x="70" y="41"/>
                  </a:lnTo>
                  <a:lnTo>
                    <a:pt x="70" y="40"/>
                  </a:lnTo>
                  <a:lnTo>
                    <a:pt x="70" y="39"/>
                  </a:lnTo>
                  <a:lnTo>
                    <a:pt x="70" y="37"/>
                  </a:lnTo>
                  <a:lnTo>
                    <a:pt x="70" y="36"/>
                  </a:lnTo>
                  <a:lnTo>
                    <a:pt x="70" y="34"/>
                  </a:lnTo>
                  <a:lnTo>
                    <a:pt x="69" y="33"/>
                  </a:lnTo>
                  <a:lnTo>
                    <a:pt x="69" y="32"/>
                  </a:lnTo>
                  <a:lnTo>
                    <a:pt x="68" y="30"/>
                  </a:lnTo>
                  <a:lnTo>
                    <a:pt x="68" y="29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6" y="26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3" y="24"/>
                  </a:lnTo>
                  <a:lnTo>
                    <a:pt x="62" y="23"/>
                  </a:lnTo>
                  <a:lnTo>
                    <a:pt x="62" y="22"/>
                  </a:lnTo>
                  <a:lnTo>
                    <a:pt x="61" y="22"/>
                  </a:lnTo>
                  <a:lnTo>
                    <a:pt x="60" y="21"/>
                  </a:lnTo>
                  <a:lnTo>
                    <a:pt x="59" y="20"/>
                  </a:lnTo>
                  <a:lnTo>
                    <a:pt x="58" y="20"/>
                  </a:lnTo>
                  <a:lnTo>
                    <a:pt x="56" y="19"/>
                  </a:lnTo>
                  <a:lnTo>
                    <a:pt x="55" y="19"/>
                  </a:lnTo>
                  <a:lnTo>
                    <a:pt x="54" y="19"/>
                  </a:lnTo>
                  <a:lnTo>
                    <a:pt x="53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49" y="18"/>
                  </a:lnTo>
                  <a:lnTo>
                    <a:pt x="48" y="18"/>
                  </a:lnTo>
                  <a:lnTo>
                    <a:pt x="47" y="18"/>
                  </a:lnTo>
                  <a:lnTo>
                    <a:pt x="46" y="18"/>
                  </a:lnTo>
                  <a:lnTo>
                    <a:pt x="45" y="19"/>
                  </a:lnTo>
                  <a:lnTo>
                    <a:pt x="44" y="19"/>
                  </a:lnTo>
                  <a:lnTo>
                    <a:pt x="42" y="19"/>
                  </a:lnTo>
                  <a:lnTo>
                    <a:pt x="41" y="20"/>
                  </a:lnTo>
                  <a:lnTo>
                    <a:pt x="40" y="20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7" y="23"/>
                  </a:lnTo>
                  <a:lnTo>
                    <a:pt x="36" y="24"/>
                  </a:lnTo>
                  <a:lnTo>
                    <a:pt x="35" y="24"/>
                  </a:lnTo>
                  <a:lnTo>
                    <a:pt x="34" y="25"/>
                  </a:lnTo>
                  <a:lnTo>
                    <a:pt x="33" y="26"/>
                  </a:lnTo>
                  <a:lnTo>
                    <a:pt x="32" y="27"/>
                  </a:lnTo>
                  <a:lnTo>
                    <a:pt x="32" y="29"/>
                  </a:lnTo>
                  <a:lnTo>
                    <a:pt x="31" y="30"/>
                  </a:lnTo>
                  <a:lnTo>
                    <a:pt x="30" y="31"/>
                  </a:lnTo>
                  <a:lnTo>
                    <a:pt x="29" y="33"/>
                  </a:lnTo>
                  <a:lnTo>
                    <a:pt x="29" y="34"/>
                  </a:lnTo>
                  <a:lnTo>
                    <a:pt x="28" y="36"/>
                  </a:lnTo>
                  <a:lnTo>
                    <a:pt x="27" y="37"/>
                  </a:lnTo>
                  <a:lnTo>
                    <a:pt x="27" y="39"/>
                  </a:lnTo>
                  <a:lnTo>
                    <a:pt x="26" y="40"/>
                  </a:lnTo>
                  <a:lnTo>
                    <a:pt x="26" y="42"/>
                  </a:lnTo>
                  <a:lnTo>
                    <a:pt x="26" y="44"/>
                  </a:lnTo>
                  <a:lnTo>
                    <a:pt x="2" y="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Freeform 15"/>
            <p:cNvSpPr>
              <a:spLocks/>
            </p:cNvSpPr>
            <p:nvPr/>
          </p:nvSpPr>
          <p:spPr bwMode="auto">
            <a:xfrm>
              <a:off x="4829" y="2213"/>
              <a:ext cx="103" cy="117"/>
            </a:xfrm>
            <a:custGeom>
              <a:avLst/>
              <a:gdLst>
                <a:gd name="T0" fmla="*/ 54 w 103"/>
                <a:gd name="T1" fmla="*/ 106 h 117"/>
                <a:gd name="T2" fmla="*/ 72 w 103"/>
                <a:gd name="T3" fmla="*/ 60 h 117"/>
                <a:gd name="T4" fmla="*/ 73 w 103"/>
                <a:gd name="T5" fmla="*/ 57 h 117"/>
                <a:gd name="T6" fmla="*/ 74 w 103"/>
                <a:gd name="T7" fmla="*/ 52 h 117"/>
                <a:gd name="T8" fmla="*/ 76 w 103"/>
                <a:gd name="T9" fmla="*/ 48 h 117"/>
                <a:gd name="T10" fmla="*/ 77 w 103"/>
                <a:gd name="T11" fmla="*/ 44 h 117"/>
                <a:gd name="T12" fmla="*/ 77 w 103"/>
                <a:gd name="T13" fmla="*/ 42 h 117"/>
                <a:gd name="T14" fmla="*/ 77 w 103"/>
                <a:gd name="T15" fmla="*/ 39 h 117"/>
                <a:gd name="T16" fmla="*/ 76 w 103"/>
                <a:gd name="T17" fmla="*/ 37 h 117"/>
                <a:gd name="T18" fmla="*/ 75 w 103"/>
                <a:gd name="T19" fmla="*/ 35 h 117"/>
                <a:gd name="T20" fmla="*/ 74 w 103"/>
                <a:gd name="T21" fmla="*/ 33 h 117"/>
                <a:gd name="T22" fmla="*/ 73 w 103"/>
                <a:gd name="T23" fmla="*/ 32 h 117"/>
                <a:gd name="T24" fmla="*/ 71 w 103"/>
                <a:gd name="T25" fmla="*/ 30 h 117"/>
                <a:gd name="T26" fmla="*/ 69 w 103"/>
                <a:gd name="T27" fmla="*/ 29 h 117"/>
                <a:gd name="T28" fmla="*/ 66 w 103"/>
                <a:gd name="T29" fmla="*/ 29 h 117"/>
                <a:gd name="T30" fmla="*/ 64 w 103"/>
                <a:gd name="T31" fmla="*/ 29 h 117"/>
                <a:gd name="T32" fmla="*/ 62 w 103"/>
                <a:gd name="T33" fmla="*/ 29 h 117"/>
                <a:gd name="T34" fmla="*/ 60 w 103"/>
                <a:gd name="T35" fmla="*/ 29 h 117"/>
                <a:gd name="T36" fmla="*/ 58 w 103"/>
                <a:gd name="T37" fmla="*/ 29 h 117"/>
                <a:gd name="T38" fmla="*/ 56 w 103"/>
                <a:gd name="T39" fmla="*/ 29 h 117"/>
                <a:gd name="T40" fmla="*/ 54 w 103"/>
                <a:gd name="T41" fmla="*/ 29 h 117"/>
                <a:gd name="T42" fmla="*/ 51 w 103"/>
                <a:gd name="T43" fmla="*/ 31 h 117"/>
                <a:gd name="T44" fmla="*/ 49 w 103"/>
                <a:gd name="T45" fmla="*/ 33 h 117"/>
                <a:gd name="T46" fmla="*/ 47 w 103"/>
                <a:gd name="T47" fmla="*/ 35 h 117"/>
                <a:gd name="T48" fmla="*/ 45 w 103"/>
                <a:gd name="T49" fmla="*/ 38 h 117"/>
                <a:gd name="T50" fmla="*/ 43 w 103"/>
                <a:gd name="T51" fmla="*/ 43 h 117"/>
                <a:gd name="T52" fmla="*/ 41 w 103"/>
                <a:gd name="T53" fmla="*/ 48 h 117"/>
                <a:gd name="T54" fmla="*/ 39 w 103"/>
                <a:gd name="T55" fmla="*/ 51 h 117"/>
                <a:gd name="T56" fmla="*/ 38 w 103"/>
                <a:gd name="T57" fmla="*/ 55 h 117"/>
                <a:gd name="T58" fmla="*/ 0 w 103"/>
                <a:gd name="T59" fmla="*/ 87 h 117"/>
                <a:gd name="T60" fmla="*/ 56 w 103"/>
                <a:gd name="T61" fmla="*/ 9 h 117"/>
                <a:gd name="T62" fmla="*/ 52 w 103"/>
                <a:gd name="T63" fmla="*/ 20 h 117"/>
                <a:gd name="T64" fmla="*/ 54 w 103"/>
                <a:gd name="T65" fmla="*/ 19 h 117"/>
                <a:gd name="T66" fmla="*/ 56 w 103"/>
                <a:gd name="T67" fmla="*/ 18 h 117"/>
                <a:gd name="T68" fmla="*/ 58 w 103"/>
                <a:gd name="T69" fmla="*/ 17 h 117"/>
                <a:gd name="T70" fmla="*/ 60 w 103"/>
                <a:gd name="T71" fmla="*/ 16 h 117"/>
                <a:gd name="T72" fmla="*/ 63 w 103"/>
                <a:gd name="T73" fmla="*/ 15 h 117"/>
                <a:gd name="T74" fmla="*/ 65 w 103"/>
                <a:gd name="T75" fmla="*/ 14 h 117"/>
                <a:gd name="T76" fmla="*/ 67 w 103"/>
                <a:gd name="T77" fmla="*/ 14 h 117"/>
                <a:gd name="T78" fmla="*/ 69 w 103"/>
                <a:gd name="T79" fmla="*/ 14 h 117"/>
                <a:gd name="T80" fmla="*/ 71 w 103"/>
                <a:gd name="T81" fmla="*/ 13 h 117"/>
                <a:gd name="T82" fmla="*/ 74 w 103"/>
                <a:gd name="T83" fmla="*/ 13 h 117"/>
                <a:gd name="T84" fmla="*/ 76 w 103"/>
                <a:gd name="T85" fmla="*/ 14 h 117"/>
                <a:gd name="T86" fmla="*/ 79 w 103"/>
                <a:gd name="T87" fmla="*/ 14 h 117"/>
                <a:gd name="T88" fmla="*/ 83 w 103"/>
                <a:gd name="T89" fmla="*/ 16 h 117"/>
                <a:gd name="T90" fmla="*/ 87 w 103"/>
                <a:gd name="T91" fmla="*/ 17 h 117"/>
                <a:gd name="T92" fmla="*/ 90 w 103"/>
                <a:gd name="T93" fmla="*/ 19 h 117"/>
                <a:gd name="T94" fmla="*/ 93 w 103"/>
                <a:gd name="T95" fmla="*/ 21 h 117"/>
                <a:gd name="T96" fmla="*/ 94 w 103"/>
                <a:gd name="T97" fmla="*/ 23 h 117"/>
                <a:gd name="T98" fmla="*/ 96 w 103"/>
                <a:gd name="T99" fmla="*/ 25 h 117"/>
                <a:gd name="T100" fmla="*/ 98 w 103"/>
                <a:gd name="T101" fmla="*/ 28 h 117"/>
                <a:gd name="T102" fmla="*/ 100 w 103"/>
                <a:gd name="T103" fmla="*/ 30 h 117"/>
                <a:gd name="T104" fmla="*/ 101 w 103"/>
                <a:gd name="T105" fmla="*/ 32 h 117"/>
                <a:gd name="T106" fmla="*/ 102 w 103"/>
                <a:gd name="T107" fmla="*/ 35 h 117"/>
                <a:gd name="T108" fmla="*/ 102 w 103"/>
                <a:gd name="T109" fmla="*/ 38 h 117"/>
                <a:gd name="T110" fmla="*/ 102 w 103"/>
                <a:gd name="T111" fmla="*/ 41 h 117"/>
                <a:gd name="T112" fmla="*/ 102 w 103"/>
                <a:gd name="T113" fmla="*/ 44 h 117"/>
                <a:gd name="T114" fmla="*/ 102 w 103"/>
                <a:gd name="T115" fmla="*/ 47 h 117"/>
                <a:gd name="T116" fmla="*/ 101 w 103"/>
                <a:gd name="T117" fmla="*/ 50 h 117"/>
                <a:gd name="T118" fmla="*/ 100 w 103"/>
                <a:gd name="T119" fmla="*/ 54 h 117"/>
                <a:gd name="T120" fmla="*/ 98 w 103"/>
                <a:gd name="T121" fmla="*/ 59 h 117"/>
                <a:gd name="T122" fmla="*/ 77 w 103"/>
                <a:gd name="T123" fmla="*/ 116 h 11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03"/>
                <a:gd name="T187" fmla="*/ 0 h 117"/>
                <a:gd name="T188" fmla="*/ 103 w 103"/>
                <a:gd name="T189" fmla="*/ 117 h 11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03" h="117">
                  <a:moveTo>
                    <a:pt x="77" y="116"/>
                  </a:moveTo>
                  <a:lnTo>
                    <a:pt x="54" y="106"/>
                  </a:lnTo>
                  <a:lnTo>
                    <a:pt x="71" y="62"/>
                  </a:lnTo>
                  <a:lnTo>
                    <a:pt x="72" y="60"/>
                  </a:lnTo>
                  <a:lnTo>
                    <a:pt x="72" y="58"/>
                  </a:lnTo>
                  <a:lnTo>
                    <a:pt x="73" y="57"/>
                  </a:lnTo>
                  <a:lnTo>
                    <a:pt x="73" y="55"/>
                  </a:lnTo>
                  <a:lnTo>
                    <a:pt x="74" y="52"/>
                  </a:lnTo>
                  <a:lnTo>
                    <a:pt x="75" y="50"/>
                  </a:lnTo>
                  <a:lnTo>
                    <a:pt x="76" y="48"/>
                  </a:lnTo>
                  <a:lnTo>
                    <a:pt x="76" y="46"/>
                  </a:lnTo>
                  <a:lnTo>
                    <a:pt x="77" y="44"/>
                  </a:lnTo>
                  <a:lnTo>
                    <a:pt x="77" y="43"/>
                  </a:lnTo>
                  <a:lnTo>
                    <a:pt x="77" y="42"/>
                  </a:lnTo>
                  <a:lnTo>
                    <a:pt x="77" y="41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7"/>
                  </a:lnTo>
                  <a:lnTo>
                    <a:pt x="76" y="36"/>
                  </a:lnTo>
                  <a:lnTo>
                    <a:pt x="75" y="35"/>
                  </a:lnTo>
                  <a:lnTo>
                    <a:pt x="75" y="34"/>
                  </a:lnTo>
                  <a:lnTo>
                    <a:pt x="74" y="33"/>
                  </a:lnTo>
                  <a:lnTo>
                    <a:pt x="73" y="33"/>
                  </a:lnTo>
                  <a:lnTo>
                    <a:pt x="73" y="32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0" y="30"/>
                  </a:lnTo>
                  <a:lnTo>
                    <a:pt x="69" y="29"/>
                  </a:lnTo>
                  <a:lnTo>
                    <a:pt x="68" y="29"/>
                  </a:lnTo>
                  <a:lnTo>
                    <a:pt x="66" y="29"/>
                  </a:lnTo>
                  <a:lnTo>
                    <a:pt x="65" y="29"/>
                  </a:lnTo>
                  <a:lnTo>
                    <a:pt x="64" y="29"/>
                  </a:lnTo>
                  <a:lnTo>
                    <a:pt x="63" y="29"/>
                  </a:lnTo>
                  <a:lnTo>
                    <a:pt x="62" y="29"/>
                  </a:lnTo>
                  <a:lnTo>
                    <a:pt x="61" y="29"/>
                  </a:lnTo>
                  <a:lnTo>
                    <a:pt x="60" y="29"/>
                  </a:lnTo>
                  <a:lnTo>
                    <a:pt x="59" y="29"/>
                  </a:lnTo>
                  <a:lnTo>
                    <a:pt x="58" y="29"/>
                  </a:lnTo>
                  <a:lnTo>
                    <a:pt x="57" y="29"/>
                  </a:lnTo>
                  <a:lnTo>
                    <a:pt x="56" y="29"/>
                  </a:lnTo>
                  <a:lnTo>
                    <a:pt x="55" y="29"/>
                  </a:lnTo>
                  <a:lnTo>
                    <a:pt x="54" y="29"/>
                  </a:lnTo>
                  <a:lnTo>
                    <a:pt x="53" y="30"/>
                  </a:lnTo>
                  <a:lnTo>
                    <a:pt x="51" y="31"/>
                  </a:lnTo>
                  <a:lnTo>
                    <a:pt x="50" y="32"/>
                  </a:lnTo>
                  <a:lnTo>
                    <a:pt x="49" y="33"/>
                  </a:lnTo>
                  <a:lnTo>
                    <a:pt x="48" y="34"/>
                  </a:lnTo>
                  <a:lnTo>
                    <a:pt x="47" y="35"/>
                  </a:lnTo>
                  <a:lnTo>
                    <a:pt x="46" y="37"/>
                  </a:lnTo>
                  <a:lnTo>
                    <a:pt x="45" y="38"/>
                  </a:lnTo>
                  <a:lnTo>
                    <a:pt x="44" y="41"/>
                  </a:lnTo>
                  <a:lnTo>
                    <a:pt x="43" y="43"/>
                  </a:lnTo>
                  <a:lnTo>
                    <a:pt x="42" y="46"/>
                  </a:lnTo>
                  <a:lnTo>
                    <a:pt x="41" y="48"/>
                  </a:lnTo>
                  <a:lnTo>
                    <a:pt x="40" y="50"/>
                  </a:lnTo>
                  <a:lnTo>
                    <a:pt x="39" y="51"/>
                  </a:lnTo>
                  <a:lnTo>
                    <a:pt x="39" y="53"/>
                  </a:lnTo>
                  <a:lnTo>
                    <a:pt x="38" y="55"/>
                  </a:lnTo>
                  <a:lnTo>
                    <a:pt x="23" y="95"/>
                  </a:lnTo>
                  <a:lnTo>
                    <a:pt x="0" y="87"/>
                  </a:lnTo>
                  <a:lnTo>
                    <a:pt x="32" y="0"/>
                  </a:lnTo>
                  <a:lnTo>
                    <a:pt x="56" y="9"/>
                  </a:lnTo>
                  <a:lnTo>
                    <a:pt x="51" y="21"/>
                  </a:lnTo>
                  <a:lnTo>
                    <a:pt x="52" y="20"/>
                  </a:lnTo>
                  <a:lnTo>
                    <a:pt x="53" y="20"/>
                  </a:lnTo>
                  <a:lnTo>
                    <a:pt x="54" y="19"/>
                  </a:lnTo>
                  <a:lnTo>
                    <a:pt x="55" y="18"/>
                  </a:lnTo>
                  <a:lnTo>
                    <a:pt x="56" y="18"/>
                  </a:lnTo>
                  <a:lnTo>
                    <a:pt x="57" y="17"/>
                  </a:lnTo>
                  <a:lnTo>
                    <a:pt x="58" y="17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5"/>
                  </a:lnTo>
                  <a:lnTo>
                    <a:pt x="63" y="15"/>
                  </a:lnTo>
                  <a:lnTo>
                    <a:pt x="64" y="15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7" y="14"/>
                  </a:lnTo>
                  <a:lnTo>
                    <a:pt x="68" y="14"/>
                  </a:lnTo>
                  <a:lnTo>
                    <a:pt x="69" y="14"/>
                  </a:lnTo>
                  <a:lnTo>
                    <a:pt x="70" y="13"/>
                  </a:lnTo>
                  <a:lnTo>
                    <a:pt x="71" y="13"/>
                  </a:lnTo>
                  <a:lnTo>
                    <a:pt x="72" y="13"/>
                  </a:lnTo>
                  <a:lnTo>
                    <a:pt x="74" y="13"/>
                  </a:lnTo>
                  <a:lnTo>
                    <a:pt x="75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5"/>
                  </a:lnTo>
                  <a:lnTo>
                    <a:pt x="83" y="16"/>
                  </a:lnTo>
                  <a:lnTo>
                    <a:pt x="85" y="17"/>
                  </a:lnTo>
                  <a:lnTo>
                    <a:pt x="87" y="17"/>
                  </a:lnTo>
                  <a:lnTo>
                    <a:pt x="88" y="18"/>
                  </a:lnTo>
                  <a:lnTo>
                    <a:pt x="90" y="19"/>
                  </a:lnTo>
                  <a:lnTo>
                    <a:pt x="92" y="20"/>
                  </a:lnTo>
                  <a:lnTo>
                    <a:pt x="93" y="21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5" y="24"/>
                  </a:lnTo>
                  <a:lnTo>
                    <a:pt x="96" y="25"/>
                  </a:lnTo>
                  <a:lnTo>
                    <a:pt x="97" y="26"/>
                  </a:lnTo>
                  <a:lnTo>
                    <a:pt x="98" y="28"/>
                  </a:lnTo>
                  <a:lnTo>
                    <a:pt x="99" y="29"/>
                  </a:lnTo>
                  <a:lnTo>
                    <a:pt x="100" y="30"/>
                  </a:lnTo>
                  <a:lnTo>
                    <a:pt x="101" y="31"/>
                  </a:lnTo>
                  <a:lnTo>
                    <a:pt x="101" y="32"/>
                  </a:lnTo>
                  <a:lnTo>
                    <a:pt x="102" y="34"/>
                  </a:lnTo>
                  <a:lnTo>
                    <a:pt x="102" y="35"/>
                  </a:lnTo>
                  <a:lnTo>
                    <a:pt x="102" y="37"/>
                  </a:lnTo>
                  <a:lnTo>
                    <a:pt x="102" y="38"/>
                  </a:lnTo>
                  <a:lnTo>
                    <a:pt x="102" y="40"/>
                  </a:lnTo>
                  <a:lnTo>
                    <a:pt x="102" y="41"/>
                  </a:lnTo>
                  <a:lnTo>
                    <a:pt x="102" y="43"/>
                  </a:lnTo>
                  <a:lnTo>
                    <a:pt x="102" y="44"/>
                  </a:lnTo>
                  <a:lnTo>
                    <a:pt x="102" y="46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50"/>
                  </a:lnTo>
                  <a:lnTo>
                    <a:pt x="101" y="52"/>
                  </a:lnTo>
                  <a:lnTo>
                    <a:pt x="100" y="54"/>
                  </a:lnTo>
                  <a:lnTo>
                    <a:pt x="99" y="57"/>
                  </a:lnTo>
                  <a:lnTo>
                    <a:pt x="98" y="59"/>
                  </a:lnTo>
                  <a:lnTo>
                    <a:pt x="97" y="62"/>
                  </a:lnTo>
                  <a:lnTo>
                    <a:pt x="77" y="116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Freeform 16"/>
            <p:cNvSpPr>
              <a:spLocks/>
            </p:cNvSpPr>
            <p:nvPr/>
          </p:nvSpPr>
          <p:spPr bwMode="auto">
            <a:xfrm>
              <a:off x="4943" y="2272"/>
              <a:ext cx="92" cy="99"/>
            </a:xfrm>
            <a:custGeom>
              <a:avLst/>
              <a:gdLst>
                <a:gd name="T0" fmla="*/ 67 w 92"/>
                <a:gd name="T1" fmla="*/ 90 h 99"/>
                <a:gd name="T2" fmla="*/ 60 w 92"/>
                <a:gd name="T3" fmla="*/ 95 h 99"/>
                <a:gd name="T4" fmla="*/ 53 w 92"/>
                <a:gd name="T5" fmla="*/ 97 h 99"/>
                <a:gd name="T6" fmla="*/ 45 w 92"/>
                <a:gd name="T7" fmla="*/ 98 h 99"/>
                <a:gd name="T8" fmla="*/ 38 w 92"/>
                <a:gd name="T9" fmla="*/ 97 h 99"/>
                <a:gd name="T10" fmla="*/ 29 w 92"/>
                <a:gd name="T11" fmla="*/ 95 h 99"/>
                <a:gd name="T12" fmla="*/ 22 w 92"/>
                <a:gd name="T13" fmla="*/ 91 h 99"/>
                <a:gd name="T14" fmla="*/ 16 w 92"/>
                <a:gd name="T15" fmla="*/ 87 h 99"/>
                <a:gd name="T16" fmla="*/ 11 w 92"/>
                <a:gd name="T17" fmla="*/ 83 h 99"/>
                <a:gd name="T18" fmla="*/ 8 w 92"/>
                <a:gd name="T19" fmla="*/ 78 h 99"/>
                <a:gd name="T20" fmla="*/ 4 w 92"/>
                <a:gd name="T21" fmla="*/ 74 h 99"/>
                <a:gd name="T22" fmla="*/ 2 w 92"/>
                <a:gd name="T23" fmla="*/ 68 h 99"/>
                <a:gd name="T24" fmla="*/ 1 w 92"/>
                <a:gd name="T25" fmla="*/ 62 h 99"/>
                <a:gd name="T26" fmla="*/ 0 w 92"/>
                <a:gd name="T27" fmla="*/ 53 h 99"/>
                <a:gd name="T28" fmla="*/ 2 w 92"/>
                <a:gd name="T29" fmla="*/ 42 h 99"/>
                <a:gd name="T30" fmla="*/ 7 w 92"/>
                <a:gd name="T31" fmla="*/ 32 h 99"/>
                <a:gd name="T32" fmla="*/ 11 w 92"/>
                <a:gd name="T33" fmla="*/ 25 h 99"/>
                <a:gd name="T34" fmla="*/ 15 w 92"/>
                <a:gd name="T35" fmla="*/ 19 h 99"/>
                <a:gd name="T36" fmla="*/ 19 w 92"/>
                <a:gd name="T37" fmla="*/ 14 h 99"/>
                <a:gd name="T38" fmla="*/ 23 w 92"/>
                <a:gd name="T39" fmla="*/ 10 h 99"/>
                <a:gd name="T40" fmla="*/ 27 w 92"/>
                <a:gd name="T41" fmla="*/ 7 h 99"/>
                <a:gd name="T42" fmla="*/ 33 w 92"/>
                <a:gd name="T43" fmla="*/ 4 h 99"/>
                <a:gd name="T44" fmla="*/ 38 w 92"/>
                <a:gd name="T45" fmla="*/ 2 h 99"/>
                <a:gd name="T46" fmla="*/ 44 w 92"/>
                <a:gd name="T47" fmla="*/ 1 h 99"/>
                <a:gd name="T48" fmla="*/ 49 w 92"/>
                <a:gd name="T49" fmla="*/ 0 h 99"/>
                <a:gd name="T50" fmla="*/ 57 w 92"/>
                <a:gd name="T51" fmla="*/ 1 h 99"/>
                <a:gd name="T52" fmla="*/ 68 w 92"/>
                <a:gd name="T53" fmla="*/ 5 h 99"/>
                <a:gd name="T54" fmla="*/ 73 w 92"/>
                <a:gd name="T55" fmla="*/ 8 h 99"/>
                <a:gd name="T56" fmla="*/ 78 w 92"/>
                <a:gd name="T57" fmla="*/ 12 h 99"/>
                <a:gd name="T58" fmla="*/ 82 w 92"/>
                <a:gd name="T59" fmla="*/ 16 h 99"/>
                <a:gd name="T60" fmla="*/ 85 w 92"/>
                <a:gd name="T61" fmla="*/ 21 h 99"/>
                <a:gd name="T62" fmla="*/ 88 w 92"/>
                <a:gd name="T63" fmla="*/ 25 h 99"/>
                <a:gd name="T64" fmla="*/ 89 w 92"/>
                <a:gd name="T65" fmla="*/ 31 h 99"/>
                <a:gd name="T66" fmla="*/ 91 w 92"/>
                <a:gd name="T67" fmla="*/ 36 h 99"/>
                <a:gd name="T68" fmla="*/ 91 w 92"/>
                <a:gd name="T69" fmla="*/ 42 h 99"/>
                <a:gd name="T70" fmla="*/ 90 w 92"/>
                <a:gd name="T71" fmla="*/ 48 h 99"/>
                <a:gd name="T72" fmla="*/ 89 w 92"/>
                <a:gd name="T73" fmla="*/ 55 h 99"/>
                <a:gd name="T74" fmla="*/ 85 w 92"/>
                <a:gd name="T75" fmla="*/ 63 h 99"/>
                <a:gd name="T76" fmla="*/ 83 w 92"/>
                <a:gd name="T77" fmla="*/ 71 h 99"/>
                <a:gd name="T78" fmla="*/ 26 w 92"/>
                <a:gd name="T79" fmla="*/ 46 h 99"/>
                <a:gd name="T80" fmla="*/ 23 w 92"/>
                <a:gd name="T81" fmla="*/ 53 h 99"/>
                <a:gd name="T82" fmla="*/ 23 w 92"/>
                <a:gd name="T83" fmla="*/ 59 h 99"/>
                <a:gd name="T84" fmla="*/ 23 w 92"/>
                <a:gd name="T85" fmla="*/ 64 h 99"/>
                <a:gd name="T86" fmla="*/ 24 w 92"/>
                <a:gd name="T87" fmla="*/ 69 h 99"/>
                <a:gd name="T88" fmla="*/ 28 w 92"/>
                <a:gd name="T89" fmla="*/ 74 h 99"/>
                <a:gd name="T90" fmla="*/ 33 w 92"/>
                <a:gd name="T91" fmla="*/ 77 h 99"/>
                <a:gd name="T92" fmla="*/ 39 w 92"/>
                <a:gd name="T93" fmla="*/ 78 h 99"/>
                <a:gd name="T94" fmla="*/ 45 w 92"/>
                <a:gd name="T95" fmla="*/ 77 h 99"/>
                <a:gd name="T96" fmla="*/ 51 w 92"/>
                <a:gd name="T97" fmla="*/ 74 h 99"/>
                <a:gd name="T98" fmla="*/ 68 w 92"/>
                <a:gd name="T99" fmla="*/ 46 h 99"/>
                <a:gd name="T100" fmla="*/ 69 w 92"/>
                <a:gd name="T101" fmla="*/ 41 h 99"/>
                <a:gd name="T102" fmla="*/ 69 w 92"/>
                <a:gd name="T103" fmla="*/ 35 h 99"/>
                <a:gd name="T104" fmla="*/ 68 w 92"/>
                <a:gd name="T105" fmla="*/ 30 h 99"/>
                <a:gd name="T106" fmla="*/ 66 w 92"/>
                <a:gd name="T107" fmla="*/ 26 h 99"/>
                <a:gd name="T108" fmla="*/ 62 w 92"/>
                <a:gd name="T109" fmla="*/ 23 h 99"/>
                <a:gd name="T110" fmla="*/ 57 w 92"/>
                <a:gd name="T111" fmla="*/ 20 h 99"/>
                <a:gd name="T112" fmla="*/ 52 w 92"/>
                <a:gd name="T113" fmla="*/ 20 h 99"/>
                <a:gd name="T114" fmla="*/ 47 w 92"/>
                <a:gd name="T115" fmla="*/ 21 h 99"/>
                <a:gd name="T116" fmla="*/ 42 w 92"/>
                <a:gd name="T117" fmla="*/ 24 h 99"/>
                <a:gd name="T118" fmla="*/ 38 w 92"/>
                <a:gd name="T119" fmla="*/ 27 h 99"/>
                <a:gd name="T120" fmla="*/ 35 w 92"/>
                <a:gd name="T121" fmla="*/ 32 h 9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"/>
                <a:gd name="T184" fmla="*/ 0 h 99"/>
                <a:gd name="T185" fmla="*/ 92 w 92"/>
                <a:gd name="T186" fmla="*/ 99 h 99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" h="99">
                  <a:moveTo>
                    <a:pt x="51" y="74"/>
                  </a:moveTo>
                  <a:lnTo>
                    <a:pt x="71" y="88"/>
                  </a:lnTo>
                  <a:lnTo>
                    <a:pt x="69" y="89"/>
                  </a:lnTo>
                  <a:lnTo>
                    <a:pt x="68" y="90"/>
                  </a:lnTo>
                  <a:lnTo>
                    <a:pt x="67" y="90"/>
                  </a:lnTo>
                  <a:lnTo>
                    <a:pt x="66" y="91"/>
                  </a:lnTo>
                  <a:lnTo>
                    <a:pt x="64" y="92"/>
                  </a:lnTo>
                  <a:lnTo>
                    <a:pt x="63" y="93"/>
                  </a:lnTo>
                  <a:lnTo>
                    <a:pt x="61" y="94"/>
                  </a:lnTo>
                  <a:lnTo>
                    <a:pt x="60" y="95"/>
                  </a:lnTo>
                  <a:lnTo>
                    <a:pt x="58" y="95"/>
                  </a:lnTo>
                  <a:lnTo>
                    <a:pt x="57" y="96"/>
                  </a:lnTo>
                  <a:lnTo>
                    <a:pt x="55" y="97"/>
                  </a:lnTo>
                  <a:lnTo>
                    <a:pt x="54" y="97"/>
                  </a:lnTo>
                  <a:lnTo>
                    <a:pt x="53" y="97"/>
                  </a:lnTo>
                  <a:lnTo>
                    <a:pt x="51" y="98"/>
                  </a:lnTo>
                  <a:lnTo>
                    <a:pt x="50" y="98"/>
                  </a:lnTo>
                  <a:lnTo>
                    <a:pt x="48" y="98"/>
                  </a:lnTo>
                  <a:lnTo>
                    <a:pt x="47" y="98"/>
                  </a:lnTo>
                  <a:lnTo>
                    <a:pt x="45" y="98"/>
                  </a:lnTo>
                  <a:lnTo>
                    <a:pt x="43" y="98"/>
                  </a:lnTo>
                  <a:lnTo>
                    <a:pt x="42" y="98"/>
                  </a:lnTo>
                  <a:lnTo>
                    <a:pt x="40" y="98"/>
                  </a:lnTo>
                  <a:lnTo>
                    <a:pt x="38" y="98"/>
                  </a:lnTo>
                  <a:lnTo>
                    <a:pt x="38" y="97"/>
                  </a:lnTo>
                  <a:lnTo>
                    <a:pt x="36" y="97"/>
                  </a:lnTo>
                  <a:lnTo>
                    <a:pt x="34" y="97"/>
                  </a:lnTo>
                  <a:lnTo>
                    <a:pt x="33" y="96"/>
                  </a:lnTo>
                  <a:lnTo>
                    <a:pt x="31" y="95"/>
                  </a:lnTo>
                  <a:lnTo>
                    <a:pt x="29" y="95"/>
                  </a:lnTo>
                  <a:lnTo>
                    <a:pt x="28" y="94"/>
                  </a:lnTo>
                  <a:lnTo>
                    <a:pt x="26" y="93"/>
                  </a:lnTo>
                  <a:lnTo>
                    <a:pt x="24" y="92"/>
                  </a:lnTo>
                  <a:lnTo>
                    <a:pt x="23" y="91"/>
                  </a:lnTo>
                  <a:lnTo>
                    <a:pt x="22" y="91"/>
                  </a:lnTo>
                  <a:lnTo>
                    <a:pt x="21" y="90"/>
                  </a:lnTo>
                  <a:lnTo>
                    <a:pt x="20" y="90"/>
                  </a:lnTo>
                  <a:lnTo>
                    <a:pt x="18" y="89"/>
                  </a:lnTo>
                  <a:lnTo>
                    <a:pt x="17" y="88"/>
                  </a:lnTo>
                  <a:lnTo>
                    <a:pt x="16" y="87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3" y="85"/>
                  </a:lnTo>
                  <a:lnTo>
                    <a:pt x="12" y="84"/>
                  </a:lnTo>
                  <a:lnTo>
                    <a:pt x="11" y="83"/>
                  </a:lnTo>
                  <a:lnTo>
                    <a:pt x="10" y="82"/>
                  </a:lnTo>
                  <a:lnTo>
                    <a:pt x="9" y="81"/>
                  </a:lnTo>
                  <a:lnTo>
                    <a:pt x="8" y="80"/>
                  </a:lnTo>
                  <a:lnTo>
                    <a:pt x="8" y="79"/>
                  </a:lnTo>
                  <a:lnTo>
                    <a:pt x="8" y="78"/>
                  </a:lnTo>
                  <a:lnTo>
                    <a:pt x="7" y="77"/>
                  </a:lnTo>
                  <a:lnTo>
                    <a:pt x="6" y="76"/>
                  </a:lnTo>
                  <a:lnTo>
                    <a:pt x="6" y="75"/>
                  </a:lnTo>
                  <a:lnTo>
                    <a:pt x="5" y="74"/>
                  </a:lnTo>
                  <a:lnTo>
                    <a:pt x="4" y="74"/>
                  </a:lnTo>
                  <a:lnTo>
                    <a:pt x="4" y="73"/>
                  </a:lnTo>
                  <a:lnTo>
                    <a:pt x="3" y="71"/>
                  </a:lnTo>
                  <a:lnTo>
                    <a:pt x="3" y="70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7"/>
                  </a:lnTo>
                  <a:lnTo>
                    <a:pt x="1" y="65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2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7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7"/>
                  </a:lnTo>
                  <a:lnTo>
                    <a:pt x="2" y="45"/>
                  </a:lnTo>
                  <a:lnTo>
                    <a:pt x="2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5" y="37"/>
                  </a:lnTo>
                  <a:lnTo>
                    <a:pt x="6" y="35"/>
                  </a:lnTo>
                  <a:lnTo>
                    <a:pt x="7" y="32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9" y="27"/>
                  </a:lnTo>
                  <a:lnTo>
                    <a:pt x="10" y="25"/>
                  </a:lnTo>
                  <a:lnTo>
                    <a:pt x="11" y="25"/>
                  </a:lnTo>
                  <a:lnTo>
                    <a:pt x="11" y="24"/>
                  </a:lnTo>
                  <a:lnTo>
                    <a:pt x="12" y="23"/>
                  </a:lnTo>
                  <a:lnTo>
                    <a:pt x="13" y="21"/>
                  </a:lnTo>
                  <a:lnTo>
                    <a:pt x="14" y="20"/>
                  </a:lnTo>
                  <a:lnTo>
                    <a:pt x="15" y="19"/>
                  </a:lnTo>
                  <a:lnTo>
                    <a:pt x="15" y="18"/>
                  </a:lnTo>
                  <a:lnTo>
                    <a:pt x="16" y="17"/>
                  </a:lnTo>
                  <a:lnTo>
                    <a:pt x="17" y="16"/>
                  </a:lnTo>
                  <a:lnTo>
                    <a:pt x="18" y="15"/>
                  </a:lnTo>
                  <a:lnTo>
                    <a:pt x="19" y="14"/>
                  </a:lnTo>
                  <a:lnTo>
                    <a:pt x="20" y="13"/>
                  </a:lnTo>
                  <a:lnTo>
                    <a:pt x="21" y="12"/>
                  </a:lnTo>
                  <a:lnTo>
                    <a:pt x="22" y="11"/>
                  </a:lnTo>
                  <a:lnTo>
                    <a:pt x="23" y="11"/>
                  </a:lnTo>
                  <a:lnTo>
                    <a:pt x="23" y="10"/>
                  </a:lnTo>
                  <a:lnTo>
                    <a:pt x="24" y="9"/>
                  </a:lnTo>
                  <a:lnTo>
                    <a:pt x="25" y="8"/>
                  </a:lnTo>
                  <a:lnTo>
                    <a:pt x="26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9" y="7"/>
                  </a:lnTo>
                  <a:lnTo>
                    <a:pt x="30" y="6"/>
                  </a:lnTo>
                  <a:lnTo>
                    <a:pt x="31" y="5"/>
                  </a:lnTo>
                  <a:lnTo>
                    <a:pt x="32" y="5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7" y="3"/>
                  </a:lnTo>
                  <a:lnTo>
                    <a:pt x="38" y="2"/>
                  </a:lnTo>
                  <a:lnTo>
                    <a:pt x="39" y="2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3" y="1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6" y="1"/>
                  </a:lnTo>
                  <a:lnTo>
                    <a:pt x="47" y="1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2" y="1"/>
                  </a:lnTo>
                  <a:lnTo>
                    <a:pt x="53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9" y="2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6" y="4"/>
                  </a:lnTo>
                  <a:lnTo>
                    <a:pt x="68" y="5"/>
                  </a:lnTo>
                  <a:lnTo>
                    <a:pt x="69" y="6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2" y="8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5" y="10"/>
                  </a:lnTo>
                  <a:lnTo>
                    <a:pt x="76" y="10"/>
                  </a:lnTo>
                  <a:lnTo>
                    <a:pt x="77" y="11"/>
                  </a:lnTo>
                  <a:lnTo>
                    <a:pt x="78" y="12"/>
                  </a:lnTo>
                  <a:lnTo>
                    <a:pt x="79" y="13"/>
                  </a:lnTo>
                  <a:lnTo>
                    <a:pt x="80" y="14"/>
                  </a:lnTo>
                  <a:lnTo>
                    <a:pt x="81" y="15"/>
                  </a:lnTo>
                  <a:lnTo>
                    <a:pt x="82" y="15"/>
                  </a:lnTo>
                  <a:lnTo>
                    <a:pt x="82" y="16"/>
                  </a:lnTo>
                  <a:lnTo>
                    <a:pt x="83" y="17"/>
                  </a:lnTo>
                  <a:lnTo>
                    <a:pt x="83" y="18"/>
                  </a:lnTo>
                  <a:lnTo>
                    <a:pt x="84" y="19"/>
                  </a:lnTo>
                  <a:lnTo>
                    <a:pt x="84" y="20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6" y="23"/>
                  </a:lnTo>
                  <a:lnTo>
                    <a:pt x="86" y="24"/>
                  </a:lnTo>
                  <a:lnTo>
                    <a:pt x="87" y="25"/>
                  </a:lnTo>
                  <a:lnTo>
                    <a:pt x="88" y="25"/>
                  </a:lnTo>
                  <a:lnTo>
                    <a:pt x="88" y="26"/>
                  </a:lnTo>
                  <a:lnTo>
                    <a:pt x="88" y="27"/>
                  </a:lnTo>
                  <a:lnTo>
                    <a:pt x="89" y="28"/>
                  </a:lnTo>
                  <a:lnTo>
                    <a:pt x="89" y="30"/>
                  </a:lnTo>
                  <a:lnTo>
                    <a:pt x="89" y="31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4"/>
                  </a:lnTo>
                  <a:lnTo>
                    <a:pt x="90" y="35"/>
                  </a:lnTo>
                  <a:lnTo>
                    <a:pt x="91" y="36"/>
                  </a:lnTo>
                  <a:lnTo>
                    <a:pt x="91" y="38"/>
                  </a:lnTo>
                  <a:lnTo>
                    <a:pt x="91" y="39"/>
                  </a:lnTo>
                  <a:lnTo>
                    <a:pt x="91" y="40"/>
                  </a:lnTo>
                  <a:lnTo>
                    <a:pt x="91" y="41"/>
                  </a:lnTo>
                  <a:lnTo>
                    <a:pt x="91" y="42"/>
                  </a:lnTo>
                  <a:lnTo>
                    <a:pt x="91" y="43"/>
                  </a:lnTo>
                  <a:lnTo>
                    <a:pt x="91" y="44"/>
                  </a:lnTo>
                  <a:lnTo>
                    <a:pt x="90" y="46"/>
                  </a:lnTo>
                  <a:lnTo>
                    <a:pt x="90" y="47"/>
                  </a:lnTo>
                  <a:lnTo>
                    <a:pt x="90" y="48"/>
                  </a:lnTo>
                  <a:lnTo>
                    <a:pt x="90" y="50"/>
                  </a:lnTo>
                  <a:lnTo>
                    <a:pt x="90" y="51"/>
                  </a:lnTo>
                  <a:lnTo>
                    <a:pt x="89" y="52"/>
                  </a:lnTo>
                  <a:lnTo>
                    <a:pt x="89" y="54"/>
                  </a:lnTo>
                  <a:lnTo>
                    <a:pt x="89" y="55"/>
                  </a:lnTo>
                  <a:lnTo>
                    <a:pt x="88" y="57"/>
                  </a:lnTo>
                  <a:lnTo>
                    <a:pt x="87" y="59"/>
                  </a:lnTo>
                  <a:lnTo>
                    <a:pt x="87" y="60"/>
                  </a:lnTo>
                  <a:lnTo>
                    <a:pt x="86" y="61"/>
                  </a:lnTo>
                  <a:lnTo>
                    <a:pt x="85" y="63"/>
                  </a:lnTo>
                  <a:lnTo>
                    <a:pt x="85" y="65"/>
                  </a:lnTo>
                  <a:lnTo>
                    <a:pt x="84" y="66"/>
                  </a:lnTo>
                  <a:lnTo>
                    <a:pt x="83" y="68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1" y="74"/>
                  </a:lnTo>
                  <a:lnTo>
                    <a:pt x="80" y="74"/>
                  </a:lnTo>
                  <a:lnTo>
                    <a:pt x="79" y="76"/>
                  </a:lnTo>
                  <a:lnTo>
                    <a:pt x="26" y="46"/>
                  </a:lnTo>
                  <a:lnTo>
                    <a:pt x="26" y="48"/>
                  </a:lnTo>
                  <a:lnTo>
                    <a:pt x="25" y="49"/>
                  </a:lnTo>
                  <a:lnTo>
                    <a:pt x="24" y="50"/>
                  </a:lnTo>
                  <a:lnTo>
                    <a:pt x="24" y="51"/>
                  </a:lnTo>
                  <a:lnTo>
                    <a:pt x="23" y="53"/>
                  </a:lnTo>
                  <a:lnTo>
                    <a:pt x="23" y="54"/>
                  </a:lnTo>
                  <a:lnTo>
                    <a:pt x="23" y="55"/>
                  </a:lnTo>
                  <a:lnTo>
                    <a:pt x="23" y="56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1"/>
                  </a:lnTo>
                  <a:lnTo>
                    <a:pt x="23" y="62"/>
                  </a:lnTo>
                  <a:lnTo>
                    <a:pt x="23" y="63"/>
                  </a:lnTo>
                  <a:lnTo>
                    <a:pt x="23" y="64"/>
                  </a:lnTo>
                  <a:lnTo>
                    <a:pt x="23" y="65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4" y="68"/>
                  </a:lnTo>
                  <a:lnTo>
                    <a:pt x="24" y="69"/>
                  </a:lnTo>
                  <a:lnTo>
                    <a:pt x="25" y="70"/>
                  </a:lnTo>
                  <a:lnTo>
                    <a:pt x="25" y="71"/>
                  </a:lnTo>
                  <a:lnTo>
                    <a:pt x="26" y="72"/>
                  </a:lnTo>
                  <a:lnTo>
                    <a:pt x="27" y="73"/>
                  </a:lnTo>
                  <a:lnTo>
                    <a:pt x="28" y="74"/>
                  </a:lnTo>
                  <a:lnTo>
                    <a:pt x="29" y="74"/>
                  </a:lnTo>
                  <a:lnTo>
                    <a:pt x="30" y="75"/>
                  </a:lnTo>
                  <a:lnTo>
                    <a:pt x="31" y="76"/>
                  </a:lnTo>
                  <a:lnTo>
                    <a:pt x="32" y="76"/>
                  </a:lnTo>
                  <a:lnTo>
                    <a:pt x="33" y="77"/>
                  </a:lnTo>
                  <a:lnTo>
                    <a:pt x="34" y="77"/>
                  </a:lnTo>
                  <a:lnTo>
                    <a:pt x="36" y="78"/>
                  </a:lnTo>
                  <a:lnTo>
                    <a:pt x="37" y="78"/>
                  </a:lnTo>
                  <a:lnTo>
                    <a:pt x="38" y="78"/>
                  </a:lnTo>
                  <a:lnTo>
                    <a:pt x="39" y="78"/>
                  </a:lnTo>
                  <a:lnTo>
                    <a:pt x="40" y="78"/>
                  </a:lnTo>
                  <a:lnTo>
                    <a:pt x="41" y="78"/>
                  </a:lnTo>
                  <a:lnTo>
                    <a:pt x="42" y="78"/>
                  </a:lnTo>
                  <a:lnTo>
                    <a:pt x="43" y="78"/>
                  </a:lnTo>
                  <a:lnTo>
                    <a:pt x="45" y="77"/>
                  </a:lnTo>
                  <a:lnTo>
                    <a:pt x="46" y="76"/>
                  </a:lnTo>
                  <a:lnTo>
                    <a:pt x="47" y="76"/>
                  </a:lnTo>
                  <a:lnTo>
                    <a:pt x="49" y="75"/>
                  </a:lnTo>
                  <a:lnTo>
                    <a:pt x="50" y="74"/>
                  </a:lnTo>
                  <a:lnTo>
                    <a:pt x="51" y="74"/>
                  </a:lnTo>
                  <a:lnTo>
                    <a:pt x="65" y="51"/>
                  </a:lnTo>
                  <a:lnTo>
                    <a:pt x="66" y="50"/>
                  </a:lnTo>
                  <a:lnTo>
                    <a:pt x="67" y="49"/>
                  </a:lnTo>
                  <a:lnTo>
                    <a:pt x="67" y="47"/>
                  </a:lnTo>
                  <a:lnTo>
                    <a:pt x="68" y="46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8" y="41"/>
                  </a:lnTo>
                  <a:lnTo>
                    <a:pt x="69" y="41"/>
                  </a:lnTo>
                  <a:lnTo>
                    <a:pt x="69" y="40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6"/>
                  </a:lnTo>
                  <a:lnTo>
                    <a:pt x="69" y="35"/>
                  </a:lnTo>
                  <a:lnTo>
                    <a:pt x="69" y="34"/>
                  </a:lnTo>
                  <a:lnTo>
                    <a:pt x="69" y="33"/>
                  </a:lnTo>
                  <a:lnTo>
                    <a:pt x="68" y="32"/>
                  </a:lnTo>
                  <a:lnTo>
                    <a:pt x="68" y="31"/>
                  </a:lnTo>
                  <a:lnTo>
                    <a:pt x="68" y="30"/>
                  </a:lnTo>
                  <a:lnTo>
                    <a:pt x="68" y="29"/>
                  </a:lnTo>
                  <a:lnTo>
                    <a:pt x="68" y="28"/>
                  </a:lnTo>
                  <a:lnTo>
                    <a:pt x="67" y="27"/>
                  </a:lnTo>
                  <a:lnTo>
                    <a:pt x="67" y="26"/>
                  </a:lnTo>
                  <a:lnTo>
                    <a:pt x="66" y="26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4" y="24"/>
                  </a:lnTo>
                  <a:lnTo>
                    <a:pt x="63" y="23"/>
                  </a:lnTo>
                  <a:lnTo>
                    <a:pt x="62" y="23"/>
                  </a:lnTo>
                  <a:lnTo>
                    <a:pt x="61" y="22"/>
                  </a:lnTo>
                  <a:lnTo>
                    <a:pt x="60" y="22"/>
                  </a:lnTo>
                  <a:lnTo>
                    <a:pt x="59" y="21"/>
                  </a:lnTo>
                  <a:lnTo>
                    <a:pt x="58" y="21"/>
                  </a:lnTo>
                  <a:lnTo>
                    <a:pt x="57" y="20"/>
                  </a:lnTo>
                  <a:lnTo>
                    <a:pt x="56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3" y="20"/>
                  </a:lnTo>
                  <a:lnTo>
                    <a:pt x="52" y="20"/>
                  </a:lnTo>
                  <a:lnTo>
                    <a:pt x="51" y="20"/>
                  </a:lnTo>
                  <a:lnTo>
                    <a:pt x="50" y="20"/>
                  </a:lnTo>
                  <a:lnTo>
                    <a:pt x="49" y="21"/>
                  </a:lnTo>
                  <a:lnTo>
                    <a:pt x="48" y="21"/>
                  </a:lnTo>
                  <a:lnTo>
                    <a:pt x="47" y="21"/>
                  </a:lnTo>
                  <a:lnTo>
                    <a:pt x="46" y="22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1" y="25"/>
                  </a:lnTo>
                  <a:lnTo>
                    <a:pt x="40" y="25"/>
                  </a:lnTo>
                  <a:lnTo>
                    <a:pt x="39" y="26"/>
                  </a:lnTo>
                  <a:lnTo>
                    <a:pt x="38" y="27"/>
                  </a:lnTo>
                  <a:lnTo>
                    <a:pt x="38" y="28"/>
                  </a:lnTo>
                  <a:lnTo>
                    <a:pt x="38" y="29"/>
                  </a:lnTo>
                  <a:lnTo>
                    <a:pt x="37" y="30"/>
                  </a:lnTo>
                  <a:lnTo>
                    <a:pt x="36" y="31"/>
                  </a:lnTo>
                  <a:lnTo>
                    <a:pt x="35" y="32"/>
                  </a:lnTo>
                  <a:lnTo>
                    <a:pt x="35" y="34"/>
                  </a:lnTo>
                  <a:lnTo>
                    <a:pt x="65" y="51"/>
                  </a:lnTo>
                  <a:lnTo>
                    <a:pt x="51" y="74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 cap="rnd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8869426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Moving Average </a:t>
            </a:r>
            <a:br>
              <a:rPr lang="en-US" sz="5400" b="1" smtClean="0"/>
            </a:br>
            <a:r>
              <a:rPr lang="en-US" sz="3600" b="1" smtClean="0"/>
              <a:t>[Solution]</a:t>
            </a:r>
            <a:endParaRPr lang="en-US" smtClean="0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001000" cy="4114800"/>
          </a:xfrm>
          <a:noFill/>
        </p:spPr>
        <p:txBody>
          <a:bodyPr lIns="90488" tIns="44450" rIns="90488" bIns="44450"/>
          <a:lstStyle/>
          <a:p>
            <a:pPr marL="0" indent="0">
              <a:buFontTx/>
              <a:buNone/>
              <a:tabLst>
                <a:tab pos="331788" algn="l"/>
              </a:tabLst>
            </a:pPr>
            <a:r>
              <a:rPr lang="en-US" smtClean="0">
                <a:solidFill>
                  <a:schemeClr val="tx2"/>
                </a:solidFill>
              </a:rPr>
              <a:t>  </a:t>
            </a:r>
            <a:r>
              <a:rPr lang="en-US" u="sng" smtClean="0">
                <a:solidFill>
                  <a:schemeClr val="tx2"/>
                </a:solidFill>
              </a:rPr>
              <a:t>Year</a:t>
            </a:r>
            <a:r>
              <a:rPr lang="en-US" smtClean="0">
                <a:solidFill>
                  <a:schemeClr val="tx2"/>
                </a:solidFill>
              </a:rPr>
              <a:t>	</a:t>
            </a:r>
            <a:r>
              <a:rPr lang="en-US" u="sng" smtClean="0">
                <a:solidFill>
                  <a:schemeClr val="tx2"/>
                </a:solidFill>
              </a:rPr>
              <a:t>Sales</a:t>
            </a:r>
            <a:r>
              <a:rPr lang="en-US" smtClean="0">
                <a:solidFill>
                  <a:schemeClr val="tx2"/>
                </a:solidFill>
              </a:rPr>
              <a:t>	</a:t>
            </a:r>
            <a:r>
              <a:rPr lang="en-US" u="sng" smtClean="0">
                <a:solidFill>
                  <a:schemeClr val="tx2"/>
                </a:solidFill>
              </a:rPr>
              <a:t>MA(3) in 1,000</a:t>
            </a:r>
            <a:endParaRPr lang="en-US" smtClean="0"/>
          </a:p>
          <a:p>
            <a:pPr marL="0" indent="0">
              <a:buFontTx/>
              <a:buNone/>
              <a:tabLst>
                <a:tab pos="331788" algn="l"/>
              </a:tabLst>
            </a:pPr>
            <a:r>
              <a:rPr lang="en-US" smtClean="0"/>
              <a:t>	1995	20,000	NA</a:t>
            </a:r>
          </a:p>
          <a:p>
            <a:pPr marL="0" indent="0">
              <a:buFontTx/>
              <a:buNone/>
              <a:tabLst>
                <a:tab pos="331788" algn="l"/>
              </a:tabLst>
            </a:pPr>
            <a:r>
              <a:rPr lang="en-US" smtClean="0"/>
              <a:t>	1996 	24,000	(20+24+22)/3 = 22</a:t>
            </a:r>
          </a:p>
          <a:p>
            <a:pPr marL="0" indent="0">
              <a:buFontTx/>
              <a:buNone/>
              <a:tabLst>
                <a:tab pos="331788" algn="l"/>
              </a:tabLst>
            </a:pPr>
            <a:r>
              <a:rPr lang="en-US" smtClean="0"/>
              <a:t>	1997	22,000	(24+22+26)/3 = 24</a:t>
            </a:r>
          </a:p>
          <a:p>
            <a:pPr marL="0" indent="0">
              <a:buFontTx/>
              <a:buNone/>
              <a:tabLst>
                <a:tab pos="331788" algn="l"/>
              </a:tabLst>
            </a:pPr>
            <a:r>
              <a:rPr lang="en-US" smtClean="0"/>
              <a:t>	1998	26,000	(22+26+25)/3 = 24</a:t>
            </a:r>
          </a:p>
          <a:p>
            <a:pPr marL="0" indent="0">
              <a:buFontTx/>
              <a:buNone/>
              <a:tabLst>
                <a:tab pos="331788" algn="l"/>
              </a:tabLst>
            </a:pPr>
            <a:r>
              <a:rPr lang="en-US" smtClean="0"/>
              <a:t>	1999	25,000	NA</a:t>
            </a:r>
            <a:endParaRPr lang="en-US" sz="2800" smtClean="0"/>
          </a:p>
          <a:p>
            <a:pPr marL="0" indent="0">
              <a:buFontTx/>
              <a:buNone/>
              <a:tabLst>
                <a:tab pos="331788" algn="l"/>
              </a:tabLst>
            </a:pPr>
            <a:endParaRPr lang="en-US" sz="2800" smtClean="0"/>
          </a:p>
        </p:txBody>
      </p:sp>
      <p:grpSp>
        <p:nvGrpSpPr>
          <p:cNvPr id="77830" name="Group 6"/>
          <p:cNvGrpSpPr>
            <a:grpSpLocks/>
          </p:cNvGrpSpPr>
          <p:nvPr/>
        </p:nvGrpSpPr>
        <p:grpSpPr bwMode="auto">
          <a:xfrm>
            <a:off x="3868738" y="2808288"/>
            <a:ext cx="458787" cy="1841500"/>
            <a:chOff x="2437" y="1769"/>
            <a:chExt cx="289" cy="1160"/>
          </a:xfrm>
        </p:grpSpPr>
        <p:sp>
          <p:nvSpPr>
            <p:cNvPr id="123911" name="Freeform 7"/>
            <p:cNvSpPr>
              <a:spLocks/>
            </p:cNvSpPr>
            <p:nvPr/>
          </p:nvSpPr>
          <p:spPr bwMode="auto">
            <a:xfrm>
              <a:off x="2438" y="1769"/>
              <a:ext cx="288" cy="58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9"/>
                </a:cxn>
                <a:cxn ang="0">
                  <a:pos x="81" y="42"/>
                </a:cxn>
                <a:cxn ang="0">
                  <a:pos x="120" y="83"/>
                </a:cxn>
                <a:cxn ang="0">
                  <a:pos x="144" y="127"/>
                </a:cxn>
                <a:cxn ang="0">
                  <a:pos x="157" y="171"/>
                </a:cxn>
                <a:cxn ang="0">
                  <a:pos x="162" y="214"/>
                </a:cxn>
                <a:cxn ang="0">
                  <a:pos x="167" y="277"/>
                </a:cxn>
                <a:cxn ang="0">
                  <a:pos x="170" y="321"/>
                </a:cxn>
                <a:cxn ang="0">
                  <a:pos x="171" y="342"/>
                </a:cxn>
                <a:cxn ang="0">
                  <a:pos x="175" y="385"/>
                </a:cxn>
                <a:cxn ang="0">
                  <a:pos x="179" y="411"/>
                </a:cxn>
                <a:cxn ang="0">
                  <a:pos x="186" y="450"/>
                </a:cxn>
                <a:cxn ang="0">
                  <a:pos x="205" y="503"/>
                </a:cxn>
                <a:cxn ang="0">
                  <a:pos x="229" y="538"/>
                </a:cxn>
                <a:cxn ang="0">
                  <a:pos x="251" y="559"/>
                </a:cxn>
                <a:cxn ang="0">
                  <a:pos x="287" y="581"/>
                </a:cxn>
                <a:cxn ang="0">
                  <a:pos x="234" y="557"/>
                </a:cxn>
                <a:cxn ang="0">
                  <a:pos x="195" y="527"/>
                </a:cxn>
                <a:cxn ang="0">
                  <a:pos x="157" y="476"/>
                </a:cxn>
                <a:cxn ang="0">
                  <a:pos x="145" y="450"/>
                </a:cxn>
                <a:cxn ang="0">
                  <a:pos x="132" y="411"/>
                </a:cxn>
                <a:cxn ang="0">
                  <a:pos x="129" y="385"/>
                </a:cxn>
                <a:cxn ang="0">
                  <a:pos x="121" y="342"/>
                </a:cxn>
                <a:cxn ang="0">
                  <a:pos x="120" y="321"/>
                </a:cxn>
                <a:cxn ang="0">
                  <a:pos x="116" y="287"/>
                </a:cxn>
                <a:cxn ang="0">
                  <a:pos x="116" y="237"/>
                </a:cxn>
                <a:cxn ang="0">
                  <a:pos x="120" y="191"/>
                </a:cxn>
                <a:cxn ang="0">
                  <a:pos x="112" y="147"/>
                </a:cxn>
                <a:cxn ang="0">
                  <a:pos x="95" y="104"/>
                </a:cxn>
                <a:cxn ang="0">
                  <a:pos x="80" y="73"/>
                </a:cxn>
                <a:cxn ang="0">
                  <a:pos x="51" y="40"/>
                </a:cxn>
                <a:cxn ang="0">
                  <a:pos x="30" y="19"/>
                </a:cxn>
                <a:cxn ang="0">
                  <a:pos x="0" y="0"/>
                </a:cxn>
              </a:cxnLst>
              <a:rect l="0" t="0" r="r" b="b"/>
              <a:pathLst>
                <a:path w="288" h="582">
                  <a:moveTo>
                    <a:pt x="0" y="0"/>
                  </a:moveTo>
                  <a:lnTo>
                    <a:pt x="48" y="19"/>
                  </a:lnTo>
                  <a:lnTo>
                    <a:pt x="81" y="42"/>
                  </a:lnTo>
                  <a:lnTo>
                    <a:pt x="120" y="83"/>
                  </a:lnTo>
                  <a:lnTo>
                    <a:pt x="144" y="127"/>
                  </a:lnTo>
                  <a:lnTo>
                    <a:pt x="157" y="171"/>
                  </a:lnTo>
                  <a:lnTo>
                    <a:pt x="162" y="214"/>
                  </a:lnTo>
                  <a:lnTo>
                    <a:pt x="167" y="277"/>
                  </a:lnTo>
                  <a:lnTo>
                    <a:pt x="170" y="321"/>
                  </a:lnTo>
                  <a:lnTo>
                    <a:pt x="171" y="342"/>
                  </a:lnTo>
                  <a:lnTo>
                    <a:pt x="175" y="385"/>
                  </a:lnTo>
                  <a:lnTo>
                    <a:pt x="179" y="411"/>
                  </a:lnTo>
                  <a:lnTo>
                    <a:pt x="186" y="450"/>
                  </a:lnTo>
                  <a:lnTo>
                    <a:pt x="205" y="503"/>
                  </a:lnTo>
                  <a:lnTo>
                    <a:pt x="229" y="538"/>
                  </a:lnTo>
                  <a:lnTo>
                    <a:pt x="251" y="559"/>
                  </a:lnTo>
                  <a:lnTo>
                    <a:pt x="287" y="581"/>
                  </a:lnTo>
                  <a:lnTo>
                    <a:pt x="234" y="557"/>
                  </a:lnTo>
                  <a:lnTo>
                    <a:pt x="195" y="527"/>
                  </a:lnTo>
                  <a:lnTo>
                    <a:pt x="157" y="476"/>
                  </a:lnTo>
                  <a:lnTo>
                    <a:pt x="145" y="450"/>
                  </a:lnTo>
                  <a:lnTo>
                    <a:pt x="132" y="411"/>
                  </a:lnTo>
                  <a:lnTo>
                    <a:pt x="129" y="385"/>
                  </a:lnTo>
                  <a:lnTo>
                    <a:pt x="121" y="342"/>
                  </a:lnTo>
                  <a:lnTo>
                    <a:pt x="120" y="321"/>
                  </a:lnTo>
                  <a:lnTo>
                    <a:pt x="116" y="287"/>
                  </a:lnTo>
                  <a:lnTo>
                    <a:pt x="116" y="237"/>
                  </a:lnTo>
                  <a:lnTo>
                    <a:pt x="120" y="191"/>
                  </a:lnTo>
                  <a:lnTo>
                    <a:pt x="112" y="147"/>
                  </a:lnTo>
                  <a:lnTo>
                    <a:pt x="95" y="104"/>
                  </a:lnTo>
                  <a:lnTo>
                    <a:pt x="80" y="73"/>
                  </a:lnTo>
                  <a:lnTo>
                    <a:pt x="51" y="40"/>
                  </a:lnTo>
                  <a:lnTo>
                    <a:pt x="30" y="19"/>
                  </a:lnTo>
                  <a:lnTo>
                    <a:pt x="0" y="0"/>
                  </a:lnTo>
                </a:path>
              </a:pathLst>
            </a:custGeom>
            <a:solidFill>
              <a:srgbClr val="F76681"/>
            </a:solidFill>
            <a:ln w="12700" cap="rnd" cmpd="sng">
              <a:solidFill>
                <a:srgbClr val="F7668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3912" name="Freeform 8"/>
            <p:cNvSpPr>
              <a:spLocks/>
            </p:cNvSpPr>
            <p:nvPr/>
          </p:nvSpPr>
          <p:spPr bwMode="auto">
            <a:xfrm>
              <a:off x="2437" y="2350"/>
              <a:ext cx="286" cy="579"/>
            </a:xfrm>
            <a:custGeom>
              <a:avLst/>
              <a:gdLst/>
              <a:ahLst/>
              <a:cxnLst>
                <a:cxn ang="0">
                  <a:pos x="285" y="0"/>
                </a:cxn>
                <a:cxn ang="0">
                  <a:pos x="237" y="19"/>
                </a:cxn>
                <a:cxn ang="0">
                  <a:pos x="204" y="41"/>
                </a:cxn>
                <a:cxn ang="0">
                  <a:pos x="165" y="83"/>
                </a:cxn>
                <a:cxn ang="0">
                  <a:pos x="142" y="127"/>
                </a:cxn>
                <a:cxn ang="0">
                  <a:pos x="130" y="171"/>
                </a:cxn>
                <a:cxn ang="0">
                  <a:pos x="124" y="211"/>
                </a:cxn>
                <a:cxn ang="0">
                  <a:pos x="118" y="275"/>
                </a:cxn>
                <a:cxn ang="0">
                  <a:pos x="116" y="320"/>
                </a:cxn>
                <a:cxn ang="0">
                  <a:pos x="113" y="338"/>
                </a:cxn>
                <a:cxn ang="0">
                  <a:pos x="110" y="383"/>
                </a:cxn>
                <a:cxn ang="0">
                  <a:pos x="106" y="409"/>
                </a:cxn>
                <a:cxn ang="0">
                  <a:pos x="100" y="448"/>
                </a:cxn>
                <a:cxn ang="0">
                  <a:pos x="81" y="500"/>
                </a:cxn>
                <a:cxn ang="0">
                  <a:pos x="58" y="535"/>
                </a:cxn>
                <a:cxn ang="0">
                  <a:pos x="34" y="556"/>
                </a:cxn>
                <a:cxn ang="0">
                  <a:pos x="0" y="578"/>
                </a:cxn>
                <a:cxn ang="0">
                  <a:pos x="52" y="554"/>
                </a:cxn>
                <a:cxn ang="0">
                  <a:pos x="91" y="525"/>
                </a:cxn>
                <a:cxn ang="0">
                  <a:pos x="130" y="474"/>
                </a:cxn>
                <a:cxn ang="0">
                  <a:pos x="141" y="448"/>
                </a:cxn>
                <a:cxn ang="0">
                  <a:pos x="154" y="409"/>
                </a:cxn>
                <a:cxn ang="0">
                  <a:pos x="157" y="383"/>
                </a:cxn>
                <a:cxn ang="0">
                  <a:pos x="163" y="338"/>
                </a:cxn>
                <a:cxn ang="0">
                  <a:pos x="165" y="320"/>
                </a:cxn>
                <a:cxn ang="0">
                  <a:pos x="169" y="284"/>
                </a:cxn>
                <a:cxn ang="0">
                  <a:pos x="167" y="235"/>
                </a:cxn>
                <a:cxn ang="0">
                  <a:pos x="167" y="190"/>
                </a:cxn>
                <a:cxn ang="0">
                  <a:pos x="172" y="148"/>
                </a:cxn>
                <a:cxn ang="0">
                  <a:pos x="190" y="103"/>
                </a:cxn>
                <a:cxn ang="0">
                  <a:pos x="205" y="74"/>
                </a:cxn>
                <a:cxn ang="0">
                  <a:pos x="235" y="40"/>
                </a:cxn>
                <a:cxn ang="0">
                  <a:pos x="256" y="19"/>
                </a:cxn>
                <a:cxn ang="0">
                  <a:pos x="285" y="0"/>
                </a:cxn>
              </a:cxnLst>
              <a:rect l="0" t="0" r="r" b="b"/>
              <a:pathLst>
                <a:path w="286" h="579">
                  <a:moveTo>
                    <a:pt x="285" y="0"/>
                  </a:moveTo>
                  <a:lnTo>
                    <a:pt x="237" y="19"/>
                  </a:lnTo>
                  <a:lnTo>
                    <a:pt x="204" y="41"/>
                  </a:lnTo>
                  <a:lnTo>
                    <a:pt x="165" y="83"/>
                  </a:lnTo>
                  <a:lnTo>
                    <a:pt x="142" y="127"/>
                  </a:lnTo>
                  <a:lnTo>
                    <a:pt x="130" y="171"/>
                  </a:lnTo>
                  <a:lnTo>
                    <a:pt x="124" y="211"/>
                  </a:lnTo>
                  <a:lnTo>
                    <a:pt x="118" y="275"/>
                  </a:lnTo>
                  <a:lnTo>
                    <a:pt x="116" y="320"/>
                  </a:lnTo>
                  <a:lnTo>
                    <a:pt x="113" y="338"/>
                  </a:lnTo>
                  <a:lnTo>
                    <a:pt x="110" y="383"/>
                  </a:lnTo>
                  <a:lnTo>
                    <a:pt x="106" y="409"/>
                  </a:lnTo>
                  <a:lnTo>
                    <a:pt x="100" y="448"/>
                  </a:lnTo>
                  <a:lnTo>
                    <a:pt x="81" y="500"/>
                  </a:lnTo>
                  <a:lnTo>
                    <a:pt x="58" y="535"/>
                  </a:lnTo>
                  <a:lnTo>
                    <a:pt x="34" y="556"/>
                  </a:lnTo>
                  <a:lnTo>
                    <a:pt x="0" y="578"/>
                  </a:lnTo>
                  <a:lnTo>
                    <a:pt x="52" y="554"/>
                  </a:lnTo>
                  <a:lnTo>
                    <a:pt x="91" y="525"/>
                  </a:lnTo>
                  <a:lnTo>
                    <a:pt x="130" y="474"/>
                  </a:lnTo>
                  <a:lnTo>
                    <a:pt x="141" y="448"/>
                  </a:lnTo>
                  <a:lnTo>
                    <a:pt x="154" y="409"/>
                  </a:lnTo>
                  <a:lnTo>
                    <a:pt x="157" y="383"/>
                  </a:lnTo>
                  <a:lnTo>
                    <a:pt x="163" y="338"/>
                  </a:lnTo>
                  <a:lnTo>
                    <a:pt x="165" y="320"/>
                  </a:lnTo>
                  <a:lnTo>
                    <a:pt x="169" y="284"/>
                  </a:lnTo>
                  <a:lnTo>
                    <a:pt x="167" y="235"/>
                  </a:lnTo>
                  <a:lnTo>
                    <a:pt x="167" y="190"/>
                  </a:lnTo>
                  <a:lnTo>
                    <a:pt x="172" y="148"/>
                  </a:lnTo>
                  <a:lnTo>
                    <a:pt x="190" y="103"/>
                  </a:lnTo>
                  <a:lnTo>
                    <a:pt x="205" y="74"/>
                  </a:lnTo>
                  <a:lnTo>
                    <a:pt x="235" y="40"/>
                  </a:lnTo>
                  <a:lnTo>
                    <a:pt x="256" y="19"/>
                  </a:lnTo>
                  <a:lnTo>
                    <a:pt x="285" y="0"/>
                  </a:lnTo>
                </a:path>
              </a:pathLst>
            </a:custGeom>
            <a:solidFill>
              <a:srgbClr val="F76681"/>
            </a:solidFill>
            <a:ln w="12700" cap="rnd" cmpd="sng">
              <a:solidFill>
                <a:srgbClr val="F7668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72271218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Line 2"/>
          <p:cNvSpPr>
            <a:spLocks noChangeShapeType="1"/>
          </p:cNvSpPr>
          <p:nvPr/>
        </p:nvSpPr>
        <p:spPr bwMode="auto">
          <a:xfrm>
            <a:off x="6792913" y="4876800"/>
            <a:ext cx="522287" cy="0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Moving Average </a:t>
            </a:r>
            <a:endParaRPr lang="en-US" smtClean="0"/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458788" y="1677988"/>
            <a:ext cx="6169025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Arial" charset="0"/>
              </a:rPr>
              <a:t>Year</a:t>
            </a:r>
            <a:r>
              <a:rPr lang="en-US" sz="2800">
                <a:solidFill>
                  <a:srgbClr val="A7FFA7"/>
                </a:solidFill>
                <a:latin typeface="Arial" charset="0"/>
              </a:rPr>
              <a:t>	   Response   </a:t>
            </a:r>
            <a:r>
              <a:rPr lang="en-US" sz="2800">
                <a:solidFill>
                  <a:schemeClr val="hlink"/>
                </a:solidFill>
                <a:latin typeface="Arial" charset="0"/>
              </a:rPr>
              <a:t>Moving					    Ave</a:t>
            </a:r>
            <a:endParaRPr lang="en-US" sz="280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1994	        </a:t>
            </a:r>
            <a:r>
              <a:rPr lang="en-US">
                <a:solidFill>
                  <a:srgbClr val="A7FFA7"/>
                </a:solidFill>
                <a:latin typeface="Arial" charset="0"/>
              </a:rPr>
              <a:t>2	</a:t>
            </a:r>
            <a:r>
              <a:rPr lang="en-US">
                <a:latin typeface="Arial" charset="0"/>
              </a:rPr>
              <a:t>	        </a:t>
            </a:r>
            <a:r>
              <a:rPr lang="en-US">
                <a:solidFill>
                  <a:schemeClr val="hlink"/>
                </a:solidFill>
                <a:latin typeface="Arial" charset="0"/>
              </a:rPr>
              <a:t>NA</a:t>
            </a:r>
            <a:endParaRPr lang="en-US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1995	        </a:t>
            </a:r>
            <a:r>
              <a:rPr lang="en-US">
                <a:solidFill>
                  <a:srgbClr val="A7FFA7"/>
                </a:solidFill>
                <a:latin typeface="Arial" charset="0"/>
              </a:rPr>
              <a:t>5</a:t>
            </a:r>
            <a:r>
              <a:rPr lang="en-US">
                <a:latin typeface="Arial" charset="0"/>
              </a:rPr>
              <a:t>		        </a:t>
            </a:r>
            <a:r>
              <a:rPr lang="en-US">
                <a:solidFill>
                  <a:schemeClr val="hlink"/>
                </a:solidFill>
                <a:latin typeface="Arial" charset="0"/>
              </a:rPr>
              <a:t>3 </a:t>
            </a:r>
            <a:r>
              <a:rPr lang="en-US">
                <a:latin typeface="Arial" charset="0"/>
              </a:rPr>
              <a:t>		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1996	        </a:t>
            </a:r>
            <a:r>
              <a:rPr lang="en-US">
                <a:solidFill>
                  <a:srgbClr val="A7FFA7"/>
                </a:solidFill>
                <a:latin typeface="Arial" charset="0"/>
              </a:rPr>
              <a:t>2</a:t>
            </a:r>
            <a:r>
              <a:rPr lang="en-US">
                <a:latin typeface="Arial" charset="0"/>
              </a:rPr>
              <a:t>	                   </a:t>
            </a:r>
            <a:r>
              <a:rPr lang="en-US">
                <a:solidFill>
                  <a:schemeClr val="hlink"/>
                </a:solidFill>
                <a:latin typeface="Arial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1997	      </a:t>
            </a:r>
            <a:r>
              <a:rPr lang="en-US">
                <a:solidFill>
                  <a:srgbClr val="A7FFA7"/>
                </a:solidFill>
                <a:latin typeface="Arial" charset="0"/>
              </a:rPr>
              <a:t>  2</a:t>
            </a:r>
            <a:r>
              <a:rPr lang="en-US">
                <a:latin typeface="Arial" charset="0"/>
              </a:rPr>
              <a:t>		        </a:t>
            </a:r>
            <a:r>
              <a:rPr lang="en-US">
                <a:solidFill>
                  <a:schemeClr val="hlink"/>
                </a:solidFill>
                <a:latin typeface="Arial" charset="0"/>
              </a:rPr>
              <a:t>3.67</a:t>
            </a:r>
            <a:endParaRPr lang="en-US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1998	        </a:t>
            </a:r>
            <a:r>
              <a:rPr lang="en-US">
                <a:solidFill>
                  <a:srgbClr val="A7FFA7"/>
                </a:solidFill>
                <a:latin typeface="Arial" charset="0"/>
              </a:rPr>
              <a:t>7	</a:t>
            </a:r>
            <a:r>
              <a:rPr lang="en-US">
                <a:latin typeface="Arial" charset="0"/>
              </a:rPr>
              <a:t>	        </a:t>
            </a:r>
            <a:r>
              <a:rPr lang="en-US">
                <a:solidFill>
                  <a:schemeClr val="hlink"/>
                </a:solidFill>
                <a:latin typeface="Arial" charset="0"/>
              </a:rPr>
              <a:t>5</a:t>
            </a:r>
            <a:r>
              <a:rPr lang="en-US">
                <a:latin typeface="Arial" charset="0"/>
              </a:rPr>
              <a:t>		</a:t>
            </a:r>
          </a:p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1999	        </a:t>
            </a:r>
            <a:r>
              <a:rPr lang="en-US">
                <a:solidFill>
                  <a:srgbClr val="A7FFA7"/>
                </a:solidFill>
                <a:latin typeface="Arial" charset="0"/>
              </a:rPr>
              <a:t>6	</a:t>
            </a:r>
            <a:r>
              <a:rPr lang="en-US">
                <a:latin typeface="Arial" charset="0"/>
              </a:rPr>
              <a:t>	        </a:t>
            </a:r>
            <a:r>
              <a:rPr lang="en-US">
                <a:solidFill>
                  <a:schemeClr val="hlink"/>
                </a:solidFill>
                <a:latin typeface="Arial" charset="0"/>
              </a:rPr>
              <a:t>NA</a:t>
            </a:r>
          </a:p>
        </p:txBody>
      </p:sp>
      <p:sp>
        <p:nvSpPr>
          <p:cNvPr id="78853" name="Line 5"/>
          <p:cNvSpPr>
            <a:spLocks noChangeShapeType="1"/>
          </p:cNvSpPr>
          <p:nvPr/>
        </p:nvSpPr>
        <p:spPr bwMode="auto">
          <a:xfrm>
            <a:off x="544513" y="2667000"/>
            <a:ext cx="42560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4" name="Freeform 6"/>
          <p:cNvSpPr>
            <a:spLocks/>
          </p:cNvSpPr>
          <p:nvPr/>
        </p:nvSpPr>
        <p:spPr bwMode="auto">
          <a:xfrm>
            <a:off x="2439988" y="2746375"/>
            <a:ext cx="534987" cy="1524000"/>
          </a:xfrm>
          <a:custGeom>
            <a:avLst/>
            <a:gdLst>
              <a:gd name="T0" fmla="*/ 0 w 337"/>
              <a:gd name="T1" fmla="*/ 0 h 960"/>
              <a:gd name="T2" fmla="*/ 33 w 337"/>
              <a:gd name="T3" fmla="*/ 0 h 960"/>
              <a:gd name="T4" fmla="*/ 66 w 337"/>
              <a:gd name="T5" fmla="*/ 4 h 960"/>
              <a:gd name="T6" fmla="*/ 93 w 337"/>
              <a:gd name="T7" fmla="*/ 12 h 960"/>
              <a:gd name="T8" fmla="*/ 120 w 337"/>
              <a:gd name="T9" fmla="*/ 21 h 960"/>
              <a:gd name="T10" fmla="*/ 138 w 337"/>
              <a:gd name="T11" fmla="*/ 34 h 960"/>
              <a:gd name="T12" fmla="*/ 156 w 337"/>
              <a:gd name="T13" fmla="*/ 47 h 960"/>
              <a:gd name="T14" fmla="*/ 165 w 337"/>
              <a:gd name="T15" fmla="*/ 60 h 960"/>
              <a:gd name="T16" fmla="*/ 168 w 337"/>
              <a:gd name="T17" fmla="*/ 77 h 960"/>
              <a:gd name="T18" fmla="*/ 168 w 337"/>
              <a:gd name="T19" fmla="*/ 400 h 960"/>
              <a:gd name="T20" fmla="*/ 171 w 337"/>
              <a:gd name="T21" fmla="*/ 417 h 960"/>
              <a:gd name="T22" fmla="*/ 180 w 337"/>
              <a:gd name="T23" fmla="*/ 430 h 960"/>
              <a:gd name="T24" fmla="*/ 198 w 337"/>
              <a:gd name="T25" fmla="*/ 443 h 960"/>
              <a:gd name="T26" fmla="*/ 216 w 337"/>
              <a:gd name="T27" fmla="*/ 456 h 960"/>
              <a:gd name="T28" fmla="*/ 243 w 337"/>
              <a:gd name="T29" fmla="*/ 464 h 960"/>
              <a:gd name="T30" fmla="*/ 270 w 337"/>
              <a:gd name="T31" fmla="*/ 473 h 960"/>
              <a:gd name="T32" fmla="*/ 303 w 337"/>
              <a:gd name="T33" fmla="*/ 477 h 960"/>
              <a:gd name="T34" fmla="*/ 336 w 337"/>
              <a:gd name="T35" fmla="*/ 477 h 960"/>
              <a:gd name="T36" fmla="*/ 303 w 337"/>
              <a:gd name="T37" fmla="*/ 477 h 960"/>
              <a:gd name="T38" fmla="*/ 270 w 337"/>
              <a:gd name="T39" fmla="*/ 486 h 960"/>
              <a:gd name="T40" fmla="*/ 243 w 337"/>
              <a:gd name="T41" fmla="*/ 490 h 960"/>
              <a:gd name="T42" fmla="*/ 216 w 337"/>
              <a:gd name="T43" fmla="*/ 503 h 960"/>
              <a:gd name="T44" fmla="*/ 198 w 337"/>
              <a:gd name="T45" fmla="*/ 516 h 960"/>
              <a:gd name="T46" fmla="*/ 180 w 337"/>
              <a:gd name="T47" fmla="*/ 529 h 960"/>
              <a:gd name="T48" fmla="*/ 171 w 337"/>
              <a:gd name="T49" fmla="*/ 542 h 960"/>
              <a:gd name="T50" fmla="*/ 168 w 337"/>
              <a:gd name="T51" fmla="*/ 559 h 960"/>
              <a:gd name="T52" fmla="*/ 168 w 337"/>
              <a:gd name="T53" fmla="*/ 877 h 960"/>
              <a:gd name="T54" fmla="*/ 165 w 337"/>
              <a:gd name="T55" fmla="*/ 894 h 960"/>
              <a:gd name="T56" fmla="*/ 156 w 337"/>
              <a:gd name="T57" fmla="*/ 907 h 960"/>
              <a:gd name="T58" fmla="*/ 138 w 337"/>
              <a:gd name="T59" fmla="*/ 920 h 960"/>
              <a:gd name="T60" fmla="*/ 120 w 337"/>
              <a:gd name="T61" fmla="*/ 933 h 960"/>
              <a:gd name="T62" fmla="*/ 93 w 337"/>
              <a:gd name="T63" fmla="*/ 946 h 960"/>
              <a:gd name="T64" fmla="*/ 66 w 337"/>
              <a:gd name="T65" fmla="*/ 950 h 960"/>
              <a:gd name="T66" fmla="*/ 33 w 337"/>
              <a:gd name="T67" fmla="*/ 959 h 960"/>
              <a:gd name="T68" fmla="*/ 0 w 337"/>
              <a:gd name="T69" fmla="*/ 959 h 96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337"/>
              <a:gd name="T106" fmla="*/ 0 h 960"/>
              <a:gd name="T107" fmla="*/ 337 w 337"/>
              <a:gd name="T108" fmla="*/ 960 h 96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337" h="960">
                <a:moveTo>
                  <a:pt x="0" y="0"/>
                </a:moveTo>
                <a:lnTo>
                  <a:pt x="33" y="0"/>
                </a:lnTo>
                <a:lnTo>
                  <a:pt x="66" y="4"/>
                </a:lnTo>
                <a:lnTo>
                  <a:pt x="93" y="12"/>
                </a:lnTo>
                <a:lnTo>
                  <a:pt x="120" y="21"/>
                </a:lnTo>
                <a:lnTo>
                  <a:pt x="138" y="34"/>
                </a:lnTo>
                <a:lnTo>
                  <a:pt x="156" y="47"/>
                </a:lnTo>
                <a:lnTo>
                  <a:pt x="165" y="60"/>
                </a:lnTo>
                <a:lnTo>
                  <a:pt x="168" y="77"/>
                </a:lnTo>
                <a:lnTo>
                  <a:pt x="168" y="400"/>
                </a:lnTo>
                <a:lnTo>
                  <a:pt x="171" y="417"/>
                </a:lnTo>
                <a:lnTo>
                  <a:pt x="180" y="430"/>
                </a:lnTo>
                <a:lnTo>
                  <a:pt x="198" y="443"/>
                </a:lnTo>
                <a:lnTo>
                  <a:pt x="216" y="456"/>
                </a:lnTo>
                <a:lnTo>
                  <a:pt x="243" y="464"/>
                </a:lnTo>
                <a:lnTo>
                  <a:pt x="270" y="473"/>
                </a:lnTo>
                <a:lnTo>
                  <a:pt x="303" y="477"/>
                </a:lnTo>
                <a:lnTo>
                  <a:pt x="336" y="477"/>
                </a:lnTo>
                <a:lnTo>
                  <a:pt x="303" y="477"/>
                </a:lnTo>
                <a:lnTo>
                  <a:pt x="270" y="486"/>
                </a:lnTo>
                <a:lnTo>
                  <a:pt x="243" y="490"/>
                </a:lnTo>
                <a:lnTo>
                  <a:pt x="216" y="503"/>
                </a:lnTo>
                <a:lnTo>
                  <a:pt x="198" y="516"/>
                </a:lnTo>
                <a:lnTo>
                  <a:pt x="180" y="529"/>
                </a:lnTo>
                <a:lnTo>
                  <a:pt x="171" y="542"/>
                </a:lnTo>
                <a:lnTo>
                  <a:pt x="168" y="559"/>
                </a:lnTo>
                <a:lnTo>
                  <a:pt x="168" y="877"/>
                </a:lnTo>
                <a:lnTo>
                  <a:pt x="165" y="894"/>
                </a:lnTo>
                <a:lnTo>
                  <a:pt x="156" y="907"/>
                </a:lnTo>
                <a:lnTo>
                  <a:pt x="138" y="920"/>
                </a:lnTo>
                <a:lnTo>
                  <a:pt x="120" y="933"/>
                </a:lnTo>
                <a:lnTo>
                  <a:pt x="93" y="946"/>
                </a:lnTo>
                <a:lnTo>
                  <a:pt x="66" y="950"/>
                </a:lnTo>
                <a:lnTo>
                  <a:pt x="33" y="959"/>
                </a:lnTo>
                <a:lnTo>
                  <a:pt x="0" y="959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5" name="Freeform 7"/>
          <p:cNvSpPr>
            <a:spLocks/>
          </p:cNvSpPr>
          <p:nvPr/>
        </p:nvSpPr>
        <p:spPr bwMode="auto">
          <a:xfrm>
            <a:off x="2898775" y="3355975"/>
            <a:ext cx="533400" cy="1524000"/>
          </a:xfrm>
          <a:custGeom>
            <a:avLst/>
            <a:gdLst>
              <a:gd name="T0" fmla="*/ 0 w 336"/>
              <a:gd name="T1" fmla="*/ 0 h 960"/>
              <a:gd name="T2" fmla="*/ 65 w 336"/>
              <a:gd name="T3" fmla="*/ 5 h 960"/>
              <a:gd name="T4" fmla="*/ 93 w 336"/>
              <a:gd name="T5" fmla="*/ 15 h 960"/>
              <a:gd name="T6" fmla="*/ 117 w 336"/>
              <a:gd name="T7" fmla="*/ 25 h 960"/>
              <a:gd name="T8" fmla="*/ 138 w 336"/>
              <a:gd name="T9" fmla="*/ 35 h 960"/>
              <a:gd name="T10" fmla="*/ 152 w 336"/>
              <a:gd name="T11" fmla="*/ 49 h 960"/>
              <a:gd name="T12" fmla="*/ 162 w 336"/>
              <a:gd name="T13" fmla="*/ 64 h 960"/>
              <a:gd name="T14" fmla="*/ 166 w 336"/>
              <a:gd name="T15" fmla="*/ 79 h 960"/>
              <a:gd name="T16" fmla="*/ 166 w 336"/>
              <a:gd name="T17" fmla="*/ 398 h 960"/>
              <a:gd name="T18" fmla="*/ 169 w 336"/>
              <a:gd name="T19" fmla="*/ 413 h 960"/>
              <a:gd name="T20" fmla="*/ 179 w 336"/>
              <a:gd name="T21" fmla="*/ 428 h 960"/>
              <a:gd name="T22" fmla="*/ 193 w 336"/>
              <a:gd name="T23" fmla="*/ 443 h 960"/>
              <a:gd name="T24" fmla="*/ 214 w 336"/>
              <a:gd name="T25" fmla="*/ 453 h 960"/>
              <a:gd name="T26" fmla="*/ 242 w 336"/>
              <a:gd name="T27" fmla="*/ 462 h 960"/>
              <a:gd name="T28" fmla="*/ 269 w 336"/>
              <a:gd name="T29" fmla="*/ 472 h 960"/>
              <a:gd name="T30" fmla="*/ 335 w 336"/>
              <a:gd name="T31" fmla="*/ 477 h 960"/>
              <a:gd name="T32" fmla="*/ 269 w 336"/>
              <a:gd name="T33" fmla="*/ 482 h 960"/>
              <a:gd name="T34" fmla="*/ 242 w 336"/>
              <a:gd name="T35" fmla="*/ 492 h 960"/>
              <a:gd name="T36" fmla="*/ 214 w 336"/>
              <a:gd name="T37" fmla="*/ 502 h 960"/>
              <a:gd name="T38" fmla="*/ 193 w 336"/>
              <a:gd name="T39" fmla="*/ 512 h 960"/>
              <a:gd name="T40" fmla="*/ 179 w 336"/>
              <a:gd name="T41" fmla="*/ 526 h 960"/>
              <a:gd name="T42" fmla="*/ 169 w 336"/>
              <a:gd name="T43" fmla="*/ 541 h 960"/>
              <a:gd name="T44" fmla="*/ 166 w 336"/>
              <a:gd name="T45" fmla="*/ 556 h 960"/>
              <a:gd name="T46" fmla="*/ 166 w 336"/>
              <a:gd name="T47" fmla="*/ 880 h 960"/>
              <a:gd name="T48" fmla="*/ 162 w 336"/>
              <a:gd name="T49" fmla="*/ 895 h 960"/>
              <a:gd name="T50" fmla="*/ 152 w 336"/>
              <a:gd name="T51" fmla="*/ 910 h 960"/>
              <a:gd name="T52" fmla="*/ 138 w 336"/>
              <a:gd name="T53" fmla="*/ 925 h 960"/>
              <a:gd name="T54" fmla="*/ 117 w 336"/>
              <a:gd name="T55" fmla="*/ 934 h 960"/>
              <a:gd name="T56" fmla="*/ 93 w 336"/>
              <a:gd name="T57" fmla="*/ 944 h 960"/>
              <a:gd name="T58" fmla="*/ 65 w 336"/>
              <a:gd name="T59" fmla="*/ 954 h 960"/>
              <a:gd name="T60" fmla="*/ 0 w 336"/>
              <a:gd name="T61" fmla="*/ 959 h 960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36"/>
              <a:gd name="T94" fmla="*/ 0 h 960"/>
              <a:gd name="T95" fmla="*/ 336 w 336"/>
              <a:gd name="T96" fmla="*/ 960 h 960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36" h="960">
                <a:moveTo>
                  <a:pt x="0" y="0"/>
                </a:moveTo>
                <a:lnTo>
                  <a:pt x="65" y="5"/>
                </a:lnTo>
                <a:lnTo>
                  <a:pt x="93" y="15"/>
                </a:lnTo>
                <a:lnTo>
                  <a:pt x="117" y="25"/>
                </a:lnTo>
                <a:lnTo>
                  <a:pt x="138" y="35"/>
                </a:lnTo>
                <a:lnTo>
                  <a:pt x="152" y="49"/>
                </a:lnTo>
                <a:lnTo>
                  <a:pt x="162" y="64"/>
                </a:lnTo>
                <a:lnTo>
                  <a:pt x="166" y="79"/>
                </a:lnTo>
                <a:lnTo>
                  <a:pt x="166" y="398"/>
                </a:lnTo>
                <a:lnTo>
                  <a:pt x="169" y="413"/>
                </a:lnTo>
                <a:lnTo>
                  <a:pt x="179" y="428"/>
                </a:lnTo>
                <a:lnTo>
                  <a:pt x="193" y="443"/>
                </a:lnTo>
                <a:lnTo>
                  <a:pt x="214" y="453"/>
                </a:lnTo>
                <a:lnTo>
                  <a:pt x="242" y="462"/>
                </a:lnTo>
                <a:lnTo>
                  <a:pt x="269" y="472"/>
                </a:lnTo>
                <a:lnTo>
                  <a:pt x="335" y="477"/>
                </a:lnTo>
                <a:lnTo>
                  <a:pt x="269" y="482"/>
                </a:lnTo>
                <a:lnTo>
                  <a:pt x="242" y="492"/>
                </a:lnTo>
                <a:lnTo>
                  <a:pt x="214" y="502"/>
                </a:lnTo>
                <a:lnTo>
                  <a:pt x="193" y="512"/>
                </a:lnTo>
                <a:lnTo>
                  <a:pt x="179" y="526"/>
                </a:lnTo>
                <a:lnTo>
                  <a:pt x="169" y="541"/>
                </a:lnTo>
                <a:lnTo>
                  <a:pt x="166" y="556"/>
                </a:lnTo>
                <a:lnTo>
                  <a:pt x="166" y="880"/>
                </a:lnTo>
                <a:lnTo>
                  <a:pt x="162" y="895"/>
                </a:lnTo>
                <a:lnTo>
                  <a:pt x="152" y="910"/>
                </a:lnTo>
                <a:lnTo>
                  <a:pt x="138" y="925"/>
                </a:lnTo>
                <a:lnTo>
                  <a:pt x="117" y="934"/>
                </a:lnTo>
                <a:lnTo>
                  <a:pt x="93" y="944"/>
                </a:lnTo>
                <a:lnTo>
                  <a:pt x="65" y="954"/>
                </a:lnTo>
                <a:lnTo>
                  <a:pt x="0" y="959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6" name="Freeform 8"/>
          <p:cNvSpPr>
            <a:spLocks/>
          </p:cNvSpPr>
          <p:nvPr/>
        </p:nvSpPr>
        <p:spPr bwMode="auto">
          <a:xfrm>
            <a:off x="3352800" y="3884613"/>
            <a:ext cx="536575" cy="1452562"/>
          </a:xfrm>
          <a:custGeom>
            <a:avLst/>
            <a:gdLst>
              <a:gd name="T0" fmla="*/ 0 w 338"/>
              <a:gd name="T1" fmla="*/ 0 h 915"/>
              <a:gd name="T2" fmla="*/ 67 w 338"/>
              <a:gd name="T3" fmla="*/ 5 h 915"/>
              <a:gd name="T4" fmla="*/ 94 w 338"/>
              <a:gd name="T5" fmla="*/ 16 h 915"/>
              <a:gd name="T6" fmla="*/ 121 w 338"/>
              <a:gd name="T7" fmla="*/ 21 h 915"/>
              <a:gd name="T8" fmla="*/ 141 w 338"/>
              <a:gd name="T9" fmla="*/ 37 h 915"/>
              <a:gd name="T10" fmla="*/ 157 w 338"/>
              <a:gd name="T11" fmla="*/ 48 h 915"/>
              <a:gd name="T12" fmla="*/ 165 w 338"/>
              <a:gd name="T13" fmla="*/ 59 h 915"/>
              <a:gd name="T14" fmla="*/ 169 w 338"/>
              <a:gd name="T15" fmla="*/ 75 h 915"/>
              <a:gd name="T16" fmla="*/ 169 w 338"/>
              <a:gd name="T17" fmla="*/ 382 h 915"/>
              <a:gd name="T18" fmla="*/ 172 w 338"/>
              <a:gd name="T19" fmla="*/ 398 h 915"/>
              <a:gd name="T20" fmla="*/ 180 w 338"/>
              <a:gd name="T21" fmla="*/ 414 h 915"/>
              <a:gd name="T22" fmla="*/ 196 w 338"/>
              <a:gd name="T23" fmla="*/ 425 h 915"/>
              <a:gd name="T24" fmla="*/ 219 w 338"/>
              <a:gd name="T25" fmla="*/ 435 h 915"/>
              <a:gd name="T26" fmla="*/ 243 w 338"/>
              <a:gd name="T27" fmla="*/ 446 h 915"/>
              <a:gd name="T28" fmla="*/ 270 w 338"/>
              <a:gd name="T29" fmla="*/ 452 h 915"/>
              <a:gd name="T30" fmla="*/ 337 w 338"/>
              <a:gd name="T31" fmla="*/ 457 h 915"/>
              <a:gd name="T32" fmla="*/ 270 w 338"/>
              <a:gd name="T33" fmla="*/ 462 h 915"/>
              <a:gd name="T34" fmla="*/ 243 w 338"/>
              <a:gd name="T35" fmla="*/ 468 h 915"/>
              <a:gd name="T36" fmla="*/ 219 w 338"/>
              <a:gd name="T37" fmla="*/ 478 h 915"/>
              <a:gd name="T38" fmla="*/ 196 w 338"/>
              <a:gd name="T39" fmla="*/ 489 h 915"/>
              <a:gd name="T40" fmla="*/ 180 w 338"/>
              <a:gd name="T41" fmla="*/ 500 h 915"/>
              <a:gd name="T42" fmla="*/ 172 w 338"/>
              <a:gd name="T43" fmla="*/ 516 h 915"/>
              <a:gd name="T44" fmla="*/ 169 w 338"/>
              <a:gd name="T45" fmla="*/ 532 h 915"/>
              <a:gd name="T46" fmla="*/ 169 w 338"/>
              <a:gd name="T47" fmla="*/ 839 h 915"/>
              <a:gd name="T48" fmla="*/ 165 w 338"/>
              <a:gd name="T49" fmla="*/ 855 h 915"/>
              <a:gd name="T50" fmla="*/ 157 w 338"/>
              <a:gd name="T51" fmla="*/ 866 h 915"/>
              <a:gd name="T52" fmla="*/ 141 w 338"/>
              <a:gd name="T53" fmla="*/ 882 h 915"/>
              <a:gd name="T54" fmla="*/ 121 w 338"/>
              <a:gd name="T55" fmla="*/ 892 h 915"/>
              <a:gd name="T56" fmla="*/ 94 w 338"/>
              <a:gd name="T57" fmla="*/ 898 h 915"/>
              <a:gd name="T58" fmla="*/ 67 w 338"/>
              <a:gd name="T59" fmla="*/ 909 h 915"/>
              <a:gd name="T60" fmla="*/ 0 w 338"/>
              <a:gd name="T61" fmla="*/ 914 h 915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338"/>
              <a:gd name="T94" fmla="*/ 0 h 915"/>
              <a:gd name="T95" fmla="*/ 338 w 338"/>
              <a:gd name="T96" fmla="*/ 915 h 915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338" h="915">
                <a:moveTo>
                  <a:pt x="0" y="0"/>
                </a:moveTo>
                <a:lnTo>
                  <a:pt x="67" y="5"/>
                </a:lnTo>
                <a:lnTo>
                  <a:pt x="94" y="16"/>
                </a:lnTo>
                <a:lnTo>
                  <a:pt x="121" y="21"/>
                </a:lnTo>
                <a:lnTo>
                  <a:pt x="141" y="37"/>
                </a:lnTo>
                <a:lnTo>
                  <a:pt x="157" y="48"/>
                </a:lnTo>
                <a:lnTo>
                  <a:pt x="165" y="59"/>
                </a:lnTo>
                <a:lnTo>
                  <a:pt x="169" y="75"/>
                </a:lnTo>
                <a:lnTo>
                  <a:pt x="169" y="382"/>
                </a:lnTo>
                <a:lnTo>
                  <a:pt x="172" y="398"/>
                </a:lnTo>
                <a:lnTo>
                  <a:pt x="180" y="414"/>
                </a:lnTo>
                <a:lnTo>
                  <a:pt x="196" y="425"/>
                </a:lnTo>
                <a:lnTo>
                  <a:pt x="219" y="435"/>
                </a:lnTo>
                <a:lnTo>
                  <a:pt x="243" y="446"/>
                </a:lnTo>
                <a:lnTo>
                  <a:pt x="270" y="452"/>
                </a:lnTo>
                <a:lnTo>
                  <a:pt x="337" y="457"/>
                </a:lnTo>
                <a:lnTo>
                  <a:pt x="270" y="462"/>
                </a:lnTo>
                <a:lnTo>
                  <a:pt x="243" y="468"/>
                </a:lnTo>
                <a:lnTo>
                  <a:pt x="219" y="478"/>
                </a:lnTo>
                <a:lnTo>
                  <a:pt x="196" y="489"/>
                </a:lnTo>
                <a:lnTo>
                  <a:pt x="180" y="500"/>
                </a:lnTo>
                <a:lnTo>
                  <a:pt x="172" y="516"/>
                </a:lnTo>
                <a:lnTo>
                  <a:pt x="169" y="532"/>
                </a:lnTo>
                <a:lnTo>
                  <a:pt x="169" y="839"/>
                </a:lnTo>
                <a:lnTo>
                  <a:pt x="165" y="855"/>
                </a:lnTo>
                <a:lnTo>
                  <a:pt x="157" y="866"/>
                </a:lnTo>
                <a:lnTo>
                  <a:pt x="141" y="882"/>
                </a:lnTo>
                <a:lnTo>
                  <a:pt x="121" y="892"/>
                </a:lnTo>
                <a:lnTo>
                  <a:pt x="94" y="898"/>
                </a:lnTo>
                <a:lnTo>
                  <a:pt x="67" y="909"/>
                </a:lnTo>
                <a:lnTo>
                  <a:pt x="0" y="914"/>
                </a:lnTo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7" name="Line 9"/>
          <p:cNvSpPr>
            <a:spLocks noChangeShapeType="1"/>
          </p:cNvSpPr>
          <p:nvPr/>
        </p:nvSpPr>
        <p:spPr bwMode="auto">
          <a:xfrm>
            <a:off x="506413" y="3810000"/>
            <a:ext cx="433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8" name="Line 10"/>
          <p:cNvSpPr>
            <a:spLocks noChangeShapeType="1"/>
          </p:cNvSpPr>
          <p:nvPr/>
        </p:nvSpPr>
        <p:spPr bwMode="auto">
          <a:xfrm>
            <a:off x="1524000" y="1801813"/>
            <a:ext cx="0" cy="41036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59" name="Line 11"/>
          <p:cNvSpPr>
            <a:spLocks noChangeShapeType="1"/>
          </p:cNvSpPr>
          <p:nvPr/>
        </p:nvSpPr>
        <p:spPr bwMode="auto">
          <a:xfrm>
            <a:off x="3505200" y="1725613"/>
            <a:ext cx="0" cy="4179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0" name="Line 12"/>
          <p:cNvSpPr>
            <a:spLocks noChangeShapeType="1"/>
          </p:cNvSpPr>
          <p:nvPr/>
        </p:nvSpPr>
        <p:spPr bwMode="auto">
          <a:xfrm>
            <a:off x="506413" y="3276600"/>
            <a:ext cx="433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1" name="Line 13"/>
          <p:cNvSpPr>
            <a:spLocks noChangeShapeType="1"/>
          </p:cNvSpPr>
          <p:nvPr/>
        </p:nvSpPr>
        <p:spPr bwMode="auto">
          <a:xfrm>
            <a:off x="506413" y="4343400"/>
            <a:ext cx="433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2" name="Line 14"/>
          <p:cNvSpPr>
            <a:spLocks noChangeShapeType="1"/>
          </p:cNvSpPr>
          <p:nvPr/>
        </p:nvSpPr>
        <p:spPr bwMode="auto">
          <a:xfrm>
            <a:off x="506413" y="4876800"/>
            <a:ext cx="433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3" name="Line 15"/>
          <p:cNvSpPr>
            <a:spLocks noChangeShapeType="1"/>
          </p:cNvSpPr>
          <p:nvPr/>
        </p:nvSpPr>
        <p:spPr bwMode="auto">
          <a:xfrm>
            <a:off x="506413" y="5410200"/>
            <a:ext cx="433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4" name="Line 16"/>
          <p:cNvSpPr>
            <a:spLocks noChangeShapeType="1"/>
          </p:cNvSpPr>
          <p:nvPr/>
        </p:nvSpPr>
        <p:spPr bwMode="auto">
          <a:xfrm>
            <a:off x="506413" y="5943600"/>
            <a:ext cx="433228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5" name="Line 17"/>
          <p:cNvSpPr>
            <a:spLocks noChangeShapeType="1"/>
          </p:cNvSpPr>
          <p:nvPr/>
        </p:nvSpPr>
        <p:spPr bwMode="auto">
          <a:xfrm>
            <a:off x="457200" y="1725613"/>
            <a:ext cx="0" cy="4179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6" name="Line 18"/>
          <p:cNvSpPr>
            <a:spLocks noChangeShapeType="1"/>
          </p:cNvSpPr>
          <p:nvPr/>
        </p:nvSpPr>
        <p:spPr bwMode="auto">
          <a:xfrm>
            <a:off x="4876800" y="1725613"/>
            <a:ext cx="0" cy="41798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7" name="Line 19"/>
          <p:cNvSpPr>
            <a:spLocks noChangeShapeType="1"/>
          </p:cNvSpPr>
          <p:nvPr/>
        </p:nvSpPr>
        <p:spPr bwMode="auto">
          <a:xfrm>
            <a:off x="544513" y="1676400"/>
            <a:ext cx="42560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8" name="Line 20"/>
          <p:cNvSpPr>
            <a:spLocks noChangeShapeType="1"/>
          </p:cNvSpPr>
          <p:nvPr/>
        </p:nvSpPr>
        <p:spPr bwMode="auto">
          <a:xfrm>
            <a:off x="5638800" y="3211513"/>
            <a:ext cx="0" cy="2122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69" name="Line 21"/>
          <p:cNvSpPr>
            <a:spLocks noChangeShapeType="1"/>
          </p:cNvSpPr>
          <p:nvPr/>
        </p:nvSpPr>
        <p:spPr bwMode="auto">
          <a:xfrm>
            <a:off x="5726113" y="5410200"/>
            <a:ext cx="3341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0" name="Rectangle 22"/>
          <p:cNvSpPr>
            <a:spLocks noChangeArrowheads="1"/>
          </p:cNvSpPr>
          <p:nvPr/>
        </p:nvSpPr>
        <p:spPr bwMode="auto">
          <a:xfrm>
            <a:off x="5335588" y="5487988"/>
            <a:ext cx="3502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94   95   96   97   98   99</a:t>
            </a:r>
          </a:p>
        </p:txBody>
      </p:sp>
      <p:sp>
        <p:nvSpPr>
          <p:cNvPr id="78871" name="Rectangle 23"/>
          <p:cNvSpPr>
            <a:spLocks noChangeArrowheads="1"/>
          </p:cNvSpPr>
          <p:nvPr/>
        </p:nvSpPr>
        <p:spPr bwMode="auto">
          <a:xfrm>
            <a:off x="5183188" y="2973388"/>
            <a:ext cx="758825" cy="264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 8</a:t>
            </a:r>
          </a:p>
          <a:p>
            <a:pPr>
              <a:spcBef>
                <a:spcPct val="50000"/>
              </a:spcBef>
            </a:pPr>
            <a:r>
              <a:rPr lang="en-US"/>
              <a:t> 6</a:t>
            </a:r>
          </a:p>
          <a:p>
            <a:pPr>
              <a:spcBef>
                <a:spcPct val="50000"/>
              </a:spcBef>
            </a:pPr>
            <a:r>
              <a:rPr lang="en-US"/>
              <a:t> 4</a:t>
            </a:r>
          </a:p>
          <a:p>
            <a:pPr>
              <a:spcBef>
                <a:spcPct val="50000"/>
              </a:spcBef>
            </a:pPr>
            <a:r>
              <a:rPr lang="en-US"/>
              <a:t> 2</a:t>
            </a:r>
          </a:p>
          <a:p>
            <a:pPr>
              <a:spcBef>
                <a:spcPct val="50000"/>
              </a:spcBef>
            </a:pPr>
            <a:r>
              <a:rPr lang="en-US"/>
              <a:t> 0</a:t>
            </a:r>
          </a:p>
        </p:txBody>
      </p:sp>
      <p:sp>
        <p:nvSpPr>
          <p:cNvPr id="78872" name="Line 24"/>
          <p:cNvSpPr>
            <a:spLocks noChangeShapeType="1"/>
          </p:cNvSpPr>
          <p:nvPr/>
        </p:nvSpPr>
        <p:spPr bwMode="auto">
          <a:xfrm flipV="1">
            <a:off x="5564188" y="3887788"/>
            <a:ext cx="531812" cy="1065212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3" name="Line 25"/>
          <p:cNvSpPr>
            <a:spLocks noChangeShapeType="1"/>
          </p:cNvSpPr>
          <p:nvPr/>
        </p:nvSpPr>
        <p:spPr bwMode="auto">
          <a:xfrm>
            <a:off x="6111875" y="3978275"/>
            <a:ext cx="593725" cy="898525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4" name="Line 26"/>
          <p:cNvSpPr>
            <a:spLocks noChangeShapeType="1"/>
          </p:cNvSpPr>
          <p:nvPr/>
        </p:nvSpPr>
        <p:spPr bwMode="auto">
          <a:xfrm flipV="1">
            <a:off x="7316788" y="3430588"/>
            <a:ext cx="684212" cy="1446212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5" name="Line 27"/>
          <p:cNvSpPr>
            <a:spLocks noChangeShapeType="1"/>
          </p:cNvSpPr>
          <p:nvPr/>
        </p:nvSpPr>
        <p:spPr bwMode="auto">
          <a:xfrm>
            <a:off x="8045450" y="3549650"/>
            <a:ext cx="412750" cy="184150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6" name="Oval 28"/>
          <p:cNvSpPr>
            <a:spLocks noChangeArrowheads="1"/>
          </p:cNvSpPr>
          <p:nvPr/>
        </p:nvSpPr>
        <p:spPr bwMode="auto">
          <a:xfrm>
            <a:off x="5486400" y="48006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7" name="Oval 29"/>
          <p:cNvSpPr>
            <a:spLocks noChangeArrowheads="1"/>
          </p:cNvSpPr>
          <p:nvPr/>
        </p:nvSpPr>
        <p:spPr bwMode="auto">
          <a:xfrm>
            <a:off x="5943600" y="38100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8" name="Oval 30"/>
          <p:cNvSpPr>
            <a:spLocks noChangeArrowheads="1"/>
          </p:cNvSpPr>
          <p:nvPr/>
        </p:nvSpPr>
        <p:spPr bwMode="auto">
          <a:xfrm>
            <a:off x="6629400" y="48006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79" name="Oval 31"/>
          <p:cNvSpPr>
            <a:spLocks noChangeArrowheads="1"/>
          </p:cNvSpPr>
          <p:nvPr/>
        </p:nvSpPr>
        <p:spPr bwMode="auto">
          <a:xfrm>
            <a:off x="7239000" y="48006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0" name="Oval 32"/>
          <p:cNvSpPr>
            <a:spLocks noChangeArrowheads="1"/>
          </p:cNvSpPr>
          <p:nvPr/>
        </p:nvSpPr>
        <p:spPr bwMode="auto">
          <a:xfrm>
            <a:off x="7848600" y="33528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1" name="Oval 33"/>
          <p:cNvSpPr>
            <a:spLocks noChangeArrowheads="1"/>
          </p:cNvSpPr>
          <p:nvPr/>
        </p:nvSpPr>
        <p:spPr bwMode="auto">
          <a:xfrm>
            <a:off x="8382000" y="36576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2" name="Line 34"/>
          <p:cNvSpPr>
            <a:spLocks noChangeShapeType="1"/>
          </p:cNvSpPr>
          <p:nvPr/>
        </p:nvSpPr>
        <p:spPr bwMode="auto">
          <a:xfrm>
            <a:off x="6264275" y="4648200"/>
            <a:ext cx="446088" cy="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3" name="Line 35"/>
          <p:cNvSpPr>
            <a:spLocks noChangeShapeType="1"/>
          </p:cNvSpPr>
          <p:nvPr/>
        </p:nvSpPr>
        <p:spPr bwMode="auto">
          <a:xfrm flipV="1">
            <a:off x="6719888" y="4408488"/>
            <a:ext cx="657225" cy="250825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4" name="Line 36"/>
          <p:cNvSpPr>
            <a:spLocks noChangeShapeType="1"/>
          </p:cNvSpPr>
          <p:nvPr/>
        </p:nvSpPr>
        <p:spPr bwMode="auto">
          <a:xfrm flipV="1">
            <a:off x="7405688" y="3968750"/>
            <a:ext cx="590550" cy="461963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5" name="Rectangle 37"/>
          <p:cNvSpPr>
            <a:spLocks noChangeArrowheads="1"/>
          </p:cNvSpPr>
          <p:nvPr/>
        </p:nvSpPr>
        <p:spPr bwMode="auto">
          <a:xfrm>
            <a:off x="5106988" y="2516188"/>
            <a:ext cx="1368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Sales</a:t>
            </a:r>
          </a:p>
        </p:txBody>
      </p:sp>
      <p:sp>
        <p:nvSpPr>
          <p:cNvPr id="78886" name="Rectangle 38"/>
          <p:cNvSpPr>
            <a:spLocks noChangeArrowheads="1"/>
          </p:cNvSpPr>
          <p:nvPr/>
        </p:nvSpPr>
        <p:spPr bwMode="auto">
          <a:xfrm>
            <a:off x="6019800" y="4495800"/>
            <a:ext cx="228600" cy="228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7" name="Rectangle 39"/>
          <p:cNvSpPr>
            <a:spLocks noChangeArrowheads="1"/>
          </p:cNvSpPr>
          <p:nvPr/>
        </p:nvSpPr>
        <p:spPr bwMode="auto">
          <a:xfrm>
            <a:off x="6629400" y="4495800"/>
            <a:ext cx="228600" cy="228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8" name="Rectangle 40"/>
          <p:cNvSpPr>
            <a:spLocks noChangeArrowheads="1"/>
          </p:cNvSpPr>
          <p:nvPr/>
        </p:nvSpPr>
        <p:spPr bwMode="auto">
          <a:xfrm>
            <a:off x="7315200" y="4267200"/>
            <a:ext cx="228600" cy="228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89" name="Rectangle 41"/>
          <p:cNvSpPr>
            <a:spLocks noChangeArrowheads="1"/>
          </p:cNvSpPr>
          <p:nvPr/>
        </p:nvSpPr>
        <p:spPr bwMode="auto">
          <a:xfrm>
            <a:off x="7924800" y="3886200"/>
            <a:ext cx="228600" cy="228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90" name="Rectangle 42"/>
          <p:cNvSpPr>
            <a:spLocks noChangeArrowheads="1"/>
          </p:cNvSpPr>
          <p:nvPr/>
        </p:nvSpPr>
        <p:spPr bwMode="auto">
          <a:xfrm>
            <a:off x="4419600" y="2286000"/>
            <a:ext cx="228600" cy="228600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8891" name="Oval 43"/>
          <p:cNvSpPr>
            <a:spLocks noChangeArrowheads="1"/>
          </p:cNvSpPr>
          <p:nvPr/>
        </p:nvSpPr>
        <p:spPr bwMode="auto">
          <a:xfrm>
            <a:off x="2438400" y="2209800"/>
            <a:ext cx="228600" cy="2286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6381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98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Smoothing Method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9976099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800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Forecasting</a:t>
            </a:r>
            <a:endParaRPr lang="en-US" smtClean="0"/>
          </a:p>
        </p:txBody>
      </p:sp>
      <p:graphicFrame>
        <p:nvGraphicFramePr>
          <p:cNvPr id="13314" name="Object 0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12291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39667294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Smoothing Method</a:t>
            </a:r>
            <a:endParaRPr lang="en-US" smtClean="0"/>
          </a:p>
        </p:txBody>
      </p:sp>
      <p:sp>
        <p:nvSpPr>
          <p:cNvPr id="130053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Form of weighted moving average</a:t>
            </a:r>
          </a:p>
          <a:p>
            <a:pPr lvl="1"/>
            <a:r>
              <a:rPr lang="en-US" smtClean="0"/>
              <a:t>Weights decline exponentially</a:t>
            </a:r>
          </a:p>
          <a:p>
            <a:pPr lvl="1"/>
            <a:r>
              <a:rPr lang="en-US" smtClean="0"/>
              <a:t>Most recent data weighted most</a:t>
            </a:r>
          </a:p>
          <a:p>
            <a:r>
              <a:rPr lang="en-US" smtClean="0"/>
              <a:t>Requires smoothing constant (</a:t>
            </a:r>
            <a:r>
              <a:rPr lang="en-US" i="1" smtClean="0"/>
              <a:t>W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Ranges from 0 to 1</a:t>
            </a:r>
          </a:p>
          <a:p>
            <a:pPr lvl="1"/>
            <a:r>
              <a:rPr lang="en-US" smtClean="0"/>
              <a:t>Subjectively chosen</a:t>
            </a:r>
          </a:p>
          <a:p>
            <a:r>
              <a:rPr lang="en-US" smtClean="0"/>
              <a:t>Involves little record keeping of past data</a:t>
            </a:r>
          </a:p>
        </p:txBody>
      </p:sp>
    </p:spTree>
    <p:extLst>
      <p:ext uri="{BB962C8B-B14F-4D97-AF65-F5344CB8AC3E}">
        <p14:creationId xmlns="" xmlns:p14="http://schemas.microsoft.com/office/powerpoint/2010/main" val="323538990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78000"/>
            <a:ext cx="6765925" cy="4394200"/>
          </a:xfrm>
          <a:noFill/>
        </p:spPr>
        <p:txBody>
          <a:bodyPr lIns="90488" tIns="44450" rIns="90488" bIns="44450"/>
          <a:lstStyle/>
          <a:p>
            <a:pPr marL="0" indent="0">
              <a:lnSpc>
                <a:spcPct val="110000"/>
              </a:lnSpc>
              <a:buFontTx/>
              <a:buNone/>
              <a:tabLst>
                <a:tab pos="620713" algn="l"/>
                <a:tab pos="2105025" algn="ctr"/>
              </a:tabLst>
            </a:pPr>
            <a:r>
              <a:rPr lang="en-US" sz="2800" smtClean="0"/>
              <a:t>You’re organizing a Kwanza meeting.  You want to forecast attendance for </a:t>
            </a:r>
            <a:r>
              <a:rPr lang="en-US" sz="2800" smtClean="0">
                <a:solidFill>
                  <a:schemeClr val="tx2"/>
                </a:solidFill>
              </a:rPr>
              <a:t>1998</a:t>
            </a:r>
            <a:r>
              <a:rPr lang="en-US" sz="2800" smtClean="0"/>
              <a:t> using exponential smoothing </a:t>
            </a:r>
            <a:br>
              <a:rPr lang="en-US" sz="2800" smtClean="0"/>
            </a:br>
            <a:r>
              <a:rPr lang="en-US" sz="2800" smtClean="0"/>
              <a:t>(</a:t>
            </a:r>
            <a:r>
              <a:rPr lang="en-US" sz="2800" smtClean="0">
                <a:solidFill>
                  <a:schemeClr val="tx2"/>
                </a:solidFill>
                <a:latin typeface="Symbol" pitchFamily="18" charset="2"/>
              </a:rPr>
              <a:t></a:t>
            </a:r>
            <a:r>
              <a:rPr lang="en-US" sz="2800" smtClean="0">
                <a:solidFill>
                  <a:schemeClr val="tx2"/>
                </a:solidFill>
              </a:rPr>
              <a:t> = .20</a:t>
            </a:r>
            <a:r>
              <a:rPr lang="en-US" sz="2800" smtClean="0"/>
              <a:t>).  Past attendance (00) is:</a:t>
            </a:r>
            <a:br>
              <a:rPr lang="en-US" sz="2800" smtClean="0"/>
            </a:br>
            <a:r>
              <a:rPr lang="en-US" sz="2800" smtClean="0"/>
              <a:t>	</a:t>
            </a:r>
            <a:r>
              <a:rPr lang="en-US" sz="2800" smtClean="0">
                <a:solidFill>
                  <a:schemeClr val="tx2"/>
                </a:solidFill>
              </a:rPr>
              <a:t>1995	4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1996 	6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1997	5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1998	3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1999	7</a:t>
            </a:r>
          </a:p>
        </p:txBody>
      </p:sp>
      <p:pic>
        <p:nvPicPr>
          <p:cNvPr id="132101" name="Picture 5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0313" y="3900488"/>
            <a:ext cx="4146550" cy="2068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7961" dir="13500000" algn="ctr" rotWithShape="0">
              <a:srgbClr val="F39FD1"/>
            </a:outerShdw>
          </a:effectLst>
        </p:spPr>
      </p:pic>
      <p:sp>
        <p:nvSpPr>
          <p:cNvPr id="132102" name="Rectangle 6"/>
          <p:cNvSpPr>
            <a:spLocks noGrp="1" noChangeArrowheads="1"/>
          </p:cNvSpPr>
          <p:nvPr>
            <p:ph type="title"/>
          </p:nvPr>
        </p:nvSpPr>
        <p:spPr>
          <a:xfrm>
            <a:off x="609600" y="158750"/>
            <a:ext cx="8148638" cy="1136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Smoothing</a:t>
            </a:r>
            <a:r>
              <a:rPr lang="en-US" sz="5400" b="1" smtClean="0"/>
              <a:t> </a:t>
            </a:r>
            <a:br>
              <a:rPr lang="en-US" sz="5400" b="1" smtClean="0"/>
            </a:br>
            <a:r>
              <a:rPr lang="en-US" sz="3600" b="1" smtClean="0"/>
              <a:t>[An Example]</a:t>
            </a:r>
            <a:endParaRPr lang="en-US" smtClean="0"/>
          </a:p>
        </p:txBody>
      </p:sp>
      <p:pic>
        <p:nvPicPr>
          <p:cNvPr id="132103" name="Picture 7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2138" y="1793875"/>
            <a:ext cx="2022475" cy="4613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8100000" algn="ctr" rotWithShape="0">
              <a:srgbClr val="F39FD1"/>
            </a:outerShdw>
          </a:effectLst>
        </p:spPr>
      </p:pic>
      <p:sp>
        <p:nvSpPr>
          <p:cNvPr id="81928" name="Rectangle 8"/>
          <p:cNvSpPr>
            <a:spLocks noChangeArrowheads="1"/>
          </p:cNvSpPr>
          <p:nvPr/>
        </p:nvSpPr>
        <p:spPr bwMode="auto">
          <a:xfrm>
            <a:off x="6497638" y="5935663"/>
            <a:ext cx="1284287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1000">
                <a:solidFill>
                  <a:srgbClr val="CECECE"/>
                </a:solidFill>
                <a:latin typeface="Arial" charset="0"/>
              </a:rPr>
              <a:t>© 1995 Corel Corp.</a:t>
            </a:r>
          </a:p>
        </p:txBody>
      </p:sp>
    </p:spTree>
    <p:extLst>
      <p:ext uri="{BB962C8B-B14F-4D97-AF65-F5344CB8AC3E}">
        <p14:creationId xmlns="" xmlns:p14="http://schemas.microsoft.com/office/powerpoint/2010/main" val="18435565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4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158750"/>
            <a:ext cx="8215313" cy="1136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Smoothing</a:t>
            </a:r>
            <a:endParaRPr lang="en-US" smtClean="0"/>
          </a:p>
        </p:txBody>
      </p:sp>
      <p:graphicFrame>
        <p:nvGraphicFramePr>
          <p:cNvPr id="14338" name="Object 5">
            <a:hlinkClick r:id="" action="ppaction://ole?verb=0"/>
          </p:cNvPr>
          <p:cNvGraphicFramePr>
            <a:graphicFrameLocks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2360258063"/>
              </p:ext>
            </p:extLst>
          </p:nvPr>
        </p:nvGraphicFramePr>
        <p:xfrm>
          <a:off x="957263" y="2249488"/>
          <a:ext cx="7127875" cy="4116387"/>
        </p:xfrm>
        <a:graphic>
          <a:graphicData uri="http://schemas.openxmlformats.org/presentationml/2006/ole">
            <p:oleObj spid="_x0000_s13315" name="Document" r:id="rId4" imgW="7917120" imgH="4572000" progId="Word.Document.8">
              <p:embed/>
            </p:oleObj>
          </a:graphicData>
        </a:graphic>
      </p:graphicFrame>
      <p:sp>
        <p:nvSpPr>
          <p:cNvPr id="134150" name="Rectangle 6"/>
          <p:cNvSpPr>
            <a:spLocks noChangeArrowheads="1"/>
          </p:cNvSpPr>
          <p:nvPr/>
        </p:nvSpPr>
        <p:spPr bwMode="auto">
          <a:xfrm>
            <a:off x="2592388" y="1479550"/>
            <a:ext cx="4645025" cy="673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200" i="1">
                <a:latin typeface="Arial" charset="0"/>
              </a:rPr>
              <a:t>E</a:t>
            </a:r>
            <a:r>
              <a:rPr lang="en-US" sz="3200" i="1" baseline="-25000">
                <a:latin typeface="Arial" charset="0"/>
              </a:rPr>
              <a:t>i</a:t>
            </a:r>
            <a:r>
              <a:rPr lang="en-US" sz="3200">
                <a:latin typeface="Arial" charset="0"/>
              </a:rPr>
              <a:t> = </a:t>
            </a:r>
            <a:r>
              <a:rPr lang="en-US" sz="3200" i="1">
                <a:latin typeface="Arial" charset="0"/>
              </a:rPr>
              <a:t>W·Y</a:t>
            </a:r>
            <a:r>
              <a:rPr lang="en-US" sz="3200" i="1" baseline="-25000">
                <a:latin typeface="Arial" charset="0"/>
              </a:rPr>
              <a:t>i</a:t>
            </a:r>
            <a:r>
              <a:rPr lang="en-US" sz="3200">
                <a:latin typeface="Arial" charset="0"/>
              </a:rPr>
              <a:t>	+ (1 - </a:t>
            </a:r>
            <a:r>
              <a:rPr lang="en-US" sz="3200" i="1">
                <a:latin typeface="Arial" charset="0"/>
              </a:rPr>
              <a:t>W</a:t>
            </a:r>
            <a:r>
              <a:rPr lang="en-US" sz="3200">
                <a:latin typeface="Arial" charset="0"/>
              </a:rPr>
              <a:t>)</a:t>
            </a:r>
            <a:r>
              <a:rPr lang="en-US" sz="3200" i="1">
                <a:latin typeface="Arial" charset="0"/>
              </a:rPr>
              <a:t>·E</a:t>
            </a:r>
            <a:r>
              <a:rPr lang="en-US" sz="3200" i="1" baseline="-25000">
                <a:latin typeface="Arial" charset="0"/>
              </a:rPr>
              <a:t>i</a:t>
            </a:r>
            <a:r>
              <a:rPr lang="en-US" sz="3200" baseline="-25000">
                <a:latin typeface="Arial" charset="0"/>
              </a:rPr>
              <a:t>-1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6929438" y="2443163"/>
            <a:ext cx="8477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^</a:t>
            </a:r>
          </a:p>
        </p:txBody>
      </p:sp>
    </p:spTree>
    <p:extLst>
      <p:ext uri="{BB962C8B-B14F-4D97-AF65-F5344CB8AC3E}">
        <p14:creationId xmlns="" xmlns:p14="http://schemas.microsoft.com/office/powerpoint/2010/main" val="9155684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Smoothing</a:t>
            </a:r>
            <a:r>
              <a:rPr lang="en-US" sz="5400" b="1" smtClean="0"/>
              <a:t> </a:t>
            </a:r>
            <a:r>
              <a:rPr lang="en-US" sz="3600" b="1" smtClean="0"/>
              <a:t>[Graph]</a:t>
            </a:r>
            <a:endParaRPr lang="en-US" smtClean="0"/>
          </a:p>
        </p:txBody>
      </p:sp>
      <p:graphicFrame>
        <p:nvGraphicFramePr>
          <p:cNvPr id="15362" name="Object 0">
            <a:hlinkClick r:id="" action="ppaction://ole?verb=0"/>
          </p:cNvPr>
          <p:cNvGraphicFramePr>
            <a:graphicFrameLocks/>
          </p:cNvGraphicFramePr>
          <p:nvPr>
            <p:ph type="chart" idx="1"/>
          </p:nvPr>
        </p:nvGraphicFramePr>
        <p:xfrm>
          <a:off x="1798638" y="2389188"/>
          <a:ext cx="5608637" cy="3679825"/>
        </p:xfrm>
        <a:graphic>
          <a:graphicData uri="http://schemas.openxmlformats.org/presentationml/2006/ole">
            <p:oleObj spid="_x0000_s14339" name="Chart" r:id="rId4" imgW="3019559" imgH="1981312" progId="MSGraph.Chart.8">
              <p:embed followColorScheme="full"/>
            </p:oleObj>
          </a:graphicData>
        </a:graphic>
      </p:graphicFrame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4262438" y="5862638"/>
            <a:ext cx="11525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Year</a:t>
            </a: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1139825" y="1901825"/>
            <a:ext cx="2447925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Attendance</a:t>
            </a: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6548438" y="2327275"/>
            <a:ext cx="1762125" cy="528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Actual</a:t>
            </a:r>
          </a:p>
        </p:txBody>
      </p:sp>
    </p:spTree>
    <p:extLst>
      <p:ext uri="{BB962C8B-B14F-4D97-AF65-F5344CB8AC3E}">
        <p14:creationId xmlns="" xmlns:p14="http://schemas.microsoft.com/office/powerpoint/2010/main" val="8627749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386" name="Object 0">
            <a:hlinkClick r:id="" action="ppaction://ole?verb=0"/>
          </p:cNvPr>
          <p:cNvGraphicFramePr>
            <a:graphicFrameLocks/>
          </p:cNvGraphicFramePr>
          <p:nvPr>
            <p:ph type="tbl" idx="1"/>
          </p:nvPr>
        </p:nvGraphicFramePr>
        <p:xfrm>
          <a:off x="984250" y="2754313"/>
          <a:ext cx="7065963" cy="3586162"/>
        </p:xfrm>
        <a:graphic>
          <a:graphicData uri="http://schemas.openxmlformats.org/presentationml/2006/ole">
            <p:oleObj spid="_x0000_s15363" name="Document" r:id="rId4" imgW="6210368" imgH="3146994" progId="Word.Document.8">
              <p:embed/>
            </p:oleObj>
          </a:graphicData>
        </a:graphic>
      </p:graphicFrame>
      <p:sp>
        <p:nvSpPr>
          <p:cNvPr id="144389" name="Rectangle 5"/>
          <p:cNvSpPr>
            <a:spLocks noGrp="1" noChangeArrowheads="1"/>
          </p:cNvSpPr>
          <p:nvPr>
            <p:ph type="title"/>
          </p:nvPr>
        </p:nvSpPr>
        <p:spPr>
          <a:xfrm>
            <a:off x="1524000" y="171450"/>
            <a:ext cx="7391400" cy="11239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4800" b="1" smtClean="0"/>
              <a:t>Forecast Effect of Smoothing Coefficient </a:t>
            </a:r>
            <a:r>
              <a:rPr lang="en-US" sz="4000" b="1" smtClean="0"/>
              <a:t>(</a:t>
            </a:r>
            <a:r>
              <a:rPr lang="en-US" sz="4000" b="1" i="1" smtClean="0"/>
              <a:t>W</a:t>
            </a:r>
            <a:r>
              <a:rPr lang="en-US" sz="4000" b="1" smtClean="0"/>
              <a:t>)</a:t>
            </a:r>
            <a:endParaRPr lang="en-US" sz="4000" smtClean="0"/>
          </a:p>
        </p:txBody>
      </p:sp>
      <p:sp>
        <p:nvSpPr>
          <p:cNvPr id="144390" name="Rectangle 6"/>
          <p:cNvSpPr>
            <a:spLocks noChangeArrowheads="1"/>
          </p:cNvSpPr>
          <p:nvPr/>
        </p:nvSpPr>
        <p:spPr bwMode="auto">
          <a:xfrm>
            <a:off x="452438" y="1901825"/>
            <a:ext cx="8555037" cy="576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Y</a:t>
            </a:r>
            <a:r>
              <a:rPr lang="en-US" sz="3200" b="1" i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n-US" sz="32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+1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= 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W·Y</a:t>
            </a:r>
            <a:r>
              <a:rPr lang="en-US" sz="3200" b="1" i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n-US" sz="32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 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W·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(1-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·Y</a:t>
            </a:r>
            <a:r>
              <a:rPr lang="en-US" sz="3200" b="1" i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n-US" sz="32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-1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+ 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W·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(1-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r>
              <a:rPr lang="en-US" sz="3200" b="1" baseline="30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·Y</a:t>
            </a:r>
            <a:r>
              <a:rPr lang="en-US" sz="3200" b="1" i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</a:t>
            </a:r>
            <a:r>
              <a:rPr lang="en-US" sz="32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-2 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+...</a:t>
            </a:r>
          </a:p>
        </p:txBody>
      </p:sp>
      <p:sp>
        <p:nvSpPr>
          <p:cNvPr id="144391" name="Line 7"/>
          <p:cNvSpPr>
            <a:spLocks noChangeShapeType="1"/>
          </p:cNvSpPr>
          <p:nvPr/>
        </p:nvSpPr>
        <p:spPr bwMode="auto">
          <a:xfrm>
            <a:off x="1993900" y="2451100"/>
            <a:ext cx="1117600" cy="157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4392" name="Rectangle 8"/>
          <p:cNvSpPr>
            <a:spLocks noChangeArrowheads="1"/>
          </p:cNvSpPr>
          <p:nvPr/>
        </p:nvSpPr>
        <p:spPr bwMode="auto">
          <a:xfrm>
            <a:off x="300038" y="1671638"/>
            <a:ext cx="847725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Book Antiqua" pitchFamily="18" charset="0"/>
              </a:rPr>
              <a:t>^</a:t>
            </a:r>
          </a:p>
        </p:txBody>
      </p:sp>
      <p:sp>
        <p:nvSpPr>
          <p:cNvPr id="144393" name="Line 9"/>
          <p:cNvSpPr>
            <a:spLocks noChangeShapeType="1"/>
          </p:cNvSpPr>
          <p:nvPr/>
        </p:nvSpPr>
        <p:spPr bwMode="auto">
          <a:xfrm>
            <a:off x="3822700" y="2451100"/>
            <a:ext cx="1117600" cy="157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4394" name="Line 10"/>
          <p:cNvSpPr>
            <a:spLocks noChangeShapeType="1"/>
          </p:cNvSpPr>
          <p:nvPr/>
        </p:nvSpPr>
        <p:spPr bwMode="auto">
          <a:xfrm>
            <a:off x="6261100" y="2451100"/>
            <a:ext cx="1117600" cy="15748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>
            <a:outerShdw dist="107763" dir="2700000" algn="ctr" rotWithShape="0">
              <a:srgbClr val="000000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131023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Linear Time-Series Forecasting Model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5593894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Forecasting</a:t>
            </a:r>
            <a:endParaRPr lang="en-US" smtClean="0"/>
          </a:p>
        </p:txBody>
      </p:sp>
      <p:graphicFrame>
        <p:nvGraphicFramePr>
          <p:cNvPr id="17410" name="Object 0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16387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8578150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053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Linear Time-Series Forecasting Model</a:t>
            </a:r>
            <a:endParaRPr lang="en-US" smtClean="0"/>
          </a:p>
        </p:txBody>
      </p:sp>
      <p:sp>
        <p:nvSpPr>
          <p:cNvPr id="1505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161338" cy="4191000"/>
          </a:xfrm>
          <a:noFill/>
        </p:spPr>
        <p:txBody>
          <a:bodyPr lIns="90488" tIns="44450" rIns="90488" bIns="44450">
            <a:normAutofit lnSpcReduction="10000"/>
          </a:bodyPr>
          <a:lstStyle/>
          <a:p>
            <a:pPr>
              <a:tabLst>
                <a:tab pos="3255963" algn="ctr"/>
                <a:tab pos="4230688" algn="ctr"/>
                <a:tab pos="5249863" algn="ctr"/>
                <a:tab pos="6291263" algn="ctr"/>
                <a:tab pos="7377113" algn="ctr"/>
              </a:tabLst>
            </a:pPr>
            <a:r>
              <a:rPr lang="en-US" smtClean="0"/>
              <a:t>Used for forecasting trend</a:t>
            </a:r>
          </a:p>
          <a:p>
            <a:pPr>
              <a:tabLst>
                <a:tab pos="3255963" algn="ctr"/>
                <a:tab pos="4230688" algn="ctr"/>
                <a:tab pos="5249863" algn="ctr"/>
                <a:tab pos="6291263" algn="ctr"/>
                <a:tab pos="7377113" algn="ctr"/>
              </a:tabLst>
            </a:pPr>
            <a:r>
              <a:rPr lang="en-US" smtClean="0"/>
              <a:t>Relationship between response variable </a:t>
            </a:r>
            <a:r>
              <a:rPr lang="en-US" i="1" smtClean="0"/>
              <a:t>Y</a:t>
            </a:r>
            <a:r>
              <a:rPr lang="en-US" smtClean="0"/>
              <a:t> &amp; time </a:t>
            </a:r>
            <a:r>
              <a:rPr lang="en-US" i="1" smtClean="0"/>
              <a:t>X</a:t>
            </a:r>
            <a:r>
              <a:rPr lang="en-US" smtClean="0"/>
              <a:t> is a linear function</a:t>
            </a:r>
          </a:p>
          <a:p>
            <a:pPr>
              <a:tabLst>
                <a:tab pos="3255963" algn="ctr"/>
                <a:tab pos="4230688" algn="ctr"/>
                <a:tab pos="5249863" algn="ctr"/>
                <a:tab pos="6291263" algn="ctr"/>
                <a:tab pos="7377113" algn="ctr"/>
              </a:tabLst>
            </a:pPr>
            <a:r>
              <a:rPr lang="en-US" smtClean="0"/>
              <a:t>Coded </a:t>
            </a:r>
            <a:r>
              <a:rPr lang="en-US" i="1" smtClean="0"/>
              <a:t>X</a:t>
            </a:r>
            <a:r>
              <a:rPr lang="en-US" smtClean="0"/>
              <a:t> values used often</a:t>
            </a:r>
          </a:p>
          <a:p>
            <a:pPr lvl="1">
              <a:tabLst>
                <a:tab pos="3255963" algn="ctr"/>
                <a:tab pos="4230688" algn="ctr"/>
                <a:tab pos="5249863" algn="ctr"/>
                <a:tab pos="6291263" algn="ctr"/>
                <a:tab pos="7377113" algn="ctr"/>
              </a:tabLst>
            </a:pPr>
            <a:r>
              <a:rPr lang="en-US" smtClean="0"/>
              <a:t>Year </a:t>
            </a:r>
            <a:r>
              <a:rPr lang="en-US" i="1" smtClean="0"/>
              <a:t>X</a:t>
            </a:r>
            <a:r>
              <a:rPr lang="en-US" smtClean="0"/>
              <a:t>:	1995	1996	1997	1998	1999</a:t>
            </a:r>
          </a:p>
          <a:p>
            <a:pPr lvl="1">
              <a:tabLst>
                <a:tab pos="3255963" algn="ctr"/>
                <a:tab pos="4230688" algn="ctr"/>
                <a:tab pos="5249863" algn="ctr"/>
                <a:tab pos="6291263" algn="ctr"/>
                <a:tab pos="7377113" algn="ctr"/>
              </a:tabLst>
            </a:pPr>
            <a:r>
              <a:rPr lang="en-US" smtClean="0"/>
              <a:t>Coded year:	0	1	2	3	4</a:t>
            </a:r>
          </a:p>
          <a:p>
            <a:pPr lvl="1">
              <a:tabLst>
                <a:tab pos="3255963" algn="ctr"/>
                <a:tab pos="4230688" algn="ctr"/>
                <a:tab pos="5249863" algn="ctr"/>
                <a:tab pos="6291263" algn="ctr"/>
                <a:tab pos="7377113" algn="ctr"/>
              </a:tabLst>
            </a:pPr>
            <a:r>
              <a:rPr lang="en-US" smtClean="0"/>
              <a:t>Sales </a:t>
            </a:r>
            <a:r>
              <a:rPr lang="en-US" i="1" smtClean="0"/>
              <a:t>Y</a:t>
            </a:r>
            <a:r>
              <a:rPr lang="en-US" smtClean="0"/>
              <a:t>:	78.7	63.5	89.7	93.2	92.1	</a:t>
            </a:r>
          </a:p>
        </p:txBody>
      </p:sp>
    </p:spTree>
    <p:extLst>
      <p:ext uri="{BB962C8B-B14F-4D97-AF65-F5344CB8AC3E}">
        <p14:creationId xmlns="" xmlns:p14="http://schemas.microsoft.com/office/powerpoint/2010/main" val="13251784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258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Linear Time-Series </a:t>
            </a:r>
            <a:r>
              <a:rPr lang="en-US" sz="48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Model</a:t>
            </a:r>
            <a:endParaRPr lang="en-US" smtClean="0"/>
          </a:p>
        </p:txBody>
      </p:sp>
      <p:graphicFrame>
        <p:nvGraphicFramePr>
          <p:cNvPr id="18434" name="Object 0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2009775" y="2674938"/>
          <a:ext cx="5232400" cy="3636962"/>
        </p:xfrm>
        <a:graphic>
          <a:graphicData uri="http://schemas.openxmlformats.org/presentationml/2006/ole">
            <p:oleObj spid="_x0000_s17412" name="VISIO" r:id="rId4" imgW="2697465" imgH="1874419" progId="Visio.Drawing.11">
              <p:embed/>
            </p:oleObj>
          </a:graphicData>
        </a:graphic>
      </p:graphicFrame>
      <p:graphicFrame>
        <p:nvGraphicFramePr>
          <p:cNvPr id="18435" name="Object 1">
            <a:hlinkClick r:id="" action="ppaction://ole?verb=0"/>
          </p:cNvPr>
          <p:cNvGraphicFramePr>
            <a:graphicFrameLocks/>
          </p:cNvGraphicFramePr>
          <p:nvPr/>
        </p:nvGraphicFramePr>
        <p:xfrm>
          <a:off x="3214688" y="1865313"/>
          <a:ext cx="2697162" cy="596900"/>
        </p:xfrm>
        <a:graphic>
          <a:graphicData uri="http://schemas.openxmlformats.org/presentationml/2006/ole">
            <p:oleObj spid="_x0000_s17413" name="Equation" r:id="rId5" imgW="2072714" imgH="457160" progId="Equation.3">
              <p:embed/>
            </p:oleObj>
          </a:graphicData>
        </a:graphic>
      </p:graphicFrame>
      <p:sp>
        <p:nvSpPr>
          <p:cNvPr id="152583" name="Rectangle 7"/>
          <p:cNvSpPr>
            <a:spLocks noChangeArrowheads="1"/>
          </p:cNvSpPr>
          <p:nvPr/>
        </p:nvSpPr>
        <p:spPr bwMode="auto">
          <a:xfrm>
            <a:off x="5862638" y="2968625"/>
            <a:ext cx="1228725" cy="5286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28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&gt; 0</a:t>
            </a:r>
          </a:p>
        </p:txBody>
      </p:sp>
      <p:sp>
        <p:nvSpPr>
          <p:cNvPr id="152584" name="Rectangle 8"/>
          <p:cNvSpPr>
            <a:spLocks noChangeArrowheads="1"/>
          </p:cNvSpPr>
          <p:nvPr/>
        </p:nvSpPr>
        <p:spPr bwMode="auto">
          <a:xfrm>
            <a:off x="5862638" y="4491038"/>
            <a:ext cx="12287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28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0</a:t>
            </a:r>
          </a:p>
        </p:txBody>
      </p:sp>
    </p:spTree>
    <p:extLst>
      <p:ext uri="{BB962C8B-B14F-4D97-AF65-F5344CB8AC3E}">
        <p14:creationId xmlns="" xmlns:p14="http://schemas.microsoft.com/office/powerpoint/2010/main" val="21616239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462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8750"/>
            <a:ext cx="8305800" cy="1136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Linear Time-Series Model </a:t>
            </a:r>
            <a:r>
              <a:rPr lang="en-US" sz="3600" b="1" smtClean="0"/>
              <a:t>[An Example]</a:t>
            </a:r>
            <a:endParaRPr lang="en-US" smtClean="0"/>
          </a:p>
        </p:txBody>
      </p:sp>
      <p:sp>
        <p:nvSpPr>
          <p:cNvPr id="19462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8077200" cy="4267200"/>
          </a:xfrm>
          <a:noFill/>
        </p:spPr>
        <p:txBody>
          <a:bodyPr lIns="90488" tIns="44450" rIns="90488" bIns="44450"/>
          <a:lstStyle/>
          <a:p>
            <a:pPr marL="0" indent="0">
              <a:spcBef>
                <a:spcPct val="262000"/>
              </a:spcBef>
              <a:buFontTx/>
              <a:buNone/>
              <a:tabLst>
                <a:tab pos="908050" algn="ctr"/>
                <a:tab pos="3144838" algn="ctr"/>
              </a:tabLst>
            </a:pPr>
            <a:r>
              <a:rPr lang="en-US" sz="2800" smtClean="0"/>
              <a:t>You’re a marketing analyst for Hasbro Toys.  Using </a:t>
            </a:r>
            <a:r>
              <a:rPr lang="en-US" sz="2800" smtClean="0">
                <a:solidFill>
                  <a:schemeClr val="tx2"/>
                </a:solidFill>
              </a:rPr>
              <a:t>coded</a:t>
            </a:r>
            <a:r>
              <a:rPr lang="en-US" sz="2800" smtClean="0"/>
              <a:t> years, you find </a:t>
            </a:r>
            <a:r>
              <a:rPr lang="en-US" sz="2800" i="1" smtClean="0">
                <a:solidFill>
                  <a:schemeClr val="tx2"/>
                </a:solidFill>
              </a:rPr>
              <a:t>Y</a:t>
            </a:r>
            <a:r>
              <a:rPr lang="en-US" sz="2800" i="1" baseline="-25000" smtClean="0">
                <a:solidFill>
                  <a:schemeClr val="tx2"/>
                </a:solidFill>
              </a:rPr>
              <a:t>i</a:t>
            </a:r>
            <a:r>
              <a:rPr lang="en-US" sz="2800" i="1" smtClean="0">
                <a:solidFill>
                  <a:schemeClr val="tx2"/>
                </a:solidFill>
              </a:rPr>
              <a:t> </a:t>
            </a:r>
            <a:r>
              <a:rPr lang="en-US" sz="2800" smtClean="0">
                <a:solidFill>
                  <a:schemeClr val="tx2"/>
                </a:solidFill>
              </a:rPr>
              <a:t>= .6 + .7X</a:t>
            </a:r>
            <a:r>
              <a:rPr lang="en-US" sz="2800" i="1" baseline="-25000" smtClean="0">
                <a:solidFill>
                  <a:schemeClr val="tx2"/>
                </a:solidFill>
              </a:rPr>
              <a:t>i</a:t>
            </a:r>
            <a:r>
              <a:rPr lang="en-US" sz="2800" smtClean="0"/>
              <a:t>.</a:t>
            </a:r>
          </a:p>
          <a:p>
            <a:pPr marL="0" indent="0">
              <a:spcBef>
                <a:spcPct val="61000"/>
              </a:spcBef>
              <a:buFontTx/>
              <a:buNone/>
              <a:tabLst>
                <a:tab pos="908050" algn="ctr"/>
                <a:tab pos="3144838" algn="ctr"/>
              </a:tabLst>
            </a:pPr>
            <a:r>
              <a:rPr lang="en-US" sz="2800" smtClean="0">
                <a:solidFill>
                  <a:schemeClr val="tx2"/>
                </a:solidFill>
              </a:rPr>
              <a:t>	1995	1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1996	1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1997	2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1998	2</a:t>
            </a:r>
            <a:br>
              <a:rPr lang="en-US" sz="2800" smtClean="0">
                <a:solidFill>
                  <a:schemeClr val="tx2"/>
                </a:solidFill>
              </a:rPr>
            </a:br>
            <a:r>
              <a:rPr lang="en-US" sz="2800" smtClean="0">
                <a:solidFill>
                  <a:schemeClr val="tx2"/>
                </a:solidFill>
              </a:rPr>
              <a:t>	1999	4</a:t>
            </a:r>
          </a:p>
          <a:p>
            <a:pPr marL="0" indent="0">
              <a:buFontTx/>
              <a:buNone/>
              <a:tabLst>
                <a:tab pos="908050" algn="ctr"/>
                <a:tab pos="3144838" algn="ctr"/>
              </a:tabLst>
            </a:pPr>
            <a:r>
              <a:rPr lang="en-US" sz="2800" smtClean="0"/>
              <a:t>Forecast </a:t>
            </a:r>
            <a:r>
              <a:rPr lang="en-US" sz="2800" smtClean="0">
                <a:solidFill>
                  <a:schemeClr val="tx2"/>
                </a:solidFill>
              </a:rPr>
              <a:t>2000</a:t>
            </a:r>
            <a:r>
              <a:rPr lang="en-US" sz="2800" smtClean="0"/>
              <a:t> sales.</a:t>
            </a:r>
          </a:p>
        </p:txBody>
      </p:sp>
      <p:graphicFrame>
        <p:nvGraphicFramePr>
          <p:cNvPr id="19458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5305425" y="2892425"/>
          <a:ext cx="3000375" cy="3414713"/>
        </p:xfrm>
        <a:graphic>
          <a:graphicData uri="http://schemas.openxmlformats.org/presentationml/2006/ole">
            <p:oleObj spid="_x0000_s18435" name="Clip" r:id="rId4" imgW="2598343" imgH="2956529" progId="">
              <p:embed/>
            </p:oleObj>
          </a:graphicData>
        </a:graphic>
      </p:graphicFrame>
      <p:sp>
        <p:nvSpPr>
          <p:cNvPr id="154631" name="Rectangle 7"/>
          <p:cNvSpPr>
            <a:spLocks noChangeArrowheads="1"/>
          </p:cNvSpPr>
          <p:nvPr/>
        </p:nvSpPr>
        <p:spPr bwMode="auto">
          <a:xfrm>
            <a:off x="5564188" y="2112963"/>
            <a:ext cx="10001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^</a:t>
            </a:r>
          </a:p>
        </p:txBody>
      </p:sp>
    </p:spTree>
    <p:extLst>
      <p:ext uri="{BB962C8B-B14F-4D97-AF65-F5344CB8AC3E}">
        <p14:creationId xmlns="" xmlns:p14="http://schemas.microsoft.com/office/powerpoint/2010/main" val="268718167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8305800" cy="16764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Linear Time-Series </a:t>
            </a:r>
            <a:r>
              <a:rPr lang="en-US" sz="36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[Example]</a:t>
            </a:r>
            <a:endParaRPr lang="en-US" smtClean="0"/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06575"/>
            <a:ext cx="8139113" cy="4267200"/>
          </a:xfrm>
          <a:noFill/>
        </p:spPr>
        <p:txBody>
          <a:bodyPr lIns="90488" tIns="44450" rIns="90488" bIns="44450">
            <a:normAutofit lnSpcReduction="10000"/>
          </a:bodyPr>
          <a:lstStyle/>
          <a:p>
            <a:pPr marL="0" indent="0">
              <a:buFontTx/>
              <a:buNone/>
              <a:tabLst>
                <a:tab pos="908050" algn="ctr"/>
                <a:tab pos="2968625" algn="ctr"/>
                <a:tab pos="5826125" algn="ctr"/>
              </a:tabLst>
            </a:pPr>
            <a:r>
              <a:rPr lang="en-US" sz="2800" smtClean="0"/>
              <a:t>	</a:t>
            </a:r>
            <a:r>
              <a:rPr lang="en-US" sz="2800" u="sng" smtClean="0"/>
              <a:t>Year</a:t>
            </a:r>
            <a:r>
              <a:rPr lang="en-US" sz="2800" smtClean="0"/>
              <a:t>	</a:t>
            </a:r>
            <a:r>
              <a:rPr lang="en-US" sz="2800" u="sng" smtClean="0"/>
              <a:t>Coded Year</a:t>
            </a:r>
            <a:r>
              <a:rPr lang="en-US" sz="2800" smtClean="0"/>
              <a:t>	</a:t>
            </a:r>
            <a:r>
              <a:rPr lang="en-US" sz="2800" u="sng" smtClean="0"/>
              <a:t>Sales (Units)</a:t>
            </a:r>
            <a:r>
              <a:rPr lang="en-US" sz="2800" smtClean="0"/>
              <a:t/>
            </a:r>
            <a:br>
              <a:rPr lang="en-US" sz="2800" smtClean="0"/>
            </a:br>
            <a:r>
              <a:rPr lang="en-US" sz="2800" smtClean="0"/>
              <a:t>	1995	0	1</a:t>
            </a:r>
            <a:br>
              <a:rPr lang="en-US" sz="2800" smtClean="0"/>
            </a:br>
            <a:r>
              <a:rPr lang="en-US" sz="2800" smtClean="0"/>
              <a:t>	1996	1	1</a:t>
            </a:r>
            <a:br>
              <a:rPr lang="en-US" sz="2800" smtClean="0"/>
            </a:br>
            <a:r>
              <a:rPr lang="en-US" sz="2800" smtClean="0"/>
              <a:t>	1997	2	2</a:t>
            </a:r>
            <a:br>
              <a:rPr lang="en-US" sz="2800" smtClean="0"/>
            </a:br>
            <a:r>
              <a:rPr lang="en-US" sz="2800" smtClean="0"/>
              <a:t>	1998	3	2</a:t>
            </a:r>
            <a:br>
              <a:rPr lang="en-US" sz="2800" smtClean="0"/>
            </a:br>
            <a:r>
              <a:rPr lang="en-US" sz="2800" smtClean="0"/>
              <a:t>	1999	4	4</a:t>
            </a:r>
            <a:br>
              <a:rPr lang="en-US" sz="2800" smtClean="0"/>
            </a:br>
            <a:r>
              <a:rPr lang="en-US" sz="2800" smtClean="0"/>
              <a:t>	2000	</a:t>
            </a:r>
            <a:r>
              <a:rPr lang="en-US" sz="2800" smtClean="0">
                <a:solidFill>
                  <a:schemeClr val="tx2"/>
                </a:solidFill>
              </a:rPr>
              <a:t>5</a:t>
            </a:r>
            <a:r>
              <a:rPr lang="en-US" sz="2800" smtClean="0"/>
              <a:t>	</a:t>
            </a:r>
            <a:r>
              <a:rPr lang="en-US" sz="2800" smtClean="0">
                <a:solidFill>
                  <a:srgbClr val="FCFEB9"/>
                </a:solidFill>
              </a:rPr>
              <a:t>?</a:t>
            </a:r>
            <a:endParaRPr lang="en-US" sz="2800" smtClean="0"/>
          </a:p>
          <a:p>
            <a:pPr marL="0" indent="0">
              <a:spcBef>
                <a:spcPct val="84000"/>
              </a:spcBef>
              <a:buFontTx/>
              <a:buNone/>
              <a:tabLst>
                <a:tab pos="908050" algn="ctr"/>
                <a:tab pos="2968625" algn="ctr"/>
                <a:tab pos="5826125" algn="ctr"/>
              </a:tabLst>
            </a:pPr>
            <a:r>
              <a:rPr lang="en-US" sz="2800" smtClean="0">
                <a:solidFill>
                  <a:schemeClr val="tx2"/>
                </a:solidFill>
              </a:rPr>
              <a:t>2000</a:t>
            </a:r>
            <a:r>
              <a:rPr lang="en-US" sz="2800" smtClean="0"/>
              <a:t> forecast sales: </a:t>
            </a:r>
            <a:r>
              <a:rPr lang="en-US" sz="2800" i="1" smtClean="0">
                <a:solidFill>
                  <a:schemeClr val="tx2"/>
                </a:solidFill>
              </a:rPr>
              <a:t>Y</a:t>
            </a:r>
            <a:r>
              <a:rPr lang="en-US" sz="2800" i="1" baseline="-25000" smtClean="0">
                <a:solidFill>
                  <a:schemeClr val="tx2"/>
                </a:solidFill>
              </a:rPr>
              <a:t>i</a:t>
            </a:r>
            <a:r>
              <a:rPr lang="en-US" sz="2800" i="1" smtClean="0">
                <a:solidFill>
                  <a:schemeClr val="tx2"/>
                </a:solidFill>
              </a:rPr>
              <a:t> </a:t>
            </a:r>
            <a:r>
              <a:rPr lang="en-US" sz="2800" smtClean="0">
                <a:solidFill>
                  <a:schemeClr val="tx2"/>
                </a:solidFill>
              </a:rPr>
              <a:t>= .6 + .7·(5) = 4.1 </a:t>
            </a:r>
            <a:endParaRPr lang="en-US" sz="2800" smtClean="0">
              <a:solidFill>
                <a:srgbClr val="FCFEB9"/>
              </a:solidFill>
            </a:endParaRPr>
          </a:p>
          <a:p>
            <a:pPr marL="0" indent="0">
              <a:spcBef>
                <a:spcPct val="26000"/>
              </a:spcBef>
              <a:buFontTx/>
              <a:buNone/>
              <a:tabLst>
                <a:tab pos="908050" algn="ctr"/>
                <a:tab pos="2968625" algn="ctr"/>
                <a:tab pos="5826125" algn="ctr"/>
              </a:tabLst>
            </a:pPr>
            <a:r>
              <a:rPr lang="en-US" sz="2800" smtClean="0"/>
              <a:t>The equation would be different if ‘Year’ used.</a:t>
            </a:r>
          </a:p>
        </p:txBody>
      </p:sp>
      <p:sp>
        <p:nvSpPr>
          <p:cNvPr id="156678" name="Rectangle 6"/>
          <p:cNvSpPr>
            <a:spLocks noChangeArrowheads="1"/>
          </p:cNvSpPr>
          <p:nvPr/>
        </p:nvSpPr>
        <p:spPr bwMode="auto">
          <a:xfrm>
            <a:off x="4233863" y="4970463"/>
            <a:ext cx="10001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^</a:t>
            </a:r>
          </a:p>
        </p:txBody>
      </p:sp>
      <p:sp>
        <p:nvSpPr>
          <p:cNvPr id="156679" name="Arc 7"/>
          <p:cNvSpPr>
            <a:spLocks/>
          </p:cNvSpPr>
          <p:nvPr/>
        </p:nvSpPr>
        <p:spPr bwMode="auto">
          <a:xfrm>
            <a:off x="3995738" y="4594225"/>
            <a:ext cx="2163762" cy="5191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tx2"/>
            </a:solidFill>
            <a:round/>
            <a:headEnd/>
            <a:tailEnd type="triangle" w="med" len="med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82082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295400"/>
          </a:xfrm>
        </p:spPr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The Linear Trend Model</a:t>
            </a:r>
            <a:endParaRPr lang="en-US" smtClean="0"/>
          </a:p>
        </p:txBody>
      </p:sp>
      <p:graphicFrame>
        <p:nvGraphicFramePr>
          <p:cNvPr id="20482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3124200" y="1752600"/>
          <a:ext cx="6108700" cy="774700"/>
        </p:xfrm>
        <a:graphic>
          <a:graphicData uri="http://schemas.openxmlformats.org/presentationml/2006/ole">
            <p:oleObj spid="_x0000_s19461" name="Equation" r:id="rId4" imgW="6108700" imgH="774700" progId="Equation.3">
              <p:embed/>
            </p:oleObj>
          </a:graphicData>
        </a:graphic>
      </p:graphicFrame>
      <p:sp>
        <p:nvSpPr>
          <p:cNvPr id="20486" name="Rectangle 4"/>
          <p:cNvSpPr>
            <a:spLocks noChangeArrowheads="1"/>
          </p:cNvSpPr>
          <p:nvPr/>
        </p:nvSpPr>
        <p:spPr bwMode="auto">
          <a:xfrm>
            <a:off x="230188" y="1906588"/>
            <a:ext cx="2740025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Year  Coded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Sales</a:t>
            </a:r>
            <a:endParaRPr lang="en-US" sz="2000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94	    0 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95	    1 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5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96	    2 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97	    3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       2</a:t>
            </a:r>
            <a:endParaRPr lang="en-US" sz="2000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98	    4 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7</a:t>
            </a:r>
          </a:p>
          <a:p>
            <a:pPr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99	    5 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6</a:t>
            </a:r>
          </a:p>
        </p:txBody>
      </p:sp>
      <p:sp>
        <p:nvSpPr>
          <p:cNvPr id="20487" name="Line 5"/>
          <p:cNvSpPr>
            <a:spLocks noChangeShapeType="1"/>
          </p:cNvSpPr>
          <p:nvPr/>
        </p:nvSpPr>
        <p:spPr bwMode="auto">
          <a:xfrm>
            <a:off x="315913" y="2362200"/>
            <a:ext cx="2198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483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3200400" y="2514600"/>
          <a:ext cx="6032500" cy="4127500"/>
        </p:xfrm>
        <a:graphic>
          <a:graphicData uri="http://schemas.openxmlformats.org/presentationml/2006/ole">
            <p:oleObj spid="_x0000_s19462" name="Worksheet" r:id="rId5" imgW="6032500" imgH="4127500" progId="Excel.Sheet.8">
              <p:embed/>
            </p:oleObj>
          </a:graphicData>
        </a:graphic>
      </p:graphicFrame>
      <p:sp>
        <p:nvSpPr>
          <p:cNvPr id="20488" name="Line 7"/>
          <p:cNvSpPr>
            <a:spLocks noChangeShapeType="1"/>
          </p:cNvSpPr>
          <p:nvPr/>
        </p:nvSpPr>
        <p:spPr bwMode="auto">
          <a:xfrm flipV="1">
            <a:off x="8091488" y="3379788"/>
            <a:ext cx="685800" cy="336550"/>
          </a:xfrm>
          <a:prstGeom prst="line">
            <a:avLst/>
          </a:prstGeom>
          <a:noFill/>
          <a:ln w="25400">
            <a:solidFill>
              <a:schemeClr val="hlink"/>
            </a:solidFill>
            <a:prstDash val="sysDot"/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Rectangle 8"/>
          <p:cNvSpPr>
            <a:spLocks noChangeArrowheads="1"/>
          </p:cNvSpPr>
          <p:nvPr/>
        </p:nvSpPr>
        <p:spPr bwMode="auto">
          <a:xfrm>
            <a:off x="7088188" y="4192588"/>
            <a:ext cx="2054225" cy="81915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Projected to year 2000</a:t>
            </a:r>
          </a:p>
        </p:txBody>
      </p:sp>
      <p:sp>
        <p:nvSpPr>
          <p:cNvPr id="20490" name="Line 9"/>
          <p:cNvSpPr>
            <a:spLocks noChangeShapeType="1"/>
          </p:cNvSpPr>
          <p:nvPr/>
        </p:nvSpPr>
        <p:spPr bwMode="auto">
          <a:xfrm flipV="1">
            <a:off x="8388350" y="3494088"/>
            <a:ext cx="360363" cy="76835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0484" name="Object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228600" y="5486400"/>
          <a:ext cx="3060700" cy="1098550"/>
        </p:xfrm>
        <a:graphic>
          <a:graphicData uri="http://schemas.openxmlformats.org/presentationml/2006/ole">
            <p:oleObj spid="_x0000_s19463" name="Worksheet" r:id="rId6" imgW="3060700" imgH="1098550" progId="Excel.Sheet.8">
              <p:embed/>
            </p:oleObj>
          </a:graphicData>
        </a:graphic>
      </p:graphicFrame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82588" y="5106988"/>
            <a:ext cx="20542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Excel Output</a:t>
            </a:r>
          </a:p>
        </p:txBody>
      </p:sp>
    </p:spTree>
    <p:extLst>
      <p:ext uri="{BB962C8B-B14F-4D97-AF65-F5344CB8AC3E}">
        <p14:creationId xmlns="" xmlns:p14="http://schemas.microsoft.com/office/powerpoint/2010/main" val="3652236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smtClean="0"/>
              <a:t>Time Series Plot</a:t>
            </a:r>
            <a:endParaRPr lang="en-US" smtClean="0"/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762000" y="1981200"/>
          <a:ext cx="7696200" cy="4114800"/>
        </p:xfrm>
        <a:graphic>
          <a:graphicData uri="http://schemas.openxmlformats.org/presentationml/2006/ole">
            <p:oleObj spid="_x0000_s20483" name="Picture" r:id="rId3" imgW="4703064" imgH="5571744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389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smtClean="0"/>
              <a:t>Time Series Plot </a:t>
            </a:r>
            <a:r>
              <a:rPr lang="en-US" sz="4000" b="1" smtClean="0"/>
              <a:t>[Revised]</a:t>
            </a:r>
            <a:endParaRPr lang="en-US" sz="5400" b="1" smtClean="0"/>
          </a:p>
        </p:txBody>
      </p:sp>
      <p:graphicFrame>
        <p:nvGraphicFramePr>
          <p:cNvPr id="22530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838200" y="1981200"/>
          <a:ext cx="7543800" cy="4114800"/>
        </p:xfrm>
        <a:graphic>
          <a:graphicData uri="http://schemas.openxmlformats.org/presentationml/2006/ole">
            <p:oleObj spid="_x0000_s21507" name="Picture" r:id="rId3" imgW="4983480" imgH="4788408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950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smtClean="0"/>
              <a:t>Seasonality Plot</a:t>
            </a:r>
            <a:endParaRPr lang="en-US" smtClean="0"/>
          </a:p>
        </p:txBody>
      </p:sp>
      <p:graphicFrame>
        <p:nvGraphicFramePr>
          <p:cNvPr id="23554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762000" y="1981200"/>
          <a:ext cx="7696200" cy="4114800"/>
        </p:xfrm>
        <a:graphic>
          <a:graphicData uri="http://schemas.openxmlformats.org/presentationml/2006/ole">
            <p:oleObj spid="_x0000_s22531" name="Picture" r:id="rId3" imgW="6172200" imgH="6641592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81570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smtClean="0"/>
              <a:t>Trend Analysis</a:t>
            </a:r>
            <a:endParaRPr lang="en-US" smtClean="0"/>
          </a:p>
        </p:txBody>
      </p:sp>
      <p:graphicFrame>
        <p:nvGraphicFramePr>
          <p:cNvPr id="24578" name="Object 0"/>
          <p:cNvGraphicFramePr>
            <a:graphicFrameLocks noChangeAspect="1"/>
          </p:cNvGraphicFramePr>
          <p:nvPr>
            <p:ph type="body" idx="1"/>
          </p:nvPr>
        </p:nvGraphicFramePr>
        <p:xfrm>
          <a:off x="685800" y="1981200"/>
          <a:ext cx="7848600" cy="4114800"/>
        </p:xfrm>
        <a:graphic>
          <a:graphicData uri="http://schemas.openxmlformats.org/presentationml/2006/ole">
            <p:oleObj spid="_x0000_s23555" name="Picture" r:id="rId3" imgW="5718048" imgH="5742432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5070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87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Quadratic Time-Series Forecasting Model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422325752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077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Forecasting</a:t>
            </a:r>
            <a:endParaRPr lang="en-US" smtClean="0"/>
          </a:p>
        </p:txBody>
      </p:sp>
      <p:graphicFrame>
        <p:nvGraphicFramePr>
          <p:cNvPr id="25602" name="Object 0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24579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7240961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Quadratic Time-Series Forecasting Model</a:t>
            </a:r>
            <a:endParaRPr lang="en-US" smtClean="0"/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3429000"/>
          </a:xfrm>
          <a:noFill/>
        </p:spPr>
        <p:txBody>
          <a:bodyPr lIns="90488" tIns="44450" rIns="90488" bIns="44450"/>
          <a:lstStyle/>
          <a:p>
            <a:pPr>
              <a:spcBef>
                <a:spcPct val="28000"/>
              </a:spcBef>
            </a:pPr>
            <a:r>
              <a:rPr lang="en-US" smtClean="0"/>
              <a:t>Used for forecasting trend</a:t>
            </a:r>
          </a:p>
          <a:p>
            <a:pPr>
              <a:spcBef>
                <a:spcPct val="28000"/>
              </a:spcBef>
            </a:pPr>
            <a:r>
              <a:rPr lang="en-US" smtClean="0"/>
              <a:t>Relationship between response variable </a:t>
            </a:r>
            <a:r>
              <a:rPr lang="en-US" i="1" smtClean="0"/>
              <a:t>Y</a:t>
            </a:r>
            <a:r>
              <a:rPr lang="en-US" smtClean="0"/>
              <a:t> &amp; time </a:t>
            </a:r>
            <a:r>
              <a:rPr lang="en-US" i="1" smtClean="0"/>
              <a:t>X</a:t>
            </a:r>
            <a:r>
              <a:rPr lang="en-US" smtClean="0"/>
              <a:t> is a quadratic function</a:t>
            </a:r>
          </a:p>
          <a:p>
            <a:pPr>
              <a:spcBef>
                <a:spcPct val="28000"/>
              </a:spcBef>
            </a:pPr>
            <a:r>
              <a:rPr lang="en-US" smtClean="0"/>
              <a:t>Coded years used</a:t>
            </a:r>
          </a:p>
        </p:txBody>
      </p:sp>
    </p:spTree>
    <p:extLst>
      <p:ext uri="{BB962C8B-B14F-4D97-AF65-F5344CB8AC3E}">
        <p14:creationId xmlns="" xmlns:p14="http://schemas.microsoft.com/office/powerpoint/2010/main" val="40271365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Quadratic Time-Series </a:t>
            </a:r>
            <a:r>
              <a:rPr lang="en-US" sz="40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Forecasting Model</a:t>
            </a:r>
            <a:endParaRPr lang="en-US" smtClean="0"/>
          </a:p>
        </p:txBody>
      </p:sp>
      <p:sp>
        <p:nvSpPr>
          <p:cNvPr id="2663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3962400"/>
          </a:xfrm>
          <a:noFill/>
        </p:spPr>
        <p:txBody>
          <a:bodyPr lIns="90488" tIns="44450" rIns="90488" bIns="44450"/>
          <a:lstStyle/>
          <a:p>
            <a:pPr>
              <a:spcBef>
                <a:spcPct val="28000"/>
              </a:spcBef>
            </a:pPr>
            <a:r>
              <a:rPr lang="en-US" smtClean="0">
                <a:solidFill>
                  <a:schemeClr val="folHlink"/>
                </a:solidFill>
              </a:rPr>
              <a:t>Used for forecasting trend</a:t>
            </a:r>
          </a:p>
          <a:p>
            <a:pPr>
              <a:spcBef>
                <a:spcPct val="28000"/>
              </a:spcBef>
            </a:pPr>
            <a:r>
              <a:rPr lang="en-US" smtClean="0">
                <a:solidFill>
                  <a:schemeClr val="folHlink"/>
                </a:solidFill>
              </a:rPr>
              <a:t>Relationship between response variable </a:t>
            </a:r>
            <a:r>
              <a:rPr lang="en-US" i="1" smtClean="0">
                <a:solidFill>
                  <a:schemeClr val="folHlink"/>
                </a:solidFill>
              </a:rPr>
              <a:t>Y</a:t>
            </a:r>
            <a:r>
              <a:rPr lang="en-US" smtClean="0">
                <a:solidFill>
                  <a:schemeClr val="folHlink"/>
                </a:solidFill>
              </a:rPr>
              <a:t> &amp; time </a:t>
            </a:r>
            <a:r>
              <a:rPr lang="en-US" i="1" smtClean="0">
                <a:solidFill>
                  <a:schemeClr val="folHlink"/>
                </a:solidFill>
              </a:rPr>
              <a:t>X</a:t>
            </a:r>
            <a:r>
              <a:rPr lang="en-US" smtClean="0">
                <a:solidFill>
                  <a:schemeClr val="folHlink"/>
                </a:solidFill>
              </a:rPr>
              <a:t> is a quadratic function</a:t>
            </a:r>
          </a:p>
          <a:p>
            <a:pPr>
              <a:spcBef>
                <a:spcPct val="28000"/>
              </a:spcBef>
            </a:pPr>
            <a:r>
              <a:rPr lang="en-US" smtClean="0">
                <a:solidFill>
                  <a:schemeClr val="folHlink"/>
                </a:solidFill>
              </a:rPr>
              <a:t>Coded years used</a:t>
            </a:r>
          </a:p>
          <a:p>
            <a:pPr>
              <a:spcBef>
                <a:spcPct val="28000"/>
              </a:spcBef>
            </a:pPr>
            <a:r>
              <a:rPr lang="en-US" smtClean="0"/>
              <a:t>Quadratic model</a:t>
            </a:r>
          </a:p>
        </p:txBody>
      </p:sp>
      <p:graphicFrame>
        <p:nvGraphicFramePr>
          <p:cNvPr id="26626" name="Object 0">
            <a:hlinkClick r:id="" action="ppaction://ole?verb=0"/>
          </p:cNvPr>
          <p:cNvGraphicFramePr>
            <a:graphicFrameLocks/>
          </p:cNvGraphicFramePr>
          <p:nvPr/>
        </p:nvGraphicFramePr>
        <p:xfrm>
          <a:off x="1217613" y="5291138"/>
          <a:ext cx="4154487" cy="649287"/>
        </p:xfrm>
        <a:graphic>
          <a:graphicData uri="http://schemas.openxmlformats.org/presentationml/2006/ole">
            <p:oleObj spid="_x0000_s25603" name="Equation" r:id="rId4" imgW="3322216" imgH="518057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439283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656" name="Group 4"/>
          <p:cNvGrpSpPr>
            <a:grpSpLocks/>
          </p:cNvGrpSpPr>
          <p:nvPr/>
        </p:nvGrpSpPr>
        <p:grpSpPr bwMode="auto">
          <a:xfrm>
            <a:off x="920750" y="1911350"/>
            <a:ext cx="7378700" cy="4559300"/>
            <a:chOff x="580" y="1204"/>
            <a:chExt cx="4648" cy="2872"/>
          </a:xfrm>
        </p:grpSpPr>
        <p:sp>
          <p:nvSpPr>
            <p:cNvPr id="27662" name="Rectangle 5"/>
            <p:cNvSpPr>
              <a:spLocks noChangeArrowheads="1"/>
            </p:cNvSpPr>
            <p:nvPr/>
          </p:nvSpPr>
          <p:spPr bwMode="auto">
            <a:xfrm>
              <a:off x="3076" y="1204"/>
              <a:ext cx="2152" cy="138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3" name="Rectangle 6"/>
            <p:cNvSpPr>
              <a:spLocks noChangeArrowheads="1"/>
            </p:cNvSpPr>
            <p:nvPr/>
          </p:nvSpPr>
          <p:spPr bwMode="auto">
            <a:xfrm>
              <a:off x="580" y="2692"/>
              <a:ext cx="2152" cy="138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4" name="Rectangle 7"/>
            <p:cNvSpPr>
              <a:spLocks noChangeArrowheads="1"/>
            </p:cNvSpPr>
            <p:nvPr/>
          </p:nvSpPr>
          <p:spPr bwMode="auto">
            <a:xfrm>
              <a:off x="3076" y="2692"/>
              <a:ext cx="2152" cy="138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65" name="Rectangle 8"/>
            <p:cNvSpPr>
              <a:spLocks noChangeArrowheads="1"/>
            </p:cNvSpPr>
            <p:nvPr/>
          </p:nvSpPr>
          <p:spPr bwMode="auto">
            <a:xfrm>
              <a:off x="580" y="1204"/>
              <a:ext cx="2152" cy="138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7650" name="Object 9">
            <a:hlinkClick r:id="" action="ppaction://ole?verb=0"/>
          </p:cNvPr>
          <p:cNvGraphicFramePr>
            <a:graphicFrameLocks/>
          </p:cNvGraphicFramePr>
          <p:nvPr/>
        </p:nvGraphicFramePr>
        <p:xfrm>
          <a:off x="5211763" y="4292600"/>
          <a:ext cx="2760662" cy="2120900"/>
        </p:xfrm>
        <a:graphic>
          <a:graphicData uri="http://schemas.openxmlformats.org/presentationml/2006/ole">
            <p:oleObj spid="_x0000_s26630" name="VISIO" r:id="rId4" imgW="2209844" imgH="1691728" progId="Visio.Drawing.11">
              <p:embed/>
            </p:oleObj>
          </a:graphicData>
        </a:graphic>
      </p:graphicFrame>
      <p:graphicFrame>
        <p:nvGraphicFramePr>
          <p:cNvPr id="27651" name="Object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1260475" y="4292600"/>
          <a:ext cx="2760663" cy="2120900"/>
        </p:xfrm>
        <a:graphic>
          <a:graphicData uri="http://schemas.openxmlformats.org/presentationml/2006/ole">
            <p:oleObj spid="_x0000_s26631" name="VISIO" r:id="rId5" imgW="2209844" imgH="1691728" progId="Visio.Drawing.11">
              <p:embed/>
            </p:oleObj>
          </a:graphicData>
        </a:graphic>
      </p:graphicFrame>
      <p:graphicFrame>
        <p:nvGraphicFramePr>
          <p:cNvPr id="27652" name="Object 11">
            <a:hlinkClick r:id="" action="ppaction://ole?verb=0"/>
          </p:cNvPr>
          <p:cNvGraphicFramePr>
            <a:graphicFrameLocks/>
          </p:cNvGraphicFramePr>
          <p:nvPr/>
        </p:nvGraphicFramePr>
        <p:xfrm>
          <a:off x="5211763" y="1930400"/>
          <a:ext cx="2760662" cy="2120900"/>
        </p:xfrm>
        <a:graphic>
          <a:graphicData uri="http://schemas.openxmlformats.org/presentationml/2006/ole">
            <p:oleObj spid="_x0000_s26632" name="VISIO" r:id="rId6" imgW="2209844" imgH="1691728" progId="Visio.Drawing.11">
              <p:embed/>
            </p:oleObj>
          </a:graphicData>
        </a:graphic>
      </p:graphicFrame>
      <p:sp>
        <p:nvSpPr>
          <p:cNvPr id="166924" name="Rectangle 12"/>
          <p:cNvSpPr>
            <a:spLocks noGrp="1" noChangeArrowheads="1"/>
          </p:cNvSpPr>
          <p:nvPr>
            <p:ph type="title" sz="quarter"/>
          </p:nvPr>
        </p:nvSpPr>
        <p:spPr>
          <a:xfrm>
            <a:off x="685800" y="381000"/>
            <a:ext cx="7772400" cy="13716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Quadratic Time-Series </a:t>
            </a:r>
            <a:r>
              <a:rPr lang="en-US" b="1" smtClean="0"/>
              <a:t>Model Relationships</a:t>
            </a:r>
            <a:endParaRPr lang="en-US" smtClean="0"/>
          </a:p>
        </p:txBody>
      </p:sp>
      <p:graphicFrame>
        <p:nvGraphicFramePr>
          <p:cNvPr id="27653" name="Object 1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260475" y="1930400"/>
          <a:ext cx="2760663" cy="2120900"/>
        </p:xfrm>
        <a:graphic>
          <a:graphicData uri="http://schemas.openxmlformats.org/presentationml/2006/ole">
            <p:oleObj spid="_x0000_s26633" name="VISIO" r:id="rId7" imgW="2209844" imgH="1691728" progId="Visio.Drawing.11">
              <p:embed/>
            </p:oleObj>
          </a:graphicData>
        </a:graphic>
      </p:graphicFrame>
      <p:sp>
        <p:nvSpPr>
          <p:cNvPr id="166926" name="Rectangle 14"/>
          <p:cNvSpPr>
            <a:spLocks noChangeArrowheads="1"/>
          </p:cNvSpPr>
          <p:nvPr/>
        </p:nvSpPr>
        <p:spPr bwMode="auto">
          <a:xfrm>
            <a:off x="5862638" y="1862138"/>
            <a:ext cx="14573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28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11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&gt; 0</a:t>
            </a:r>
          </a:p>
        </p:txBody>
      </p:sp>
      <p:sp>
        <p:nvSpPr>
          <p:cNvPr id="166927" name="Rectangle 15"/>
          <p:cNvSpPr>
            <a:spLocks noChangeArrowheads="1"/>
          </p:cNvSpPr>
          <p:nvPr/>
        </p:nvSpPr>
        <p:spPr bwMode="auto">
          <a:xfrm>
            <a:off x="1911350" y="1862138"/>
            <a:ext cx="14573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28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11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&gt; 0</a:t>
            </a:r>
          </a:p>
        </p:txBody>
      </p:sp>
      <p:sp>
        <p:nvSpPr>
          <p:cNvPr id="166928" name="Rectangle 16"/>
          <p:cNvSpPr>
            <a:spLocks noChangeArrowheads="1"/>
          </p:cNvSpPr>
          <p:nvPr/>
        </p:nvSpPr>
        <p:spPr bwMode="auto">
          <a:xfrm>
            <a:off x="5862638" y="4224338"/>
            <a:ext cx="14573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28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11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0</a:t>
            </a:r>
          </a:p>
        </p:txBody>
      </p:sp>
      <p:sp>
        <p:nvSpPr>
          <p:cNvPr id="166929" name="Rectangle 17"/>
          <p:cNvSpPr>
            <a:spLocks noChangeArrowheads="1"/>
          </p:cNvSpPr>
          <p:nvPr/>
        </p:nvSpPr>
        <p:spPr bwMode="auto">
          <a:xfrm>
            <a:off x="1911350" y="4224338"/>
            <a:ext cx="1457325" cy="528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i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2800" b="1" baseline="-25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11</a:t>
            </a:r>
            <a:r>
              <a:rPr lang="en-US" sz="28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0</a:t>
            </a:r>
          </a:p>
        </p:txBody>
      </p:sp>
    </p:spTree>
    <p:extLst>
      <p:ext uri="{BB962C8B-B14F-4D97-AF65-F5344CB8AC3E}">
        <p14:creationId xmlns="" xmlns:p14="http://schemas.microsoft.com/office/powerpoint/2010/main" val="41871926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Quadratic Trend Model</a:t>
            </a:r>
            <a:endParaRPr lang="en-US" smtClean="0"/>
          </a:p>
        </p:txBody>
      </p:sp>
      <p:graphicFrame>
        <p:nvGraphicFramePr>
          <p:cNvPr id="28674" name="Object 1024">
            <a:hlinkClick r:id="" action="ppaction://ole?verb=0"/>
          </p:cNvPr>
          <p:cNvGraphicFramePr>
            <a:graphicFrameLocks/>
          </p:cNvGraphicFramePr>
          <p:nvPr/>
        </p:nvGraphicFramePr>
        <p:xfrm>
          <a:off x="3429000" y="1981200"/>
          <a:ext cx="5270500" cy="850900"/>
        </p:xfrm>
        <a:graphic>
          <a:graphicData uri="http://schemas.openxmlformats.org/presentationml/2006/ole">
            <p:oleObj spid="_x0000_s27653" name="Equation" r:id="rId4" imgW="5270500" imgH="850900" progId="Equation.3">
              <p:embed/>
            </p:oleObj>
          </a:graphicData>
        </a:graphic>
      </p:graphicFrame>
      <p:graphicFrame>
        <p:nvGraphicFramePr>
          <p:cNvPr id="28675" name="Object 1025">
            <a:hlinkClick r:id="" action="ppaction://ole?verb=0"/>
          </p:cNvPr>
          <p:cNvGraphicFramePr>
            <a:graphicFrameLocks/>
          </p:cNvGraphicFramePr>
          <p:nvPr/>
        </p:nvGraphicFramePr>
        <p:xfrm>
          <a:off x="3048000" y="5334000"/>
          <a:ext cx="5895975" cy="765175"/>
        </p:xfrm>
        <a:graphic>
          <a:graphicData uri="http://schemas.openxmlformats.org/presentationml/2006/ole">
            <p:oleObj spid="_x0000_s27654" name="Equation" r:id="rId5" imgW="5895975" imgH="765175" progId="Equation.3">
              <p:embed/>
            </p:oleObj>
          </a:graphicData>
        </a:graphic>
      </p:graphicFrame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5029200" y="4800600"/>
            <a:ext cx="28162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Excel Output</a:t>
            </a:r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392113" y="2667000"/>
            <a:ext cx="26558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Rectangle 7"/>
          <p:cNvSpPr>
            <a:spLocks noChangeArrowheads="1"/>
          </p:cNvSpPr>
          <p:nvPr/>
        </p:nvSpPr>
        <p:spPr bwMode="auto">
          <a:xfrm>
            <a:off x="306388" y="2211388"/>
            <a:ext cx="3197225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Year  Coded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Sales</a:t>
            </a:r>
            <a:endParaRPr lang="en-US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94	    0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95	    1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5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96	    2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97	    3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 2</a:t>
            </a:r>
            <a:endParaRPr lang="en-US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98	    4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7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99	    5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6</a:t>
            </a:r>
          </a:p>
        </p:txBody>
      </p:sp>
      <p:graphicFrame>
        <p:nvGraphicFramePr>
          <p:cNvPr id="28676" name="Object 1026">
            <a:hlinkClick r:id="" action="ppaction://ole?verb=0"/>
          </p:cNvPr>
          <p:cNvGraphicFramePr>
            <a:graphicFrameLocks/>
          </p:cNvGraphicFramePr>
          <p:nvPr/>
        </p:nvGraphicFramePr>
        <p:xfrm>
          <a:off x="4114800" y="3124200"/>
          <a:ext cx="3865563" cy="1779588"/>
        </p:xfrm>
        <a:graphic>
          <a:graphicData uri="http://schemas.openxmlformats.org/presentationml/2006/ole">
            <p:oleObj spid="_x0000_s27655" name="Worksheet" r:id="rId6" imgW="3865563" imgH="1779588" progId="Excel.Sheet.8">
              <p:embed/>
            </p:oleObj>
          </a:graphicData>
        </a:graphic>
      </p:graphicFrame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7712075" y="4664075"/>
            <a:ext cx="141288" cy="750888"/>
          </a:xfrm>
          <a:prstGeom prst="line">
            <a:avLst/>
          </a:prstGeom>
          <a:noFill/>
          <a:ln w="25400">
            <a:solidFill>
              <a:srgbClr val="009800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65513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Time-Series Model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10499125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Forecasting</a:t>
            </a:r>
            <a:endParaRPr lang="en-US" smtClean="0"/>
          </a:p>
        </p:txBody>
      </p:sp>
      <p:graphicFrame>
        <p:nvGraphicFramePr>
          <p:cNvPr id="29698" name="Object 5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28675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44133017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91513" cy="14478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Exponential Time-Series Forecasting Model</a:t>
            </a:r>
            <a:endParaRPr lang="en-US" smtClean="0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05788" cy="40386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Used for forecasting trend</a:t>
            </a:r>
          </a:p>
          <a:p>
            <a:r>
              <a:rPr lang="en-US" smtClean="0"/>
              <a:t>Relationship is an exponential function</a:t>
            </a:r>
          </a:p>
          <a:p>
            <a:r>
              <a:rPr lang="en-US" smtClean="0"/>
              <a:t>Series increases (decreases) at increasing (decreasing) rate</a:t>
            </a:r>
          </a:p>
        </p:txBody>
      </p:sp>
    </p:spTree>
    <p:extLst>
      <p:ext uri="{BB962C8B-B14F-4D97-AF65-F5344CB8AC3E}">
        <p14:creationId xmlns="" xmlns:p14="http://schemas.microsoft.com/office/powerpoint/2010/main" val="38027047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367713" cy="12192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Exponential Time-Series Forecasting Model</a:t>
            </a:r>
            <a:endParaRPr lang="en-US" smtClean="0"/>
          </a:p>
        </p:txBody>
      </p:sp>
      <p:sp>
        <p:nvSpPr>
          <p:cNvPr id="3072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205788" cy="4038600"/>
          </a:xfrm>
          <a:noFill/>
        </p:spPr>
        <p:txBody>
          <a:bodyPr lIns="90488" tIns="44450" rIns="90488" bIns="44450"/>
          <a:lstStyle/>
          <a:p>
            <a:r>
              <a:rPr lang="en-US" smtClean="0">
                <a:solidFill>
                  <a:schemeClr val="folHlink"/>
                </a:solidFill>
              </a:rPr>
              <a:t>Used for forecasting trend</a:t>
            </a:r>
          </a:p>
          <a:p>
            <a:r>
              <a:rPr lang="en-US" smtClean="0">
                <a:solidFill>
                  <a:schemeClr val="folHlink"/>
                </a:solidFill>
              </a:rPr>
              <a:t>Relationship is an exponential function</a:t>
            </a:r>
          </a:p>
          <a:p>
            <a:r>
              <a:rPr lang="en-US" smtClean="0">
                <a:solidFill>
                  <a:schemeClr val="folHlink"/>
                </a:solidFill>
              </a:rPr>
              <a:t>Series increases (decreases) at increasing (decreasing) rate</a:t>
            </a:r>
          </a:p>
        </p:txBody>
      </p:sp>
      <p:graphicFrame>
        <p:nvGraphicFramePr>
          <p:cNvPr id="30722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3762375" y="5434013"/>
          <a:ext cx="112713" cy="212725"/>
        </p:xfrm>
        <a:graphic>
          <a:graphicData uri="http://schemas.openxmlformats.org/presentationml/2006/ole">
            <p:oleObj spid="_x0000_s29699" name="Equation" r:id="rId4" imgW="83790" imgH="167575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1607981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1746" name="Object 4">
            <a:hlinkClick r:id="" action="ppaction://ole?verb=0"/>
          </p:cNvPr>
          <p:cNvGraphicFramePr>
            <a:graphicFrameLocks/>
          </p:cNvGraphicFramePr>
          <p:nvPr>
            <p:ph sz="quarter" idx="2"/>
          </p:nvPr>
        </p:nvGraphicFramePr>
        <p:xfrm>
          <a:off x="1622425" y="2560638"/>
          <a:ext cx="5680075" cy="2949575"/>
        </p:xfrm>
        <a:graphic>
          <a:graphicData uri="http://schemas.openxmlformats.org/presentationml/2006/ole">
            <p:oleObj spid="_x0000_s30723" name="VISIO" r:id="rId4" imgW="3063289" imgH="1691728" progId="Visio.Drawing.11">
              <p:embed/>
            </p:oleObj>
          </a:graphicData>
        </a:graphic>
      </p:graphicFrame>
      <p:sp>
        <p:nvSpPr>
          <p:cNvPr id="177157" name="Rectangle 5"/>
          <p:cNvSpPr>
            <a:spLocks noGrp="1" noChangeArrowheads="1"/>
          </p:cNvSpPr>
          <p:nvPr>
            <p:ph type="title" sz="quarter"/>
          </p:nvPr>
        </p:nvSpPr>
        <p:spPr>
          <a:xfrm>
            <a:off x="609600" y="158750"/>
            <a:ext cx="8366125" cy="151765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z="5400" b="1" smtClean="0"/>
              <a:t>Exponential Time-Series </a:t>
            </a:r>
            <a:r>
              <a:rPr lang="en-US" sz="4000" b="1" smtClean="0"/>
              <a:t>Model Relationships</a:t>
            </a:r>
            <a:endParaRPr lang="en-US" smtClean="0"/>
          </a:p>
        </p:txBody>
      </p:sp>
      <p:sp>
        <p:nvSpPr>
          <p:cNvPr id="177158" name="Rectangle 6"/>
          <p:cNvSpPr>
            <a:spLocks noChangeArrowheads="1"/>
          </p:cNvSpPr>
          <p:nvPr/>
        </p:nvSpPr>
        <p:spPr bwMode="auto">
          <a:xfrm>
            <a:off x="6167438" y="2587625"/>
            <a:ext cx="1444625" cy="5889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32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&gt; 1</a:t>
            </a:r>
          </a:p>
        </p:txBody>
      </p:sp>
      <p:sp>
        <p:nvSpPr>
          <p:cNvPr id="177159" name="Rectangle 7"/>
          <p:cNvSpPr>
            <a:spLocks noChangeArrowheads="1"/>
          </p:cNvSpPr>
          <p:nvPr/>
        </p:nvSpPr>
        <p:spPr bwMode="auto">
          <a:xfrm>
            <a:off x="5557838" y="4186238"/>
            <a:ext cx="2432050" cy="5889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0 &lt; </a:t>
            </a:r>
            <a:r>
              <a:rPr lang="en-US" sz="3200" b="1" i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</a:t>
            </a:r>
            <a:r>
              <a:rPr lang="en-US" sz="3200" b="1" baseline="-25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</a:t>
            </a:r>
            <a:r>
              <a:rPr lang="en-US" sz="3200" b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1</a:t>
            </a:r>
          </a:p>
        </p:txBody>
      </p:sp>
    </p:spTree>
    <p:extLst>
      <p:ext uri="{BB962C8B-B14F-4D97-AF65-F5344CB8AC3E}">
        <p14:creationId xmlns="" xmlns:p14="http://schemas.microsoft.com/office/powerpoint/2010/main" val="26817704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Exponential Weight </a:t>
            </a:r>
            <a:r>
              <a:rPr lang="en-US" sz="36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[Example Graph]</a:t>
            </a:r>
            <a:endParaRPr lang="en-US" smtClean="0"/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1828800" y="2525713"/>
            <a:ext cx="0" cy="29606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1916113" y="5562600"/>
            <a:ext cx="64658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1525588" y="5640388"/>
            <a:ext cx="71596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94          95          96          97          98          99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1449388" y="2211388"/>
            <a:ext cx="530225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>
                <a:latin typeface="Arial" charset="0"/>
              </a:rPr>
              <a:t>8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>
                <a:latin typeface="Arial" charset="0"/>
              </a:rPr>
              <a:t>6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>
                <a:latin typeface="Arial" charset="0"/>
              </a:rPr>
              <a:t>4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>
                <a:latin typeface="Arial" charset="0"/>
              </a:rPr>
              <a:t>2</a:t>
            </a: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>
                <a:latin typeface="Arial" charset="0"/>
              </a:rPr>
              <a:t>0</a:t>
            </a:r>
          </a:p>
        </p:txBody>
      </p:sp>
      <p:sp>
        <p:nvSpPr>
          <p:cNvPr id="90119" name="Rectangle 7"/>
          <p:cNvSpPr>
            <a:spLocks noChangeArrowheads="1"/>
          </p:cNvSpPr>
          <p:nvPr/>
        </p:nvSpPr>
        <p:spPr bwMode="auto">
          <a:xfrm>
            <a:off x="1144588" y="1982788"/>
            <a:ext cx="12922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Sales</a:t>
            </a:r>
          </a:p>
        </p:txBody>
      </p:sp>
      <p:sp>
        <p:nvSpPr>
          <p:cNvPr id="90120" name="Rectangle 8"/>
          <p:cNvSpPr>
            <a:spLocks noChangeArrowheads="1"/>
          </p:cNvSpPr>
          <p:nvPr/>
        </p:nvSpPr>
        <p:spPr bwMode="auto">
          <a:xfrm>
            <a:off x="8078788" y="5640388"/>
            <a:ext cx="12922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Year</a:t>
            </a:r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 flipV="1">
            <a:off x="1754188" y="3506788"/>
            <a:ext cx="1217612" cy="1293812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2" name="Line 10"/>
          <p:cNvSpPr>
            <a:spLocks noChangeShapeType="1"/>
          </p:cNvSpPr>
          <p:nvPr/>
        </p:nvSpPr>
        <p:spPr bwMode="auto">
          <a:xfrm>
            <a:off x="3059113" y="3592513"/>
            <a:ext cx="979487" cy="1131887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3" name="Line 11"/>
          <p:cNvSpPr>
            <a:spLocks noChangeShapeType="1"/>
          </p:cNvSpPr>
          <p:nvPr/>
        </p:nvSpPr>
        <p:spPr bwMode="auto">
          <a:xfrm>
            <a:off x="4202113" y="4800600"/>
            <a:ext cx="979487" cy="0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4" name="Line 12"/>
          <p:cNvSpPr>
            <a:spLocks noChangeShapeType="1"/>
          </p:cNvSpPr>
          <p:nvPr/>
        </p:nvSpPr>
        <p:spPr bwMode="auto">
          <a:xfrm flipV="1">
            <a:off x="5259388" y="2897188"/>
            <a:ext cx="1141412" cy="1903412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6564313" y="2906713"/>
            <a:ext cx="1055687" cy="446087"/>
          </a:xfrm>
          <a:prstGeom prst="line">
            <a:avLst/>
          </a:prstGeom>
          <a:noFill/>
          <a:ln w="25400">
            <a:solidFill>
              <a:srgbClr val="A7FFA7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6" name="Line 14"/>
          <p:cNvSpPr>
            <a:spLocks noChangeShapeType="1"/>
          </p:cNvSpPr>
          <p:nvPr/>
        </p:nvSpPr>
        <p:spPr bwMode="auto">
          <a:xfrm flipV="1">
            <a:off x="3054350" y="4484688"/>
            <a:ext cx="969963" cy="311150"/>
          </a:xfrm>
          <a:prstGeom prst="line">
            <a:avLst/>
          </a:prstGeom>
          <a:noFill/>
          <a:ln w="25400">
            <a:solidFill>
              <a:srgbClr val="FFCC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7" name="Line 15"/>
          <p:cNvSpPr>
            <a:spLocks noChangeShapeType="1"/>
          </p:cNvSpPr>
          <p:nvPr/>
        </p:nvSpPr>
        <p:spPr bwMode="auto">
          <a:xfrm>
            <a:off x="4054475" y="4511675"/>
            <a:ext cx="1127125" cy="60325"/>
          </a:xfrm>
          <a:prstGeom prst="line">
            <a:avLst/>
          </a:prstGeom>
          <a:noFill/>
          <a:ln w="25400">
            <a:solidFill>
              <a:srgbClr val="FFCC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8" name="Line 16"/>
          <p:cNvSpPr>
            <a:spLocks noChangeShapeType="1"/>
          </p:cNvSpPr>
          <p:nvPr/>
        </p:nvSpPr>
        <p:spPr bwMode="auto">
          <a:xfrm>
            <a:off x="5273675" y="4587875"/>
            <a:ext cx="1190625" cy="123825"/>
          </a:xfrm>
          <a:prstGeom prst="line">
            <a:avLst/>
          </a:prstGeom>
          <a:noFill/>
          <a:ln w="25400">
            <a:solidFill>
              <a:srgbClr val="FFCC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9" name="Line 17"/>
          <p:cNvSpPr>
            <a:spLocks noChangeShapeType="1"/>
          </p:cNvSpPr>
          <p:nvPr/>
        </p:nvSpPr>
        <p:spPr bwMode="auto">
          <a:xfrm flipV="1">
            <a:off x="6491288" y="4256088"/>
            <a:ext cx="1266825" cy="479425"/>
          </a:xfrm>
          <a:prstGeom prst="line">
            <a:avLst/>
          </a:prstGeom>
          <a:noFill/>
          <a:ln w="25400">
            <a:solidFill>
              <a:srgbClr val="FFCC99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0" name="Oval 18"/>
          <p:cNvSpPr>
            <a:spLocks noChangeArrowheads="1"/>
          </p:cNvSpPr>
          <p:nvPr/>
        </p:nvSpPr>
        <p:spPr bwMode="auto">
          <a:xfrm>
            <a:off x="1676400" y="4648200"/>
            <a:ext cx="304800" cy="3048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1" name="Oval 19"/>
          <p:cNvSpPr>
            <a:spLocks noChangeArrowheads="1"/>
          </p:cNvSpPr>
          <p:nvPr/>
        </p:nvSpPr>
        <p:spPr bwMode="auto">
          <a:xfrm>
            <a:off x="2819400" y="3429000"/>
            <a:ext cx="304800" cy="3048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2" name="Oval 20"/>
          <p:cNvSpPr>
            <a:spLocks noChangeArrowheads="1"/>
          </p:cNvSpPr>
          <p:nvPr/>
        </p:nvSpPr>
        <p:spPr bwMode="auto">
          <a:xfrm>
            <a:off x="3962400" y="4648200"/>
            <a:ext cx="304800" cy="3048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3" name="Oval 21"/>
          <p:cNvSpPr>
            <a:spLocks noChangeArrowheads="1"/>
          </p:cNvSpPr>
          <p:nvPr/>
        </p:nvSpPr>
        <p:spPr bwMode="auto">
          <a:xfrm>
            <a:off x="5105400" y="4648200"/>
            <a:ext cx="304800" cy="3048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4" name="Oval 22"/>
          <p:cNvSpPr>
            <a:spLocks noChangeArrowheads="1"/>
          </p:cNvSpPr>
          <p:nvPr/>
        </p:nvSpPr>
        <p:spPr bwMode="auto">
          <a:xfrm>
            <a:off x="6324600" y="2743200"/>
            <a:ext cx="304800" cy="3048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5" name="Oval 23"/>
          <p:cNvSpPr>
            <a:spLocks noChangeArrowheads="1"/>
          </p:cNvSpPr>
          <p:nvPr/>
        </p:nvSpPr>
        <p:spPr bwMode="auto">
          <a:xfrm>
            <a:off x="7543800" y="3276600"/>
            <a:ext cx="304800" cy="304800"/>
          </a:xfrm>
          <a:prstGeom prst="ellipse">
            <a:avLst/>
          </a:prstGeom>
          <a:solidFill>
            <a:srgbClr val="0098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6" name="Rectangle 24"/>
          <p:cNvSpPr>
            <a:spLocks noChangeArrowheads="1"/>
          </p:cNvSpPr>
          <p:nvPr/>
        </p:nvSpPr>
        <p:spPr bwMode="auto">
          <a:xfrm>
            <a:off x="2895600" y="4648200"/>
            <a:ext cx="228600" cy="2286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7" name="Rectangle 25"/>
          <p:cNvSpPr>
            <a:spLocks noChangeArrowheads="1"/>
          </p:cNvSpPr>
          <p:nvPr/>
        </p:nvSpPr>
        <p:spPr bwMode="auto">
          <a:xfrm>
            <a:off x="3962400" y="4419600"/>
            <a:ext cx="228600" cy="2286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8" name="Rectangle 26"/>
          <p:cNvSpPr>
            <a:spLocks noChangeArrowheads="1"/>
          </p:cNvSpPr>
          <p:nvPr/>
        </p:nvSpPr>
        <p:spPr bwMode="auto">
          <a:xfrm>
            <a:off x="5105400" y="4495800"/>
            <a:ext cx="228600" cy="2286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9" name="Rectangle 27"/>
          <p:cNvSpPr>
            <a:spLocks noChangeArrowheads="1"/>
          </p:cNvSpPr>
          <p:nvPr/>
        </p:nvSpPr>
        <p:spPr bwMode="auto">
          <a:xfrm>
            <a:off x="6400800" y="4572000"/>
            <a:ext cx="228600" cy="2286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0" name="Rectangle 28"/>
          <p:cNvSpPr>
            <a:spLocks noChangeArrowheads="1"/>
          </p:cNvSpPr>
          <p:nvPr/>
        </p:nvSpPr>
        <p:spPr bwMode="auto">
          <a:xfrm>
            <a:off x="7620000" y="4191000"/>
            <a:ext cx="228600" cy="2286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41" name="Rectangle 29"/>
          <p:cNvSpPr>
            <a:spLocks noChangeArrowheads="1"/>
          </p:cNvSpPr>
          <p:nvPr/>
        </p:nvSpPr>
        <p:spPr bwMode="auto">
          <a:xfrm>
            <a:off x="7011988" y="2744788"/>
            <a:ext cx="1368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A7FFA7"/>
                </a:solidFill>
              </a:rPr>
              <a:t>Data</a:t>
            </a:r>
          </a:p>
        </p:txBody>
      </p:sp>
      <p:sp>
        <p:nvSpPr>
          <p:cNvPr id="90142" name="Rectangle 30"/>
          <p:cNvSpPr>
            <a:spLocks noChangeArrowheads="1"/>
          </p:cNvSpPr>
          <p:nvPr/>
        </p:nvSpPr>
        <p:spPr bwMode="auto">
          <a:xfrm>
            <a:off x="7011988" y="4421188"/>
            <a:ext cx="1749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CC99"/>
                </a:solidFill>
              </a:rPr>
              <a:t>Smoothed</a:t>
            </a:r>
          </a:p>
        </p:txBody>
      </p:sp>
    </p:spTree>
    <p:extLst>
      <p:ext uri="{BB962C8B-B14F-4D97-AF65-F5344CB8AC3E}">
        <p14:creationId xmlns="" xmlns:p14="http://schemas.microsoft.com/office/powerpoint/2010/main" val="3898161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0" name="Object 2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95800" y="2667000"/>
          <a:ext cx="3746500" cy="1373188"/>
        </p:xfrm>
        <a:graphic>
          <a:graphicData uri="http://schemas.openxmlformats.org/presentationml/2006/ole">
            <p:oleObj spid="_x0000_s31751" name="Worksheet" r:id="rId4" imgW="3746500" imgH="1373188" progId="Excel.Sheet.8">
              <p:embed/>
            </p:oleObj>
          </a:graphicData>
        </a:graphic>
      </p:graphicFrame>
      <p:sp>
        <p:nvSpPr>
          <p:cNvPr id="32775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 anchorCtr="1"/>
          <a:lstStyle/>
          <a:p>
            <a:r>
              <a:rPr lang="en-US" sz="5400" b="1" smtClean="0"/>
              <a:t>Exponential Trend Model</a:t>
            </a:r>
            <a:endParaRPr lang="en-US" smtClean="0"/>
          </a:p>
        </p:txBody>
      </p:sp>
      <p:graphicFrame>
        <p:nvGraphicFramePr>
          <p:cNvPr id="32771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762000" y="1752600"/>
          <a:ext cx="2311400" cy="698500"/>
        </p:xfrm>
        <a:graphic>
          <a:graphicData uri="http://schemas.openxmlformats.org/presentationml/2006/ole">
            <p:oleObj spid="_x0000_s31752" name="Equation" r:id="rId5" imgW="2311400" imgH="698500" progId="Equation.3">
              <p:embed/>
            </p:oleObj>
          </a:graphicData>
        </a:graphic>
      </p:graphicFrame>
      <p:sp>
        <p:nvSpPr>
          <p:cNvPr id="32776" name="Rectangle 5"/>
          <p:cNvSpPr>
            <a:spLocks noChangeArrowheads="1"/>
          </p:cNvSpPr>
          <p:nvPr/>
        </p:nvSpPr>
        <p:spPr bwMode="auto">
          <a:xfrm>
            <a:off x="3430588" y="1754188"/>
            <a:ext cx="9112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>
                <a:solidFill>
                  <a:srgbClr val="FEE1AC"/>
                </a:solidFill>
              </a:rPr>
              <a:t>or</a:t>
            </a:r>
          </a:p>
        </p:txBody>
      </p:sp>
      <p:graphicFrame>
        <p:nvGraphicFramePr>
          <p:cNvPr id="32772" name="Object 6">
            <a:hlinkClick r:id="" action="ppaction://ole?verb=0"/>
          </p:cNvPr>
          <p:cNvGraphicFramePr>
            <a:graphicFrameLocks/>
          </p:cNvGraphicFramePr>
          <p:nvPr/>
        </p:nvGraphicFramePr>
        <p:xfrm>
          <a:off x="4114800" y="1752600"/>
          <a:ext cx="5054600" cy="700088"/>
        </p:xfrm>
        <a:graphic>
          <a:graphicData uri="http://schemas.openxmlformats.org/presentationml/2006/ole">
            <p:oleObj spid="_x0000_s31753" name="Equation" r:id="rId6" imgW="5054600" imgH="700088" progId="Equation.3">
              <p:embed/>
            </p:oleObj>
          </a:graphicData>
        </a:graphic>
      </p:graphicFrame>
      <p:sp>
        <p:nvSpPr>
          <p:cNvPr id="32777" name="Rectangle 7"/>
          <p:cNvSpPr>
            <a:spLocks noChangeArrowheads="1"/>
          </p:cNvSpPr>
          <p:nvPr/>
        </p:nvSpPr>
        <p:spPr bwMode="auto">
          <a:xfrm>
            <a:off x="4343400" y="4038600"/>
            <a:ext cx="41878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Excel Output of Values in logs</a:t>
            </a:r>
          </a:p>
        </p:txBody>
      </p:sp>
      <p:graphicFrame>
        <p:nvGraphicFramePr>
          <p:cNvPr id="32773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19600" y="5562600"/>
          <a:ext cx="4575175" cy="873125"/>
        </p:xfrm>
        <a:graphic>
          <a:graphicData uri="http://schemas.openxmlformats.org/presentationml/2006/ole">
            <p:oleObj spid="_x0000_s31754" name="Equation" r:id="rId7" imgW="4575175" imgH="873125" progId="Equation.3">
              <p:embed/>
            </p:oleObj>
          </a:graphicData>
        </a:graphic>
      </p:graphicFrame>
      <p:sp>
        <p:nvSpPr>
          <p:cNvPr id="32778" name="Line 9"/>
          <p:cNvSpPr>
            <a:spLocks noChangeShapeType="1"/>
          </p:cNvSpPr>
          <p:nvPr/>
        </p:nvSpPr>
        <p:spPr bwMode="auto">
          <a:xfrm flipV="1">
            <a:off x="6292850" y="2351088"/>
            <a:ext cx="17463" cy="996950"/>
          </a:xfrm>
          <a:prstGeom prst="line">
            <a:avLst/>
          </a:prstGeom>
          <a:noFill/>
          <a:ln w="25400">
            <a:solidFill>
              <a:schemeClr val="hlink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9" name="Rectangle 10"/>
          <p:cNvSpPr>
            <a:spLocks noChangeArrowheads="1"/>
          </p:cNvSpPr>
          <p:nvPr/>
        </p:nvSpPr>
        <p:spPr bwMode="auto">
          <a:xfrm>
            <a:off x="306388" y="2439988"/>
            <a:ext cx="3197225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Year  Coded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Sales</a:t>
            </a:r>
            <a:endParaRPr lang="en-US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94	    0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95	    1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5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96	    2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97	    3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 2</a:t>
            </a:r>
            <a:endParaRPr lang="en-US" b="1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98	    4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7</a:t>
            </a:r>
          </a:p>
          <a:p>
            <a:pPr>
              <a:spcBef>
                <a:spcPct val="50000"/>
              </a:spcBef>
            </a:pPr>
            <a:r>
              <a:rPr lang="en-US" b="1">
                <a:latin typeface="Arial" charset="0"/>
              </a:rPr>
              <a:t>  99	    5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6</a:t>
            </a:r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>
            <a:off x="392113" y="2895600"/>
            <a:ext cx="28844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2774" name="Object 12">
            <a:hlinkClick r:id="" action="ppaction://ole?verb=0"/>
          </p:cNvPr>
          <p:cNvGraphicFramePr>
            <a:graphicFrameLocks/>
          </p:cNvGraphicFramePr>
          <p:nvPr/>
        </p:nvGraphicFramePr>
        <p:xfrm>
          <a:off x="4343400" y="4495800"/>
          <a:ext cx="4127500" cy="1003300"/>
        </p:xfrm>
        <a:graphic>
          <a:graphicData uri="http://schemas.openxmlformats.org/presentationml/2006/ole">
            <p:oleObj spid="_x0000_s31755" name="Worksheet" r:id="rId8" imgW="4127500" imgH="1003300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881879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Autoregressive Modeling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186872767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Time Series Forecasting</a:t>
            </a:r>
            <a:endParaRPr lang="en-US" smtClean="0"/>
          </a:p>
        </p:txBody>
      </p:sp>
      <p:graphicFrame>
        <p:nvGraphicFramePr>
          <p:cNvPr id="33794" name="Object 5">
            <a:hlinkClick r:id="" action="ppaction://ole?verb=0"/>
          </p:cNvPr>
          <p:cNvGraphicFramePr>
            <a:graphicFrameLocks/>
          </p:cNvGraphicFramePr>
          <p:nvPr>
            <p:ph idx="1"/>
          </p:nvPr>
        </p:nvGraphicFramePr>
        <p:xfrm>
          <a:off x="393700" y="1697038"/>
          <a:ext cx="8335963" cy="4579937"/>
        </p:xfrm>
        <a:graphic>
          <a:graphicData uri="http://schemas.openxmlformats.org/presentationml/2006/ole">
            <p:oleObj spid="_x0000_s32771" name="VISIO" r:id="rId4" imgW="6682656" imgH="3672824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1675119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Autoregressive Modeling</a:t>
            </a:r>
            <a:endParaRPr lang="en-US" smtClean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mtClean="0"/>
              <a:t>Used for forecasting trend</a:t>
            </a:r>
          </a:p>
          <a:p>
            <a:r>
              <a:rPr lang="en-US" smtClean="0"/>
              <a:t>Like regression model</a:t>
            </a:r>
          </a:p>
          <a:p>
            <a:pPr lvl="1"/>
            <a:r>
              <a:rPr lang="en-US" smtClean="0"/>
              <a:t>Independent variables are lagged response variables </a:t>
            </a:r>
            <a:r>
              <a:rPr lang="en-US" i="1" smtClean="0"/>
              <a:t>Y</a:t>
            </a:r>
            <a:r>
              <a:rPr lang="en-US" i="1" baseline="-25000" smtClean="0"/>
              <a:t>i</a:t>
            </a:r>
            <a:r>
              <a:rPr lang="en-US" baseline="-25000" smtClean="0"/>
              <a:t>-1</a:t>
            </a:r>
            <a:r>
              <a:rPr lang="en-US" smtClean="0"/>
              <a:t>, </a:t>
            </a:r>
            <a:r>
              <a:rPr lang="en-US" i="1" smtClean="0"/>
              <a:t>Y</a:t>
            </a:r>
            <a:r>
              <a:rPr lang="en-US" i="1" baseline="-25000" smtClean="0"/>
              <a:t>i</a:t>
            </a:r>
            <a:r>
              <a:rPr lang="en-US" baseline="-25000" smtClean="0"/>
              <a:t>-2</a:t>
            </a:r>
            <a:r>
              <a:rPr lang="en-US" smtClean="0"/>
              <a:t>,</a:t>
            </a:r>
            <a:r>
              <a:rPr lang="en-US" baseline="-25000" smtClean="0"/>
              <a:t> </a:t>
            </a:r>
            <a:r>
              <a:rPr lang="en-US" i="1" smtClean="0"/>
              <a:t>Y</a:t>
            </a:r>
            <a:r>
              <a:rPr lang="en-US" i="1" baseline="-25000" smtClean="0"/>
              <a:t>i</a:t>
            </a:r>
            <a:r>
              <a:rPr lang="en-US" baseline="-25000" smtClean="0"/>
              <a:t>-3</a:t>
            </a:r>
            <a:r>
              <a:rPr lang="en-US" i="1" baseline="-25000" smtClean="0"/>
              <a:t> </a:t>
            </a:r>
            <a:r>
              <a:rPr lang="en-US" smtClean="0"/>
              <a:t>etc. </a:t>
            </a:r>
          </a:p>
          <a:p>
            <a:r>
              <a:rPr lang="en-US" smtClean="0"/>
              <a:t>Assumes data are correlated with past data values</a:t>
            </a:r>
          </a:p>
          <a:p>
            <a:pPr lvl="1"/>
            <a:r>
              <a:rPr lang="en-US" smtClean="0"/>
              <a:t>1</a:t>
            </a:r>
            <a:r>
              <a:rPr lang="en-US" baseline="30000" smtClean="0"/>
              <a:t>st</a:t>
            </a:r>
            <a:r>
              <a:rPr lang="en-US" smtClean="0"/>
              <a:t> Order: Correlated with prior period</a:t>
            </a:r>
          </a:p>
          <a:p>
            <a:r>
              <a:rPr lang="en-US" smtClean="0"/>
              <a:t>Estimate with ordinary least squares</a:t>
            </a:r>
          </a:p>
        </p:txBody>
      </p:sp>
    </p:spTree>
    <p:extLst>
      <p:ext uri="{BB962C8B-B14F-4D97-AF65-F5344CB8AC3E}">
        <p14:creationId xmlns="" xmlns:p14="http://schemas.microsoft.com/office/powerpoint/2010/main" val="123375306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Data Plot</a:t>
            </a:r>
            <a:endParaRPr lang="en-US" sz="5400" b="1" smtClean="0"/>
          </a:p>
        </p:txBody>
      </p:sp>
      <p:graphicFrame>
        <p:nvGraphicFramePr>
          <p:cNvPr id="34818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1219200" y="1676400"/>
          <a:ext cx="6934200" cy="4953000"/>
        </p:xfrm>
        <a:graphic>
          <a:graphicData uri="http://schemas.openxmlformats.org/presentationml/2006/ole">
            <p:oleObj spid="_x0000_s33795" name="Picture" r:id="rId3" imgW="4873752" imgH="4675632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38507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Auto-correlation Plot</a:t>
            </a:r>
            <a:endParaRPr lang="en-US" smtClean="0"/>
          </a:p>
        </p:txBody>
      </p:sp>
      <p:graphicFrame>
        <p:nvGraphicFramePr>
          <p:cNvPr id="35842" name="Object 3"/>
          <p:cNvGraphicFramePr>
            <a:graphicFrameLocks noChangeAspect="1"/>
          </p:cNvGraphicFramePr>
          <p:nvPr>
            <p:ph type="body" idx="1"/>
          </p:nvPr>
        </p:nvGraphicFramePr>
        <p:xfrm>
          <a:off x="685800" y="1676400"/>
          <a:ext cx="7696200" cy="4648200"/>
        </p:xfrm>
        <a:graphic>
          <a:graphicData uri="http://schemas.openxmlformats.org/presentationml/2006/ole">
            <p:oleObj spid="_x0000_s34819" name="Picture" r:id="rId3" imgW="4873752" imgH="5187696" progId="Word.Picture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49706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Autoregressive Model    </a:t>
            </a:r>
            <a:r>
              <a:rPr lang="en-US" sz="32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[An Example]</a:t>
            </a:r>
            <a:endParaRPr lang="en-US" smtClean="0"/>
          </a:p>
        </p:txBody>
      </p:sp>
      <p:sp>
        <p:nvSpPr>
          <p:cNvPr id="36868" name="Line 3"/>
          <p:cNvSpPr>
            <a:spLocks noChangeShapeType="1"/>
          </p:cNvSpPr>
          <p:nvPr/>
        </p:nvSpPr>
        <p:spPr bwMode="auto">
          <a:xfrm>
            <a:off x="1916113" y="3581400"/>
            <a:ext cx="13858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866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4953000" y="3352800"/>
          <a:ext cx="2908300" cy="2843213"/>
        </p:xfrm>
        <a:graphic>
          <a:graphicData uri="http://schemas.openxmlformats.org/presentationml/2006/ole">
            <p:oleObj spid="_x0000_s35843" name="Clip" r:id="rId4" imgW="2908300" imgH="2843213" progId="">
              <p:embed/>
            </p:oleObj>
          </a:graphicData>
        </a:graphic>
      </p:graphicFrame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1588" y="1754188"/>
            <a:ext cx="9140825" cy="137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The Office Concept Corp. has acquired a number of office units (in thousands of square feet) over the last 8 years. Develop the 2nd order Autoregressive models.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1905000" y="3200400"/>
            <a:ext cx="22066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Year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Units</a:t>
            </a:r>
            <a:r>
              <a:rPr lang="en-US" sz="2000" b="1">
                <a:latin typeface="Arial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000" b="1">
                <a:solidFill>
                  <a:srgbClr val="A7FFA7"/>
                </a:solidFill>
                <a:latin typeface="Arial" charset="0"/>
              </a:rPr>
              <a:t> </a:t>
            </a:r>
            <a:r>
              <a:rPr lang="en-US" sz="2000" b="1">
                <a:latin typeface="Arial" charset="0"/>
              </a:rPr>
              <a:t> 92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         4	</a:t>
            </a:r>
            <a:endParaRPr lang="en-US" sz="2000" b="1">
              <a:latin typeface="Arial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93	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3	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94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 2	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95       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3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96	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2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97	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2 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  98	  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sz="2000" b="1">
                <a:solidFill>
                  <a:srgbClr val="A7FFA7"/>
                </a:solidFill>
                <a:latin typeface="Arial" charset="0"/>
              </a:rPr>
              <a:t> </a:t>
            </a:r>
            <a:r>
              <a:rPr lang="en-US" sz="2000" b="1">
                <a:latin typeface="Arial" charset="0"/>
              </a:rPr>
              <a:t> 99</a:t>
            </a:r>
            <a:r>
              <a:rPr lang="en-US" sz="2000" b="1">
                <a:solidFill>
                  <a:srgbClr val="A7FFA7"/>
                </a:solidFill>
                <a:latin typeface="Arial" charset="0"/>
              </a:rPr>
              <a:t>         6</a:t>
            </a:r>
          </a:p>
        </p:txBody>
      </p:sp>
    </p:spTree>
    <p:extLst>
      <p:ext uri="{BB962C8B-B14F-4D97-AF65-F5344CB8AC3E}">
        <p14:creationId xmlns="" xmlns:p14="http://schemas.microsoft.com/office/powerpoint/2010/main" val="11715905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696200" cy="1295400"/>
          </a:xfrm>
        </p:spPr>
        <p:txBody>
          <a:bodyPr lIns="90488" tIns="44450" rIns="90488" bIns="44450" anchorCtr="1">
            <a:normAutofit fontScale="90000"/>
          </a:bodyPr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Autoregressive Model </a:t>
            </a:r>
            <a:r>
              <a:rPr lang="en-US" sz="36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[Example Solution]</a:t>
            </a:r>
            <a:endParaRPr lang="en-US" smtClean="0"/>
          </a:p>
        </p:txBody>
      </p:sp>
      <p:sp>
        <p:nvSpPr>
          <p:cNvPr id="37893" name="Rectangle 3"/>
          <p:cNvSpPr>
            <a:spLocks noChangeArrowheads="1"/>
          </p:cNvSpPr>
          <p:nvPr/>
        </p:nvSpPr>
        <p:spPr bwMode="auto">
          <a:xfrm>
            <a:off x="5106988" y="1677988"/>
            <a:ext cx="4035425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Year	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Y</a:t>
            </a:r>
            <a:r>
              <a:rPr lang="en-US" b="1" baseline="-25000">
                <a:solidFill>
                  <a:srgbClr val="A7FFA7"/>
                </a:solidFill>
                <a:latin typeface="Arial" charset="0"/>
              </a:rPr>
              <a:t>i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	</a:t>
            </a:r>
            <a:r>
              <a:rPr lang="en-US" b="1">
                <a:latin typeface="Arial" charset="0"/>
              </a:rPr>
              <a:t>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Y</a:t>
            </a:r>
            <a:r>
              <a:rPr lang="en-US" b="1" baseline="-25000">
                <a:solidFill>
                  <a:schemeClr val="accent2"/>
                </a:solidFill>
                <a:latin typeface="Arial" charset="0"/>
              </a:rPr>
              <a:t>i-1</a:t>
            </a:r>
            <a:r>
              <a:rPr lang="en-US" b="1">
                <a:latin typeface="Arial" charset="0"/>
              </a:rPr>
              <a:t>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Y</a:t>
            </a:r>
            <a:r>
              <a:rPr lang="en-US" b="1" baseline="-25000">
                <a:solidFill>
                  <a:schemeClr val="hlink"/>
                </a:solidFill>
                <a:latin typeface="Arial" charset="0"/>
              </a:rPr>
              <a:t>i-2</a:t>
            </a:r>
            <a:endParaRPr lang="en-US" b="1">
              <a:solidFill>
                <a:schemeClr val="hlink"/>
              </a:solidFill>
              <a:latin typeface="Arial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solidFill>
                  <a:srgbClr val="A7FFA7"/>
                </a:solidFill>
                <a:latin typeface="Arial" charset="0"/>
              </a:rPr>
              <a:t>  </a:t>
            </a:r>
            <a:r>
              <a:rPr lang="en-US" b="1">
                <a:latin typeface="Arial" charset="0"/>
              </a:rPr>
              <a:t>92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	    4	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---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---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solidFill>
                  <a:srgbClr val="A7FFA7"/>
                </a:solidFill>
                <a:latin typeface="Arial" charset="0"/>
              </a:rPr>
              <a:t>  </a:t>
            </a:r>
            <a:r>
              <a:rPr lang="en-US" b="1">
                <a:latin typeface="Arial" charset="0"/>
              </a:rPr>
              <a:t>93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	    3	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4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---</a:t>
            </a:r>
            <a:endParaRPr lang="en-US" b="1">
              <a:latin typeface="Arial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  94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2	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3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4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  95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3	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2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3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  96     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2     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3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  97	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2     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2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3</a:t>
            </a:r>
            <a:endParaRPr lang="en-US" b="1">
              <a:latin typeface="Arial" charset="0"/>
            </a:endParaRP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  98	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4     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2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2</a:t>
            </a:r>
          </a:p>
          <a:p>
            <a:pPr>
              <a:lnSpc>
                <a:spcPct val="50000"/>
              </a:lnSpc>
              <a:spcBef>
                <a:spcPct val="50000"/>
              </a:spcBef>
            </a:pPr>
            <a:r>
              <a:rPr lang="en-US" b="1">
                <a:latin typeface="Arial" charset="0"/>
              </a:rPr>
              <a:t>  99	   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6          </a:t>
            </a:r>
            <a:r>
              <a:rPr lang="en-US" b="1">
                <a:solidFill>
                  <a:schemeClr val="accent2"/>
                </a:solidFill>
                <a:latin typeface="Arial" charset="0"/>
              </a:rPr>
              <a:t>4 </a:t>
            </a:r>
            <a:r>
              <a:rPr lang="en-US" b="1">
                <a:solidFill>
                  <a:srgbClr val="A7FFA7"/>
                </a:solidFill>
                <a:latin typeface="Arial" charset="0"/>
              </a:rPr>
              <a:t>        </a:t>
            </a:r>
            <a:r>
              <a:rPr lang="en-US" b="1">
                <a:solidFill>
                  <a:schemeClr val="hlink"/>
                </a:solidFill>
                <a:latin typeface="Arial" charset="0"/>
              </a:rPr>
              <a:t>2</a:t>
            </a:r>
          </a:p>
        </p:txBody>
      </p:sp>
      <p:sp>
        <p:nvSpPr>
          <p:cNvPr id="37894" name="Line 4"/>
          <p:cNvSpPr>
            <a:spLocks noChangeShapeType="1"/>
          </p:cNvSpPr>
          <p:nvPr/>
        </p:nvSpPr>
        <p:spPr bwMode="auto">
          <a:xfrm>
            <a:off x="5192713" y="2057400"/>
            <a:ext cx="36464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7890" name="Object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533400" y="4038600"/>
          <a:ext cx="3670300" cy="1603375"/>
        </p:xfrm>
        <a:graphic>
          <a:graphicData uri="http://schemas.openxmlformats.org/presentationml/2006/ole">
            <p:oleObj spid="_x0000_s36868" name="Worksheet" r:id="rId4" imgW="3670300" imgH="1603375" progId="Excel.Sheet.8">
              <p:embed/>
            </p:oleObj>
          </a:graphicData>
        </a:graphic>
      </p:graphicFrame>
      <p:sp>
        <p:nvSpPr>
          <p:cNvPr id="37895" name="Rectangle 6"/>
          <p:cNvSpPr>
            <a:spLocks noChangeArrowheads="1"/>
          </p:cNvSpPr>
          <p:nvPr/>
        </p:nvSpPr>
        <p:spPr bwMode="auto">
          <a:xfrm>
            <a:off x="839788" y="3582988"/>
            <a:ext cx="3273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hlink"/>
                </a:solidFill>
              </a:rPr>
              <a:t>Excel Output</a:t>
            </a:r>
          </a:p>
        </p:txBody>
      </p:sp>
      <p:graphicFrame>
        <p:nvGraphicFramePr>
          <p:cNvPr id="37891" name="Object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2209800" y="5562600"/>
          <a:ext cx="5803900" cy="655638"/>
        </p:xfrm>
        <a:graphic>
          <a:graphicData uri="http://schemas.openxmlformats.org/presentationml/2006/ole">
            <p:oleObj spid="_x0000_s36869" name="Equation" r:id="rId5" imgW="5803900" imgH="655638" progId="Equation.3">
              <p:embed/>
            </p:oleObj>
          </a:graphicData>
        </a:graphic>
      </p:graphicFrame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458788" y="1601788"/>
            <a:ext cx="4187825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" charset="0"/>
              </a:rPr>
              <a:t>Develop the 2nd order 		table</a:t>
            </a:r>
          </a:p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" charset="0"/>
              </a:rPr>
              <a:t>Use Excel to run a 		regression model</a:t>
            </a: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4202113" y="5040313"/>
            <a:ext cx="522287" cy="522287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66790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Evaluating Forecasts</a:t>
            </a:r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216257956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968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>
            <a:normAutofit fontScale="90000"/>
          </a:bodyPr>
          <a:lstStyle/>
          <a:p>
            <a:pPr>
              <a:defRPr/>
            </a:pPr>
            <a:r>
              <a:rPr lang="en-US" smtClean="0"/>
              <a:t> </a:t>
            </a:r>
            <a:r>
              <a:rPr lang="en-US" sz="5400" b="1" smtClean="0"/>
              <a:t>Quantitative </a:t>
            </a:r>
            <a:br>
              <a:rPr lang="en-US" sz="5400" b="1" smtClean="0"/>
            </a:br>
            <a:r>
              <a:rPr lang="en-US" sz="5400" b="1" smtClean="0"/>
              <a:t>Forecasting Steps</a:t>
            </a:r>
            <a:r>
              <a:rPr lang="en-US" smtClean="0"/>
              <a:t> </a:t>
            </a: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077200" cy="4038600"/>
          </a:xfrm>
          <a:noFill/>
        </p:spPr>
        <p:txBody>
          <a:bodyPr lIns="90488" tIns="44450" rIns="90488" bIns="44450"/>
          <a:lstStyle/>
          <a:p>
            <a:r>
              <a:rPr lang="en-US" smtClean="0">
                <a:solidFill>
                  <a:schemeClr val="folHlink"/>
                </a:solidFill>
              </a:rPr>
              <a:t>Select several forecasting methods</a:t>
            </a:r>
          </a:p>
          <a:p>
            <a:r>
              <a:rPr lang="en-US" smtClean="0">
                <a:solidFill>
                  <a:schemeClr val="folHlink"/>
                </a:solidFill>
              </a:rPr>
              <a:t>‘Forecast’ the past</a:t>
            </a:r>
          </a:p>
          <a:p>
            <a:r>
              <a:rPr lang="en-US" sz="3600" smtClean="0"/>
              <a:t>Evaluate forecasts </a:t>
            </a:r>
            <a:endParaRPr lang="en-US" smtClean="0"/>
          </a:p>
          <a:p>
            <a:r>
              <a:rPr lang="en-US" smtClean="0">
                <a:solidFill>
                  <a:schemeClr val="folHlink"/>
                </a:solidFill>
              </a:rPr>
              <a:t>Select best method</a:t>
            </a:r>
          </a:p>
          <a:p>
            <a:r>
              <a:rPr lang="en-US" smtClean="0">
                <a:solidFill>
                  <a:schemeClr val="folHlink"/>
                </a:solidFill>
              </a:rPr>
              <a:t>Forecast the future</a:t>
            </a:r>
          </a:p>
          <a:p>
            <a:r>
              <a:rPr lang="en-US" smtClean="0">
                <a:solidFill>
                  <a:schemeClr val="folHlink"/>
                </a:solidFill>
              </a:rPr>
              <a:t>Monitor continuously forecast accuracy</a:t>
            </a:r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90488" y="3108325"/>
            <a:ext cx="833437" cy="927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0" tIns="46038" rIns="0" bIns="46038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5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Wingdings" pitchFamily="2" charset="2"/>
              </a:rPr>
              <a:t></a:t>
            </a:r>
          </a:p>
        </p:txBody>
      </p:sp>
    </p:spTree>
    <p:extLst>
      <p:ext uri="{BB962C8B-B14F-4D97-AF65-F5344CB8AC3E}">
        <p14:creationId xmlns="" xmlns:p14="http://schemas.microsoft.com/office/powerpoint/2010/main" val="3286043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173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Forecasting Guidelines</a:t>
            </a:r>
            <a:endParaRPr lang="en-US" smtClean="0"/>
          </a:p>
        </p:txBody>
      </p:sp>
      <p:sp>
        <p:nvSpPr>
          <p:cNvPr id="20173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736725"/>
            <a:ext cx="8382000" cy="4394200"/>
          </a:xfrm>
          <a:noFill/>
        </p:spPr>
        <p:txBody>
          <a:bodyPr lIns="90488" tIns="44450" rIns="90488" bIns="44450"/>
          <a:lstStyle/>
          <a:p>
            <a:r>
              <a:rPr lang="en-US" smtClean="0"/>
              <a:t>No pattern or direction in forecast error</a:t>
            </a:r>
          </a:p>
          <a:p>
            <a:pPr lvl="1"/>
            <a:r>
              <a:rPr lang="en-US" i="1" smtClean="0"/>
              <a:t>e</a:t>
            </a:r>
            <a:r>
              <a:rPr lang="en-US" i="1" baseline="-25000" smtClean="0"/>
              <a:t>i</a:t>
            </a:r>
            <a:r>
              <a:rPr lang="en-US" smtClean="0"/>
              <a:t> = (Actual </a:t>
            </a:r>
            <a:r>
              <a:rPr lang="en-US" i="1" smtClean="0"/>
              <a:t>Y</a:t>
            </a:r>
            <a:r>
              <a:rPr lang="en-US" baseline="-25000" smtClean="0"/>
              <a:t>i</a:t>
            </a:r>
            <a:r>
              <a:rPr lang="en-US" smtClean="0"/>
              <a:t> - Forecast </a:t>
            </a:r>
            <a:r>
              <a:rPr lang="en-US" i="1" smtClean="0"/>
              <a:t>Y</a:t>
            </a:r>
            <a:r>
              <a:rPr lang="en-US" i="1" baseline="-25000" smtClean="0"/>
              <a:t>i</a:t>
            </a:r>
            <a:r>
              <a:rPr lang="en-US" smtClean="0"/>
              <a:t>)</a:t>
            </a:r>
          </a:p>
          <a:p>
            <a:pPr lvl="1"/>
            <a:r>
              <a:rPr lang="en-US" smtClean="0"/>
              <a:t>Seen in plots of errors over time</a:t>
            </a:r>
          </a:p>
          <a:p>
            <a:r>
              <a:rPr lang="en-US" smtClean="0"/>
              <a:t>Smallest forecast error</a:t>
            </a:r>
          </a:p>
          <a:p>
            <a:pPr lvl="1"/>
            <a:r>
              <a:rPr lang="en-US" smtClean="0"/>
              <a:t>Measured by mean absolute deviation</a:t>
            </a:r>
          </a:p>
          <a:p>
            <a:r>
              <a:rPr lang="en-US" smtClean="0"/>
              <a:t>Simplest model</a:t>
            </a:r>
          </a:p>
          <a:p>
            <a:pPr lvl="1"/>
            <a:r>
              <a:rPr lang="en-US" smtClean="0"/>
              <a:t>Called principle of parsimony</a:t>
            </a:r>
          </a:p>
        </p:txBody>
      </p:sp>
    </p:spTree>
    <p:extLst>
      <p:ext uri="{BB962C8B-B14F-4D97-AF65-F5344CB8AC3E}">
        <p14:creationId xmlns="" xmlns:p14="http://schemas.microsoft.com/office/powerpoint/2010/main" val="17016279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3780" name="Rectangle 4"/>
          <p:cNvSpPr>
            <a:spLocks noGrp="1" noChangeArrowheads="1"/>
          </p:cNvSpPr>
          <p:nvPr>
            <p:ph type="title" sz="quarter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/>
              <a:t>Pattern of Forecast Error</a:t>
            </a:r>
            <a:endParaRPr lang="en-US" smtClean="0"/>
          </a:p>
        </p:txBody>
      </p:sp>
      <p:sp>
        <p:nvSpPr>
          <p:cNvPr id="203781" name="Rectangle 5"/>
          <p:cNvSpPr>
            <a:spLocks noChangeArrowheads="1"/>
          </p:cNvSpPr>
          <p:nvPr/>
        </p:nvSpPr>
        <p:spPr bwMode="auto">
          <a:xfrm>
            <a:off x="909638" y="2281238"/>
            <a:ext cx="3286125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Trend Not Fully Accounted for</a:t>
            </a:r>
          </a:p>
        </p:txBody>
      </p:sp>
      <p:graphicFrame>
        <p:nvGraphicFramePr>
          <p:cNvPr id="38914" name="Object 6">
            <a:hlinkClick r:id="" action="ppaction://ole?verb=0"/>
          </p:cNvPr>
          <p:cNvGraphicFramePr>
            <a:graphicFrameLocks/>
          </p:cNvGraphicFramePr>
          <p:nvPr>
            <p:ph sz="quarter" idx="2"/>
          </p:nvPr>
        </p:nvGraphicFramePr>
        <p:xfrm>
          <a:off x="4811713" y="3276600"/>
          <a:ext cx="3736975" cy="2203450"/>
        </p:xfrm>
        <a:graphic>
          <a:graphicData uri="http://schemas.openxmlformats.org/presentationml/2006/ole">
            <p:oleObj spid="_x0000_s37893" name="VISIO" r:id="rId4" imgW="3017507" imgH="1775515" progId="Visio.Drawing.11">
              <p:embed/>
            </p:oleObj>
          </a:graphicData>
        </a:graphic>
      </p:graphicFrame>
      <p:sp>
        <p:nvSpPr>
          <p:cNvPr id="203783" name="Rectangle 7"/>
          <p:cNvSpPr>
            <a:spLocks noChangeArrowheads="1"/>
          </p:cNvSpPr>
          <p:nvPr/>
        </p:nvSpPr>
        <p:spPr bwMode="auto">
          <a:xfrm>
            <a:off x="5176838" y="2646363"/>
            <a:ext cx="32861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Desired Pattern</a:t>
            </a:r>
          </a:p>
        </p:txBody>
      </p:sp>
      <p:graphicFrame>
        <p:nvGraphicFramePr>
          <p:cNvPr id="38915" name="Object 8">
            <a:hlinkClick r:id="" action="ppaction://ole?verb=0"/>
          </p:cNvPr>
          <p:cNvGraphicFramePr>
            <a:graphicFrameLocks/>
          </p:cNvGraphicFramePr>
          <p:nvPr/>
        </p:nvGraphicFramePr>
        <p:xfrm>
          <a:off x="328613" y="1741488"/>
          <a:ext cx="969962" cy="927100"/>
        </p:xfrm>
        <a:graphic>
          <a:graphicData uri="http://schemas.openxmlformats.org/presentationml/2006/ole">
            <p:oleObj spid="_x0000_s37894" name="Clip" r:id="rId5" imgW="6525808" imgH="6237718" progId="">
              <p:embed/>
            </p:oleObj>
          </a:graphicData>
        </a:graphic>
      </p:graphicFrame>
      <p:graphicFrame>
        <p:nvGraphicFramePr>
          <p:cNvPr id="38916" name="Object 9">
            <a:hlinkClick r:id="" action="ppaction://ole?verb=0"/>
          </p:cNvPr>
          <p:cNvGraphicFramePr>
            <a:graphicFrameLocks/>
          </p:cNvGraphicFramePr>
          <p:nvPr/>
        </p:nvGraphicFramePr>
        <p:xfrm>
          <a:off x="620713" y="3276600"/>
          <a:ext cx="3736975" cy="2203450"/>
        </p:xfrm>
        <a:graphic>
          <a:graphicData uri="http://schemas.openxmlformats.org/presentationml/2006/ole">
            <p:oleObj spid="_x0000_s37895" name="VISIO" r:id="rId6" imgW="3017507" imgH="1775515" progId="Visio.Drawing.11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91888339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Residual Analysis</a:t>
            </a:r>
            <a:r>
              <a:rPr lang="en-US" smtClean="0"/>
              <a:t> </a:t>
            </a:r>
          </a:p>
        </p:txBody>
      </p:sp>
      <p:sp>
        <p:nvSpPr>
          <p:cNvPr id="96259" name="Line 3"/>
          <p:cNvSpPr>
            <a:spLocks noChangeShapeType="1"/>
          </p:cNvSpPr>
          <p:nvPr/>
        </p:nvSpPr>
        <p:spPr bwMode="auto">
          <a:xfrm>
            <a:off x="609600" y="1763713"/>
            <a:ext cx="0" cy="1741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Line 4"/>
          <p:cNvSpPr>
            <a:spLocks noChangeShapeType="1"/>
          </p:cNvSpPr>
          <p:nvPr/>
        </p:nvSpPr>
        <p:spPr bwMode="auto">
          <a:xfrm>
            <a:off x="696913" y="3581400"/>
            <a:ext cx="2960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1" name="Line 5"/>
          <p:cNvSpPr>
            <a:spLocks noChangeShapeType="1"/>
          </p:cNvSpPr>
          <p:nvPr/>
        </p:nvSpPr>
        <p:spPr bwMode="auto">
          <a:xfrm>
            <a:off x="4800600" y="1763713"/>
            <a:ext cx="0" cy="1741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2" name="Line 6"/>
          <p:cNvSpPr>
            <a:spLocks noChangeShapeType="1"/>
          </p:cNvSpPr>
          <p:nvPr/>
        </p:nvSpPr>
        <p:spPr bwMode="auto">
          <a:xfrm>
            <a:off x="4887913" y="3581400"/>
            <a:ext cx="3722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3" name="Line 7"/>
          <p:cNvSpPr>
            <a:spLocks noChangeShapeType="1"/>
          </p:cNvSpPr>
          <p:nvPr/>
        </p:nvSpPr>
        <p:spPr bwMode="auto">
          <a:xfrm>
            <a:off x="609600" y="4354513"/>
            <a:ext cx="0" cy="1741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4" name="Line 8"/>
          <p:cNvSpPr>
            <a:spLocks noChangeShapeType="1"/>
          </p:cNvSpPr>
          <p:nvPr/>
        </p:nvSpPr>
        <p:spPr bwMode="auto">
          <a:xfrm>
            <a:off x="4876800" y="4278313"/>
            <a:ext cx="0" cy="17414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5" name="Line 9"/>
          <p:cNvSpPr>
            <a:spLocks noChangeShapeType="1"/>
          </p:cNvSpPr>
          <p:nvPr/>
        </p:nvSpPr>
        <p:spPr bwMode="auto">
          <a:xfrm>
            <a:off x="696913" y="6172200"/>
            <a:ext cx="30368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>
            <a:off x="4964113" y="6096000"/>
            <a:ext cx="37226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7" name="Rectangle 11"/>
          <p:cNvSpPr>
            <a:spLocks noChangeArrowheads="1"/>
          </p:cNvSpPr>
          <p:nvPr/>
        </p:nvSpPr>
        <p:spPr bwMode="auto">
          <a:xfrm>
            <a:off x="1068388" y="3582988"/>
            <a:ext cx="2511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CC99"/>
                </a:solidFill>
              </a:rPr>
              <a:t>Random errors</a:t>
            </a:r>
          </a:p>
        </p:txBody>
      </p:sp>
      <p:sp>
        <p:nvSpPr>
          <p:cNvPr id="96268" name="Rectangle 12"/>
          <p:cNvSpPr>
            <a:spLocks noChangeArrowheads="1"/>
          </p:cNvSpPr>
          <p:nvPr/>
        </p:nvSpPr>
        <p:spPr bwMode="auto">
          <a:xfrm>
            <a:off x="611188" y="6173788"/>
            <a:ext cx="3502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CC99"/>
                </a:solidFill>
              </a:rPr>
              <a:t>Trend not accounted for</a:t>
            </a:r>
          </a:p>
        </p:txBody>
      </p:sp>
      <p:sp>
        <p:nvSpPr>
          <p:cNvPr id="96269" name="Rectangle 13"/>
          <p:cNvSpPr>
            <a:spLocks noChangeArrowheads="1"/>
          </p:cNvSpPr>
          <p:nvPr/>
        </p:nvSpPr>
        <p:spPr bwMode="auto">
          <a:xfrm>
            <a:off x="4344988" y="3582988"/>
            <a:ext cx="47974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FFCC99"/>
                </a:solidFill>
              </a:rPr>
              <a:t>Cyclical effects not accounted for</a:t>
            </a:r>
          </a:p>
        </p:txBody>
      </p:sp>
      <p:sp>
        <p:nvSpPr>
          <p:cNvPr id="96270" name="Rectangle 14"/>
          <p:cNvSpPr>
            <a:spLocks noChangeArrowheads="1"/>
          </p:cNvSpPr>
          <p:nvPr/>
        </p:nvSpPr>
        <p:spPr bwMode="auto">
          <a:xfrm>
            <a:off x="4497388" y="6173788"/>
            <a:ext cx="4645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CC99"/>
                </a:solidFill>
              </a:rPr>
              <a:t>Seasonal effects not accounted for</a:t>
            </a:r>
          </a:p>
        </p:txBody>
      </p:sp>
      <p:sp>
        <p:nvSpPr>
          <p:cNvPr id="96271" name="Rectangle 15"/>
          <p:cNvSpPr>
            <a:spLocks noChangeArrowheads="1"/>
          </p:cNvSpPr>
          <p:nvPr/>
        </p:nvSpPr>
        <p:spPr bwMode="auto">
          <a:xfrm>
            <a:off x="3735388" y="3354388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</a:t>
            </a:r>
          </a:p>
        </p:txBody>
      </p:sp>
      <p:sp>
        <p:nvSpPr>
          <p:cNvPr id="96272" name="Rectangle 16"/>
          <p:cNvSpPr>
            <a:spLocks noChangeArrowheads="1"/>
          </p:cNvSpPr>
          <p:nvPr/>
        </p:nvSpPr>
        <p:spPr bwMode="auto">
          <a:xfrm>
            <a:off x="8688388" y="3278188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</a:t>
            </a:r>
          </a:p>
        </p:txBody>
      </p:sp>
      <p:sp>
        <p:nvSpPr>
          <p:cNvPr id="96273" name="Rectangle 17"/>
          <p:cNvSpPr>
            <a:spLocks noChangeArrowheads="1"/>
          </p:cNvSpPr>
          <p:nvPr/>
        </p:nvSpPr>
        <p:spPr bwMode="auto">
          <a:xfrm>
            <a:off x="3811588" y="5868988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</a:t>
            </a:r>
          </a:p>
        </p:txBody>
      </p:sp>
      <p:sp>
        <p:nvSpPr>
          <p:cNvPr id="96274" name="Rectangle 18"/>
          <p:cNvSpPr>
            <a:spLocks noChangeArrowheads="1"/>
          </p:cNvSpPr>
          <p:nvPr/>
        </p:nvSpPr>
        <p:spPr bwMode="auto">
          <a:xfrm>
            <a:off x="8688388" y="5792788"/>
            <a:ext cx="454025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/>
              <a:t>T</a:t>
            </a:r>
          </a:p>
        </p:txBody>
      </p:sp>
      <p:sp>
        <p:nvSpPr>
          <p:cNvPr id="96275" name="Rectangle 19"/>
          <p:cNvSpPr>
            <a:spLocks noChangeArrowheads="1"/>
          </p:cNvSpPr>
          <p:nvPr/>
        </p:nvSpPr>
        <p:spPr bwMode="auto">
          <a:xfrm>
            <a:off x="306388" y="15255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e</a:t>
            </a:r>
          </a:p>
        </p:txBody>
      </p:sp>
      <p:sp>
        <p:nvSpPr>
          <p:cNvPr id="96276" name="Rectangle 20"/>
          <p:cNvSpPr>
            <a:spLocks noChangeArrowheads="1"/>
          </p:cNvSpPr>
          <p:nvPr/>
        </p:nvSpPr>
        <p:spPr bwMode="auto">
          <a:xfrm>
            <a:off x="4497388" y="15255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e</a:t>
            </a:r>
          </a:p>
        </p:txBody>
      </p:sp>
      <p:sp>
        <p:nvSpPr>
          <p:cNvPr id="96277" name="Rectangle 21"/>
          <p:cNvSpPr>
            <a:spLocks noChangeArrowheads="1"/>
          </p:cNvSpPr>
          <p:nvPr/>
        </p:nvSpPr>
        <p:spPr bwMode="auto">
          <a:xfrm>
            <a:off x="306388" y="40401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e</a:t>
            </a:r>
          </a:p>
        </p:txBody>
      </p:sp>
      <p:sp>
        <p:nvSpPr>
          <p:cNvPr id="96278" name="Rectangle 22"/>
          <p:cNvSpPr>
            <a:spLocks noChangeArrowheads="1"/>
          </p:cNvSpPr>
          <p:nvPr/>
        </p:nvSpPr>
        <p:spPr bwMode="auto">
          <a:xfrm>
            <a:off x="4573588" y="39639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/>
              <a:t>e</a:t>
            </a:r>
          </a:p>
        </p:txBody>
      </p:sp>
      <p:sp>
        <p:nvSpPr>
          <p:cNvPr id="96279" name="Line 23"/>
          <p:cNvSpPr>
            <a:spLocks noChangeShapeType="1"/>
          </p:cNvSpPr>
          <p:nvPr/>
        </p:nvSpPr>
        <p:spPr bwMode="auto">
          <a:xfrm>
            <a:off x="696913" y="2590800"/>
            <a:ext cx="2960687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80" name="Rectangle 24"/>
          <p:cNvSpPr>
            <a:spLocks noChangeArrowheads="1"/>
          </p:cNvSpPr>
          <p:nvPr/>
        </p:nvSpPr>
        <p:spPr bwMode="auto">
          <a:xfrm>
            <a:off x="306388" y="22875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96281" name="Rectangle 25"/>
          <p:cNvSpPr>
            <a:spLocks noChangeArrowheads="1"/>
          </p:cNvSpPr>
          <p:nvPr/>
        </p:nvSpPr>
        <p:spPr bwMode="auto">
          <a:xfrm>
            <a:off x="4497388" y="22875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96282" name="Line 26"/>
          <p:cNvSpPr>
            <a:spLocks noChangeShapeType="1"/>
          </p:cNvSpPr>
          <p:nvPr/>
        </p:nvSpPr>
        <p:spPr bwMode="auto">
          <a:xfrm>
            <a:off x="4887913" y="2590800"/>
            <a:ext cx="3722687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83" name="Line 27"/>
          <p:cNvSpPr>
            <a:spLocks noChangeShapeType="1"/>
          </p:cNvSpPr>
          <p:nvPr/>
        </p:nvSpPr>
        <p:spPr bwMode="auto">
          <a:xfrm>
            <a:off x="696913" y="5105400"/>
            <a:ext cx="2808287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84" name="Line 28"/>
          <p:cNvSpPr>
            <a:spLocks noChangeShapeType="1"/>
          </p:cNvSpPr>
          <p:nvPr/>
        </p:nvSpPr>
        <p:spPr bwMode="auto">
          <a:xfrm>
            <a:off x="4964113" y="5105400"/>
            <a:ext cx="3646487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85" name="Rectangle 29"/>
          <p:cNvSpPr>
            <a:spLocks noChangeArrowheads="1"/>
          </p:cNvSpPr>
          <p:nvPr/>
        </p:nvSpPr>
        <p:spPr bwMode="auto">
          <a:xfrm>
            <a:off x="306388" y="48021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96286" name="Rectangle 30"/>
          <p:cNvSpPr>
            <a:spLocks noChangeArrowheads="1"/>
          </p:cNvSpPr>
          <p:nvPr/>
        </p:nvSpPr>
        <p:spPr bwMode="auto">
          <a:xfrm>
            <a:off x="4573588" y="4802188"/>
            <a:ext cx="53022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96287" name="Oval 31"/>
          <p:cNvSpPr>
            <a:spLocks noChangeArrowheads="1"/>
          </p:cNvSpPr>
          <p:nvPr/>
        </p:nvSpPr>
        <p:spPr bwMode="auto">
          <a:xfrm>
            <a:off x="990600" y="22098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88" name="Oval 32"/>
          <p:cNvSpPr>
            <a:spLocks noChangeArrowheads="1"/>
          </p:cNvSpPr>
          <p:nvPr/>
        </p:nvSpPr>
        <p:spPr bwMode="auto">
          <a:xfrm>
            <a:off x="1295400" y="2362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89" name="Oval 33"/>
          <p:cNvSpPr>
            <a:spLocks noChangeArrowheads="1"/>
          </p:cNvSpPr>
          <p:nvPr/>
        </p:nvSpPr>
        <p:spPr bwMode="auto">
          <a:xfrm>
            <a:off x="1600200" y="28956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0" name="Oval 34"/>
          <p:cNvSpPr>
            <a:spLocks noChangeArrowheads="1"/>
          </p:cNvSpPr>
          <p:nvPr/>
        </p:nvSpPr>
        <p:spPr bwMode="auto">
          <a:xfrm>
            <a:off x="1828800" y="22098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1" name="Oval 35"/>
          <p:cNvSpPr>
            <a:spLocks noChangeArrowheads="1"/>
          </p:cNvSpPr>
          <p:nvPr/>
        </p:nvSpPr>
        <p:spPr bwMode="auto">
          <a:xfrm>
            <a:off x="2209800" y="2667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2" name="Oval 36"/>
          <p:cNvSpPr>
            <a:spLocks noChangeArrowheads="1"/>
          </p:cNvSpPr>
          <p:nvPr/>
        </p:nvSpPr>
        <p:spPr bwMode="auto">
          <a:xfrm>
            <a:off x="2590800" y="2057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3" name="Oval 37"/>
          <p:cNvSpPr>
            <a:spLocks noChangeArrowheads="1"/>
          </p:cNvSpPr>
          <p:nvPr/>
        </p:nvSpPr>
        <p:spPr bwMode="auto">
          <a:xfrm>
            <a:off x="2819400" y="3124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4" name="Oval 38"/>
          <p:cNvSpPr>
            <a:spLocks noChangeArrowheads="1"/>
          </p:cNvSpPr>
          <p:nvPr/>
        </p:nvSpPr>
        <p:spPr bwMode="auto">
          <a:xfrm>
            <a:off x="3048000" y="2286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5" name="Oval 39"/>
          <p:cNvSpPr>
            <a:spLocks noChangeArrowheads="1"/>
          </p:cNvSpPr>
          <p:nvPr/>
        </p:nvSpPr>
        <p:spPr bwMode="auto">
          <a:xfrm>
            <a:off x="6705600" y="1981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6" name="Oval 40"/>
          <p:cNvSpPr>
            <a:spLocks noChangeArrowheads="1"/>
          </p:cNvSpPr>
          <p:nvPr/>
        </p:nvSpPr>
        <p:spPr bwMode="auto">
          <a:xfrm>
            <a:off x="5410200" y="2362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7" name="Oval 41"/>
          <p:cNvSpPr>
            <a:spLocks noChangeArrowheads="1"/>
          </p:cNvSpPr>
          <p:nvPr/>
        </p:nvSpPr>
        <p:spPr bwMode="auto">
          <a:xfrm>
            <a:off x="5029200" y="21336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8" name="Oval 42"/>
          <p:cNvSpPr>
            <a:spLocks noChangeArrowheads="1"/>
          </p:cNvSpPr>
          <p:nvPr/>
        </p:nvSpPr>
        <p:spPr bwMode="auto">
          <a:xfrm>
            <a:off x="6019800" y="2667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99" name="Oval 43"/>
          <p:cNvSpPr>
            <a:spLocks noChangeArrowheads="1"/>
          </p:cNvSpPr>
          <p:nvPr/>
        </p:nvSpPr>
        <p:spPr bwMode="auto">
          <a:xfrm>
            <a:off x="6324600" y="22098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0" name="Oval 44"/>
          <p:cNvSpPr>
            <a:spLocks noChangeArrowheads="1"/>
          </p:cNvSpPr>
          <p:nvPr/>
        </p:nvSpPr>
        <p:spPr bwMode="auto">
          <a:xfrm>
            <a:off x="7239000" y="2438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1" name="Oval 45"/>
          <p:cNvSpPr>
            <a:spLocks noChangeArrowheads="1"/>
          </p:cNvSpPr>
          <p:nvPr/>
        </p:nvSpPr>
        <p:spPr bwMode="auto">
          <a:xfrm>
            <a:off x="7543800" y="2819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2" name="Oval 46"/>
          <p:cNvSpPr>
            <a:spLocks noChangeArrowheads="1"/>
          </p:cNvSpPr>
          <p:nvPr/>
        </p:nvSpPr>
        <p:spPr bwMode="auto">
          <a:xfrm>
            <a:off x="5715000" y="28956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3" name="Oval 47"/>
          <p:cNvSpPr>
            <a:spLocks noChangeArrowheads="1"/>
          </p:cNvSpPr>
          <p:nvPr/>
        </p:nvSpPr>
        <p:spPr bwMode="auto">
          <a:xfrm>
            <a:off x="838200" y="4267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4" name="Oval 48"/>
          <p:cNvSpPr>
            <a:spLocks noChangeArrowheads="1"/>
          </p:cNvSpPr>
          <p:nvPr/>
        </p:nvSpPr>
        <p:spPr bwMode="auto">
          <a:xfrm>
            <a:off x="1447800" y="4572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5" name="Oval 49"/>
          <p:cNvSpPr>
            <a:spLocks noChangeArrowheads="1"/>
          </p:cNvSpPr>
          <p:nvPr/>
        </p:nvSpPr>
        <p:spPr bwMode="auto">
          <a:xfrm>
            <a:off x="1219200" y="4343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6" name="Oval 50"/>
          <p:cNvSpPr>
            <a:spLocks noChangeArrowheads="1"/>
          </p:cNvSpPr>
          <p:nvPr/>
        </p:nvSpPr>
        <p:spPr bwMode="auto">
          <a:xfrm>
            <a:off x="1828800" y="48006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7" name="Oval 51"/>
          <p:cNvSpPr>
            <a:spLocks noChangeArrowheads="1"/>
          </p:cNvSpPr>
          <p:nvPr/>
        </p:nvSpPr>
        <p:spPr bwMode="auto">
          <a:xfrm>
            <a:off x="2133600" y="5105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8" name="Oval 52"/>
          <p:cNvSpPr>
            <a:spLocks noChangeArrowheads="1"/>
          </p:cNvSpPr>
          <p:nvPr/>
        </p:nvSpPr>
        <p:spPr bwMode="auto">
          <a:xfrm>
            <a:off x="2743200" y="55626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09" name="Oval 53"/>
          <p:cNvSpPr>
            <a:spLocks noChangeArrowheads="1"/>
          </p:cNvSpPr>
          <p:nvPr/>
        </p:nvSpPr>
        <p:spPr bwMode="auto">
          <a:xfrm>
            <a:off x="2362200" y="5334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0" name="Oval 54"/>
          <p:cNvSpPr>
            <a:spLocks noChangeArrowheads="1"/>
          </p:cNvSpPr>
          <p:nvPr/>
        </p:nvSpPr>
        <p:spPr bwMode="auto">
          <a:xfrm>
            <a:off x="3048000" y="5715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1" name="Oval 55"/>
          <p:cNvSpPr>
            <a:spLocks noChangeArrowheads="1"/>
          </p:cNvSpPr>
          <p:nvPr/>
        </p:nvSpPr>
        <p:spPr bwMode="auto">
          <a:xfrm>
            <a:off x="6019800" y="55626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2" name="Oval 56"/>
          <p:cNvSpPr>
            <a:spLocks noChangeArrowheads="1"/>
          </p:cNvSpPr>
          <p:nvPr/>
        </p:nvSpPr>
        <p:spPr bwMode="auto">
          <a:xfrm>
            <a:off x="5410200" y="4648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3" name="Oval 57"/>
          <p:cNvSpPr>
            <a:spLocks noChangeArrowheads="1"/>
          </p:cNvSpPr>
          <p:nvPr/>
        </p:nvSpPr>
        <p:spPr bwMode="auto">
          <a:xfrm>
            <a:off x="5105400" y="4953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4" name="Oval 58"/>
          <p:cNvSpPr>
            <a:spLocks noChangeArrowheads="1"/>
          </p:cNvSpPr>
          <p:nvPr/>
        </p:nvSpPr>
        <p:spPr bwMode="auto">
          <a:xfrm>
            <a:off x="4800600" y="5334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5" name="Oval 59"/>
          <p:cNvSpPr>
            <a:spLocks noChangeArrowheads="1"/>
          </p:cNvSpPr>
          <p:nvPr/>
        </p:nvSpPr>
        <p:spPr bwMode="auto">
          <a:xfrm>
            <a:off x="5715000" y="5029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6" name="Oval 60"/>
          <p:cNvSpPr>
            <a:spLocks noChangeArrowheads="1"/>
          </p:cNvSpPr>
          <p:nvPr/>
        </p:nvSpPr>
        <p:spPr bwMode="auto">
          <a:xfrm>
            <a:off x="6248400" y="5029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7" name="Oval 61"/>
          <p:cNvSpPr>
            <a:spLocks noChangeArrowheads="1"/>
          </p:cNvSpPr>
          <p:nvPr/>
        </p:nvSpPr>
        <p:spPr bwMode="auto">
          <a:xfrm>
            <a:off x="6553200" y="44958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8" name="Oval 62"/>
          <p:cNvSpPr>
            <a:spLocks noChangeArrowheads="1"/>
          </p:cNvSpPr>
          <p:nvPr/>
        </p:nvSpPr>
        <p:spPr bwMode="auto">
          <a:xfrm>
            <a:off x="6858000" y="5029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19" name="Oval 63"/>
          <p:cNvSpPr>
            <a:spLocks noChangeArrowheads="1"/>
          </p:cNvSpPr>
          <p:nvPr/>
        </p:nvSpPr>
        <p:spPr bwMode="auto">
          <a:xfrm>
            <a:off x="7162800" y="5486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20" name="Oval 64"/>
          <p:cNvSpPr>
            <a:spLocks noChangeArrowheads="1"/>
          </p:cNvSpPr>
          <p:nvPr/>
        </p:nvSpPr>
        <p:spPr bwMode="auto">
          <a:xfrm>
            <a:off x="7391400" y="5029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21" name="Oval 65"/>
          <p:cNvSpPr>
            <a:spLocks noChangeArrowheads="1"/>
          </p:cNvSpPr>
          <p:nvPr/>
        </p:nvSpPr>
        <p:spPr bwMode="auto">
          <a:xfrm>
            <a:off x="7620000" y="4648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22" name="Oval 66"/>
          <p:cNvSpPr>
            <a:spLocks noChangeArrowheads="1"/>
          </p:cNvSpPr>
          <p:nvPr/>
        </p:nvSpPr>
        <p:spPr bwMode="auto">
          <a:xfrm>
            <a:off x="8001000" y="49530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23" name="Oval 67"/>
          <p:cNvSpPr>
            <a:spLocks noChangeArrowheads="1"/>
          </p:cNvSpPr>
          <p:nvPr/>
        </p:nvSpPr>
        <p:spPr bwMode="auto">
          <a:xfrm>
            <a:off x="7848600" y="24384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24" name="Oval 68"/>
          <p:cNvSpPr>
            <a:spLocks noChangeArrowheads="1"/>
          </p:cNvSpPr>
          <p:nvPr/>
        </p:nvSpPr>
        <p:spPr bwMode="auto">
          <a:xfrm>
            <a:off x="8229600" y="1981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325" name="Oval 69"/>
          <p:cNvSpPr>
            <a:spLocks noChangeArrowheads="1"/>
          </p:cNvSpPr>
          <p:nvPr/>
        </p:nvSpPr>
        <p:spPr bwMode="auto">
          <a:xfrm>
            <a:off x="8305800" y="5410200"/>
            <a:ext cx="228600" cy="228600"/>
          </a:xfrm>
          <a:prstGeom prst="ellipse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256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Ctr="1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Principal of Parsimony</a:t>
            </a:r>
            <a:endParaRPr lang="en-US" smtClean="0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848600" cy="4495800"/>
          </a:xfrm>
          <a:noFill/>
        </p:spPr>
        <p:txBody>
          <a:bodyPr lIns="90488" tIns="44450" rIns="90488" bIns="44450"/>
          <a:lstStyle/>
          <a:p>
            <a:pPr marL="571500" indent="-571500">
              <a:lnSpc>
                <a:spcPct val="90000"/>
              </a:lnSpc>
            </a:pPr>
            <a:r>
              <a:rPr lang="en-US" smtClean="0"/>
              <a:t>Suppose two or more models provide good fit for data</a:t>
            </a:r>
          </a:p>
          <a:p>
            <a:pPr marL="571500" indent="-571500">
              <a:lnSpc>
                <a:spcPct val="90000"/>
              </a:lnSpc>
            </a:pPr>
            <a:r>
              <a:rPr lang="en-US" smtClean="0"/>
              <a:t>Select the Simplest Model</a:t>
            </a:r>
          </a:p>
          <a:p>
            <a:pPr marL="971550" lvl="1">
              <a:lnSpc>
                <a:spcPct val="90000"/>
              </a:lnSpc>
            </a:pPr>
            <a:r>
              <a:rPr lang="en-US" smtClean="0">
                <a:solidFill>
                  <a:srgbClr val="66FF33"/>
                </a:solidFill>
              </a:rPr>
              <a:t>Simplest model types:</a:t>
            </a:r>
          </a:p>
          <a:p>
            <a:pPr marL="1314450" lvl="2">
              <a:lnSpc>
                <a:spcPct val="90000"/>
              </a:lnSpc>
            </a:pPr>
            <a:r>
              <a:rPr lang="en-US" smtClean="0">
                <a:solidFill>
                  <a:srgbClr val="1FFFEA"/>
                </a:solidFill>
              </a:rPr>
              <a:t>least-squares linear</a:t>
            </a:r>
          </a:p>
          <a:p>
            <a:pPr marL="1314450" lvl="2">
              <a:lnSpc>
                <a:spcPct val="90000"/>
              </a:lnSpc>
            </a:pPr>
            <a:r>
              <a:rPr lang="en-US" smtClean="0">
                <a:solidFill>
                  <a:srgbClr val="1FFFEA"/>
                </a:solidFill>
              </a:rPr>
              <a:t>least-square quadratic</a:t>
            </a:r>
          </a:p>
          <a:p>
            <a:pPr marL="1314450" lvl="2">
              <a:lnSpc>
                <a:spcPct val="90000"/>
              </a:lnSpc>
            </a:pPr>
            <a:r>
              <a:rPr lang="en-US" smtClean="0">
                <a:solidFill>
                  <a:srgbClr val="1FFFEA"/>
                </a:solidFill>
              </a:rPr>
              <a:t>1st order autoregressive</a:t>
            </a:r>
            <a:endParaRPr lang="en-US" smtClean="0"/>
          </a:p>
          <a:p>
            <a:pPr marL="971550" lvl="1">
              <a:lnSpc>
                <a:spcPct val="90000"/>
              </a:lnSpc>
            </a:pPr>
            <a:r>
              <a:rPr lang="en-US" smtClean="0">
                <a:solidFill>
                  <a:srgbClr val="66FF33"/>
                </a:solidFill>
              </a:rPr>
              <a:t>More complex types:</a:t>
            </a:r>
          </a:p>
          <a:p>
            <a:pPr marL="1314450" lvl="2">
              <a:lnSpc>
                <a:spcPct val="90000"/>
              </a:lnSpc>
            </a:pPr>
            <a:r>
              <a:rPr lang="en-US" smtClean="0">
                <a:solidFill>
                  <a:srgbClr val="1FFFEA"/>
                </a:solidFill>
              </a:rPr>
              <a:t>2nd and 3rd order autoregressive</a:t>
            </a:r>
          </a:p>
          <a:p>
            <a:pPr marL="1314450" lvl="2">
              <a:lnSpc>
                <a:spcPct val="90000"/>
              </a:lnSpc>
            </a:pPr>
            <a:r>
              <a:rPr lang="en-US" smtClean="0">
                <a:solidFill>
                  <a:srgbClr val="1FFFEA"/>
                </a:solidFill>
              </a:rPr>
              <a:t>least-squares exponential</a:t>
            </a:r>
          </a:p>
        </p:txBody>
      </p:sp>
    </p:spTree>
    <p:extLst>
      <p:ext uri="{BB962C8B-B14F-4D97-AF65-F5344CB8AC3E}">
        <p14:creationId xmlns="" xmlns:p14="http://schemas.microsoft.com/office/powerpoint/2010/main" val="37496441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606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53882" dir="2700000" algn="ctr" rotWithShape="0">
              <a:schemeClr val="bg2"/>
            </a:outerShdw>
          </a:effectLst>
        </p:spPr>
        <p:txBody>
          <a:bodyPr lIns="90488" tIns="44450" rIns="90488" bIns="44450"/>
          <a:lstStyle/>
          <a:p>
            <a:pPr>
              <a:defRPr/>
            </a:pPr>
            <a:r>
              <a:rPr lang="en-US" sz="5400" b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Summary</a:t>
            </a:r>
            <a:endParaRPr lang="en-US" smtClean="0"/>
          </a:p>
        </p:txBody>
      </p:sp>
      <p:sp>
        <p:nvSpPr>
          <p:cNvPr id="2160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1778000"/>
            <a:ext cx="8305800" cy="4394200"/>
          </a:xfrm>
          <a:noFill/>
        </p:spPr>
        <p:txBody>
          <a:bodyPr lIns="90488" tIns="44450" rIns="90488" bIns="44450"/>
          <a:lstStyle/>
          <a:p>
            <a:pPr>
              <a:spcBef>
                <a:spcPct val="40000"/>
              </a:spcBef>
            </a:pPr>
            <a:r>
              <a:rPr lang="en-US" smtClean="0"/>
              <a:t>Described what forecasting is</a:t>
            </a:r>
          </a:p>
          <a:p>
            <a:pPr>
              <a:spcBef>
                <a:spcPct val="40000"/>
              </a:spcBef>
            </a:pPr>
            <a:r>
              <a:rPr lang="en-US" smtClean="0"/>
              <a:t>Explained time series &amp; its components</a:t>
            </a:r>
          </a:p>
          <a:p>
            <a:pPr>
              <a:spcBef>
                <a:spcPct val="40000"/>
              </a:spcBef>
            </a:pPr>
            <a:r>
              <a:rPr lang="en-US" smtClean="0"/>
              <a:t>Smoothed a data series</a:t>
            </a:r>
          </a:p>
          <a:p>
            <a:pPr lvl="1"/>
            <a:r>
              <a:rPr lang="en-US" smtClean="0"/>
              <a:t>Moving average</a:t>
            </a:r>
          </a:p>
          <a:p>
            <a:pPr lvl="1"/>
            <a:r>
              <a:rPr lang="en-US" smtClean="0"/>
              <a:t>Exponential smoothing</a:t>
            </a:r>
          </a:p>
          <a:p>
            <a:pPr>
              <a:spcBef>
                <a:spcPct val="40000"/>
              </a:spcBef>
            </a:pPr>
            <a:r>
              <a:rPr lang="en-US" smtClean="0"/>
              <a:t>Forecasted using trend models </a:t>
            </a:r>
          </a:p>
        </p:txBody>
      </p:sp>
    </p:spTree>
    <p:extLst>
      <p:ext uri="{BB962C8B-B14F-4D97-AF65-F5344CB8AC3E}">
        <p14:creationId xmlns="" xmlns:p14="http://schemas.microsoft.com/office/powerpoint/2010/main" val="382099912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1413</Words>
  <Application>Microsoft Office PowerPoint</Application>
  <PresentationFormat>On-screen Show (4:3)</PresentationFormat>
  <Paragraphs>504</Paragraphs>
  <Slides>76</Slides>
  <Notes>64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7</vt:i4>
      </vt:variant>
      <vt:variant>
        <vt:lpstr>Slide Titles</vt:lpstr>
      </vt:variant>
      <vt:variant>
        <vt:i4>76</vt:i4>
      </vt:variant>
    </vt:vector>
  </HeadingPairs>
  <TitlesOfParts>
    <vt:vector size="84" baseType="lpstr">
      <vt:lpstr>Office Theme</vt:lpstr>
      <vt:lpstr>Clip</vt:lpstr>
      <vt:lpstr>VISIO</vt:lpstr>
      <vt:lpstr>Picture</vt:lpstr>
      <vt:lpstr>Equation</vt:lpstr>
      <vt:lpstr>Chart</vt:lpstr>
      <vt:lpstr>Document</vt:lpstr>
      <vt:lpstr>Worksheet</vt:lpstr>
      <vt:lpstr>Lecture 8 Analysis of Time Series Calculations and analysis of trends</vt:lpstr>
      <vt:lpstr>Learning Objectives</vt:lpstr>
      <vt:lpstr>What Is Forecasting?</vt:lpstr>
      <vt:lpstr>Forecasting Approaches</vt:lpstr>
      <vt:lpstr>Forecasting Approaches</vt:lpstr>
      <vt:lpstr> Quantitative Forecasting</vt:lpstr>
      <vt:lpstr>Quantitative Forecasting Methods</vt:lpstr>
      <vt:lpstr>What is a Time Series?</vt:lpstr>
      <vt:lpstr>Time Series vs.  Cross Sectional Data </vt:lpstr>
      <vt:lpstr>Time Series vs.  Cross Sectional Data </vt:lpstr>
      <vt:lpstr>Time Series vs.  Cross Sectional Data </vt:lpstr>
      <vt:lpstr>Time Series vs.  Cross Sectional Data </vt:lpstr>
      <vt:lpstr>Time Series Components</vt:lpstr>
      <vt:lpstr>Trend Component</vt:lpstr>
      <vt:lpstr>Trend Component</vt:lpstr>
      <vt:lpstr>Cyclical Component</vt:lpstr>
      <vt:lpstr>Cyclical Component</vt:lpstr>
      <vt:lpstr>Seasonal Component</vt:lpstr>
      <vt:lpstr>Seasonal Component</vt:lpstr>
      <vt:lpstr>Irregular Component</vt:lpstr>
      <vt:lpstr>Random or Irregular Component</vt:lpstr>
      <vt:lpstr>Time Series Forecasting</vt:lpstr>
      <vt:lpstr>Plotting Time Series Data</vt:lpstr>
      <vt:lpstr>Moving Average Method</vt:lpstr>
      <vt:lpstr>Time Series Forecasting</vt:lpstr>
      <vt:lpstr>Moving Average Method</vt:lpstr>
      <vt:lpstr>Moving Average Method</vt:lpstr>
      <vt:lpstr>Moving Average Graph</vt:lpstr>
      <vt:lpstr>Moving Average  [An Example]</vt:lpstr>
      <vt:lpstr>Moving Average  [Solution]</vt:lpstr>
      <vt:lpstr>Moving Average </vt:lpstr>
      <vt:lpstr>Exponential Smoothing Method</vt:lpstr>
      <vt:lpstr>Time Series Forecasting</vt:lpstr>
      <vt:lpstr>Exponential Smoothing Method</vt:lpstr>
      <vt:lpstr>Exponential Smoothing  [An Example]</vt:lpstr>
      <vt:lpstr>Exponential Smoothing</vt:lpstr>
      <vt:lpstr>Exponential Smoothing [Graph]</vt:lpstr>
      <vt:lpstr>Forecast Effect of Smoothing Coefficient (W)</vt:lpstr>
      <vt:lpstr>Linear Time-Series Forecasting Model</vt:lpstr>
      <vt:lpstr>Time Series Forecasting</vt:lpstr>
      <vt:lpstr>Linear Time-Series Forecasting Model</vt:lpstr>
      <vt:lpstr>Linear Time-Series Model</vt:lpstr>
      <vt:lpstr>Linear Time-Series Model [An Example]</vt:lpstr>
      <vt:lpstr>Linear Time-Series [Example]</vt:lpstr>
      <vt:lpstr>The Linear Trend Model</vt:lpstr>
      <vt:lpstr>Time Series Plot</vt:lpstr>
      <vt:lpstr>Time Series Plot [Revised]</vt:lpstr>
      <vt:lpstr>Seasonality Plot</vt:lpstr>
      <vt:lpstr>Trend Analysis</vt:lpstr>
      <vt:lpstr>Quadratic Time-Series Forecasting Model</vt:lpstr>
      <vt:lpstr>Time Series Forecasting</vt:lpstr>
      <vt:lpstr>Quadratic Time-Series Forecasting Model</vt:lpstr>
      <vt:lpstr>Quadratic Time-Series Forecasting Model</vt:lpstr>
      <vt:lpstr>Quadratic Time-Series Model Relationships</vt:lpstr>
      <vt:lpstr>Quadratic Trend Model</vt:lpstr>
      <vt:lpstr>Exponential Time-Series Model</vt:lpstr>
      <vt:lpstr>Time Series Forecasting</vt:lpstr>
      <vt:lpstr>Exponential Time-Series Forecasting Model</vt:lpstr>
      <vt:lpstr>Exponential Time-Series Forecasting Model</vt:lpstr>
      <vt:lpstr>Exponential Time-Series Model Relationships</vt:lpstr>
      <vt:lpstr>Exponential Weight [Example Graph]</vt:lpstr>
      <vt:lpstr>Exponential Trend Model</vt:lpstr>
      <vt:lpstr>Autoregressive Modeling</vt:lpstr>
      <vt:lpstr>Time Series Forecasting</vt:lpstr>
      <vt:lpstr>Autoregressive Modeling</vt:lpstr>
      <vt:lpstr>Time Series Data Plot</vt:lpstr>
      <vt:lpstr>Auto-correlation Plot</vt:lpstr>
      <vt:lpstr>Autoregressive Model    [An Example]</vt:lpstr>
      <vt:lpstr>Autoregressive Model [Example Solution]</vt:lpstr>
      <vt:lpstr>Evaluating Forecasts</vt:lpstr>
      <vt:lpstr> Quantitative  Forecasting Steps </vt:lpstr>
      <vt:lpstr>Forecasting Guidelines</vt:lpstr>
      <vt:lpstr>Pattern of Forecast Error</vt:lpstr>
      <vt:lpstr>Residual Analysis </vt:lpstr>
      <vt:lpstr>Principal of Parsimony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8 Analysis of Time Series Calculations and analysis of trends</dc:title>
  <dc:creator>MyUserName</dc:creator>
  <cp:lastModifiedBy>NTS</cp:lastModifiedBy>
  <cp:revision>8</cp:revision>
  <dcterms:created xsi:type="dcterms:W3CDTF">2012-12-08T02:37:58Z</dcterms:created>
  <dcterms:modified xsi:type="dcterms:W3CDTF">2012-12-08T05:58:50Z</dcterms:modified>
</cp:coreProperties>
</file>