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5" r:id="rId5"/>
    <p:sldId id="277" r:id="rId6"/>
    <p:sldId id="276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  <p:sldId id="294" r:id="rId24"/>
    <p:sldId id="295" r:id="rId25"/>
    <p:sldId id="260" r:id="rId26"/>
    <p:sldId id="261" r:id="rId27"/>
    <p:sldId id="262" r:id="rId28"/>
    <p:sldId id="263" r:id="rId29"/>
    <p:sldId id="264" r:id="rId30"/>
    <p:sldId id="265" r:id="rId31"/>
    <p:sldId id="266" r:id="rId32"/>
    <p:sldId id="267" r:id="rId33"/>
    <p:sldId id="268" r:id="rId34"/>
    <p:sldId id="269" r:id="rId35"/>
    <p:sldId id="270" r:id="rId36"/>
    <p:sldId id="271" r:id="rId37"/>
    <p:sldId id="272" r:id="rId38"/>
    <p:sldId id="273" r:id="rId39"/>
    <p:sldId id="274" r:id="rId40"/>
    <p:sldId id="296" r:id="rId41"/>
    <p:sldId id="297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9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079229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883792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66136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695788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77901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57032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2084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46252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77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72961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35071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262787-C401-430D-AA8E-7D7AB7BFD29D}" type="datetimeFigureOut">
              <a:rPr lang="en-US" smtClean="0"/>
              <a:pPr/>
              <a:t>12/7/2012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868618-55E4-4CD5-80EE-269DAAD85C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9344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6.wmf"/><Relationship Id="rId4" Type="http://schemas.openxmlformats.org/officeDocument/2006/relationships/image" Target="../media/image25.w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Lecture 7</a:t>
            </a:r>
            <a:br>
              <a:rPr lang="en-US" dirty="0" smtClean="0"/>
            </a:br>
            <a:r>
              <a:rPr lang="en-US" dirty="0" smtClean="0"/>
              <a:t>Introduction to Time Series Analysis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</a:t>
            </a:r>
          </a:p>
          <a:p>
            <a:r>
              <a:rPr lang="en-US" dirty="0" smtClean="0"/>
              <a:t>Aziza </a:t>
            </a:r>
            <a:r>
              <a:rPr lang="en-US" dirty="0" err="1" smtClean="0"/>
              <a:t>Munir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591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covered in last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Continous</a:t>
            </a:r>
            <a:r>
              <a:rPr lang="en-US" dirty="0" smtClean="0"/>
              <a:t> distribution</a:t>
            </a:r>
          </a:p>
          <a:p>
            <a:r>
              <a:rPr lang="en-US" dirty="0" smtClean="0"/>
              <a:t>Normal Distribution</a:t>
            </a:r>
          </a:p>
          <a:p>
            <a:r>
              <a:rPr lang="en-US" dirty="0" smtClean="0"/>
              <a:t>Normal approximation to Binomial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17886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US" altLang="zh-TW" dirty="0" smtClean="0"/>
              <a:t>Introduction to Time series with practical examples and applications</a:t>
            </a:r>
          </a:p>
          <a:p>
            <a:pPr lvl="1"/>
            <a:r>
              <a:rPr lang="en-US" altLang="zh-TW" dirty="0" smtClean="0"/>
              <a:t>the basic time-series models: autoregressive (AR) and moving average (MA) models,</a:t>
            </a:r>
          </a:p>
          <a:p>
            <a:pPr lvl="1"/>
            <a:r>
              <a:rPr lang="en-US" altLang="zh-TW" dirty="0" smtClean="0"/>
              <a:t> stationary and </a:t>
            </a:r>
            <a:r>
              <a:rPr lang="en-US" altLang="zh-TW" dirty="0" err="1" smtClean="0"/>
              <a:t>nonstationary</a:t>
            </a:r>
            <a:r>
              <a:rPr lang="en-US" altLang="zh-TW" dirty="0" smtClean="0"/>
              <a:t> time series, </a:t>
            </a:r>
          </a:p>
          <a:p>
            <a:pPr lvl="1"/>
            <a:r>
              <a:rPr lang="en-US" altLang="zh-TW" dirty="0" smtClean="0"/>
              <a:t>and the Box-Jenkins approach to time-series modeling </a:t>
            </a:r>
          </a:p>
          <a:p>
            <a:pPr marL="457200" lvl="1" indent="0">
              <a:buNone/>
            </a:pPr>
            <a:endParaRPr lang="en-US" altLang="zh-TW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72826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and forecasting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>
              <a:defRPr/>
            </a:pPr>
            <a:r>
              <a:rPr lang="en-US" dirty="0"/>
              <a:t>Discrete time series may arise in two ways:</a:t>
            </a:r>
          </a:p>
          <a:p>
            <a:pPr lvl="1" algn="just">
              <a:defRPr/>
            </a:pPr>
            <a:r>
              <a:rPr lang="en-US" dirty="0"/>
              <a:t>1- By sampling a continuous time series</a:t>
            </a:r>
          </a:p>
          <a:p>
            <a:pPr lvl="1" algn="just">
              <a:defRPr/>
            </a:pPr>
            <a:r>
              <a:rPr lang="en-US" dirty="0"/>
              <a:t>2- By accumulating a variable over a period of time</a:t>
            </a:r>
          </a:p>
          <a:p>
            <a:pPr lvl="1" algn="just">
              <a:buNone/>
              <a:defRPr/>
            </a:pPr>
            <a:endParaRPr lang="en-US" dirty="0"/>
          </a:p>
          <a:p>
            <a:pPr algn="just">
              <a:defRPr/>
            </a:pPr>
            <a:r>
              <a:rPr lang="en-US" dirty="0"/>
              <a:t>Characteristics of time series</a:t>
            </a:r>
          </a:p>
          <a:p>
            <a:pPr lvl="1">
              <a:lnSpc>
                <a:spcPct val="130000"/>
              </a:lnSpc>
              <a:defRPr/>
            </a:pPr>
            <a:r>
              <a:rPr lang="en-US" dirty="0"/>
              <a:t>Time periods are of </a:t>
            </a: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equal length</a:t>
            </a:r>
          </a:p>
          <a:p>
            <a:pPr lvl="1">
              <a:lnSpc>
                <a:spcPct val="130000"/>
              </a:lnSpc>
              <a:defRPr/>
            </a:pPr>
            <a:r>
              <a:rPr lang="en-US" dirty="0"/>
              <a:t>No missing values</a:t>
            </a:r>
            <a:br>
              <a:rPr lang="en-US" dirty="0"/>
            </a:b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7173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47500" lnSpcReduction="20000"/>
          </a:bodyPr>
          <a:lstStyle/>
          <a:p>
            <a:r>
              <a:rPr lang="en-GB" dirty="0" smtClean="0"/>
              <a:t>Whatever is going on around us are processes occurring in certain systems. Some obvious examples are:</a:t>
            </a:r>
          </a:p>
          <a:p>
            <a:pPr>
              <a:buFontTx/>
              <a:buChar char="•"/>
            </a:pPr>
            <a:r>
              <a:rPr lang="en-GB" dirty="0" smtClean="0"/>
              <a:t>the change of weather (system: Earth </a:t>
            </a:r>
            <a:r>
              <a:rPr lang="en-GB" dirty="0" err="1" smtClean="0"/>
              <a:t>atmospehere</a:t>
            </a:r>
            <a:r>
              <a:rPr lang="en-GB" dirty="0" smtClean="0"/>
              <a:t>)</a:t>
            </a:r>
          </a:p>
          <a:p>
            <a:pPr>
              <a:buFontTx/>
              <a:buChar char="•"/>
            </a:pPr>
            <a:r>
              <a:rPr lang="en-GB" dirty="0" smtClean="0"/>
              <a:t>the change of illumination during the day (system: Earth </a:t>
            </a:r>
            <a:r>
              <a:rPr lang="en-GB" dirty="0" err="1" smtClean="0"/>
              <a:t>atmospehere</a:t>
            </a:r>
            <a:r>
              <a:rPr lang="en-GB" dirty="0" smtClean="0"/>
              <a:t>)</a:t>
            </a:r>
          </a:p>
          <a:p>
            <a:pPr>
              <a:buFontTx/>
              <a:buChar char="•"/>
            </a:pPr>
            <a:r>
              <a:rPr lang="en-GB" dirty="0" smtClean="0"/>
              <a:t>the daily change in exchange rates (system: financial market)</a:t>
            </a:r>
          </a:p>
          <a:p>
            <a:pPr>
              <a:buFontTx/>
              <a:buChar char="•"/>
            </a:pPr>
            <a:r>
              <a:rPr lang="en-GB" dirty="0" smtClean="0"/>
              <a:t>the change in monthly amount of beer drunk by a certain person (system: person)</a:t>
            </a:r>
          </a:p>
          <a:p>
            <a:endParaRPr lang="en-GB" dirty="0" smtClean="0"/>
          </a:p>
          <a:p>
            <a:r>
              <a:rPr lang="en-GB" dirty="0" smtClean="0"/>
              <a:t>In lay terms: </a:t>
            </a:r>
            <a:r>
              <a:rPr lang="en-GB" b="1" dirty="0" smtClean="0"/>
              <a:t>process </a:t>
            </a:r>
            <a:r>
              <a:rPr lang="en-GB" dirty="0" smtClean="0"/>
              <a:t>is the change in time of the state of the system. </a:t>
            </a:r>
          </a:p>
          <a:p>
            <a:endParaRPr lang="en-GB" dirty="0" smtClean="0"/>
          </a:p>
          <a:p>
            <a:r>
              <a:rPr lang="en-GB" dirty="0" smtClean="0"/>
              <a:t>Note: the </a:t>
            </a:r>
            <a:r>
              <a:rPr lang="en-GB" b="1" dirty="0" smtClean="0"/>
              <a:t>state of the same system</a:t>
            </a:r>
            <a:r>
              <a:rPr lang="en-GB" dirty="0" smtClean="0"/>
              <a:t> can be characterized by one or several variables. </a:t>
            </a:r>
          </a:p>
          <a:p>
            <a:endParaRPr lang="en-GB" dirty="0" smtClean="0"/>
          </a:p>
          <a:p>
            <a:r>
              <a:rPr lang="en-GB" dirty="0" smtClean="0"/>
              <a:t>Examples: </a:t>
            </a:r>
          </a:p>
          <a:p>
            <a:pPr>
              <a:buFontTx/>
              <a:buChar char="•"/>
            </a:pPr>
            <a:r>
              <a:rPr lang="en-GB" dirty="0" smtClean="0"/>
              <a:t>weather at the current moment can be characterized by air temperature, humidity, wind velocity, atmosphere pressure, etc. </a:t>
            </a:r>
          </a:p>
          <a:p>
            <a:pPr>
              <a:buFontTx/>
              <a:buChar char="•"/>
            </a:pPr>
            <a:r>
              <a:rPr lang="en-GB" dirty="0" smtClean="0"/>
              <a:t>state of the person can be characterized by his/her body temperature, average heart rate, average respiration frequency, blood pressure, appetite, etc. </a:t>
            </a:r>
          </a:p>
          <a:p>
            <a:endParaRPr lang="en-GB" dirty="0" smtClean="0"/>
          </a:p>
          <a:p>
            <a:r>
              <a:rPr lang="en-GB" dirty="0" smtClean="0"/>
              <a:t>One may record and observe the change in time of several, or of just one variable characterizing the system state. The recorded dependence of some variable in time</a:t>
            </a:r>
          </a:p>
          <a:p>
            <a:r>
              <a:rPr lang="en-GB" dirty="0" smtClean="0"/>
              <a:t>is also called a </a:t>
            </a:r>
            <a:r>
              <a:rPr lang="en-GB" b="1" dirty="0" smtClean="0"/>
              <a:t>realization</a:t>
            </a:r>
            <a:r>
              <a:rPr lang="en-GB" dirty="0" smtClean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45885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Components of a time series</a:t>
            </a: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967426740"/>
              </p:ext>
            </p:extLst>
          </p:nvPr>
        </p:nvGraphicFramePr>
        <p:xfrm>
          <a:off x="1219200" y="1752600"/>
          <a:ext cx="6477000" cy="4114800"/>
        </p:xfrm>
        <a:graphic>
          <a:graphicData uri="http://schemas.openxmlformats.org/presentationml/2006/ole">
            <p:oleObj spid="_x0000_s1043" name="Organization Chart" r:id="rId3" imgW="2393396" imgH="1426832" progId="">
              <p:embed followColorScheme="full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387905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Areas of application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30000"/>
              </a:lnSpc>
              <a:defRPr/>
            </a:pPr>
            <a:r>
              <a:rPr lang="en-US" dirty="0"/>
              <a:t>Forecasting</a:t>
            </a:r>
          </a:p>
          <a:p>
            <a:pPr>
              <a:lnSpc>
                <a:spcPct val="130000"/>
              </a:lnSpc>
              <a:defRPr/>
            </a:pPr>
            <a:r>
              <a:rPr lang="en-US" dirty="0"/>
              <a:t>Determination of a </a:t>
            </a: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transfer function</a:t>
            </a:r>
            <a:r>
              <a:rPr lang="en-US" dirty="0"/>
              <a:t> of a system</a:t>
            </a:r>
          </a:p>
          <a:p>
            <a:pPr>
              <a:lnSpc>
                <a:spcPct val="130000"/>
              </a:lnSpc>
              <a:defRPr/>
            </a:pPr>
            <a:r>
              <a:rPr lang="en-US" dirty="0"/>
              <a:t>Design of simple feed-forward and feedback </a:t>
            </a: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control</a:t>
            </a:r>
            <a:r>
              <a:rPr lang="en-US" dirty="0"/>
              <a:t> schemes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0696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0689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Applications towards forecasting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2">
              <a:defRPr/>
            </a:pPr>
            <a:r>
              <a:rPr lang="en-US" dirty="0" smtClean="0"/>
              <a:t>Economic </a:t>
            </a:r>
            <a:r>
              <a:rPr lang="en-US" dirty="0"/>
              <a:t>and business planning</a:t>
            </a:r>
          </a:p>
          <a:p>
            <a:pPr lvl="2">
              <a:defRPr/>
            </a:pPr>
            <a:r>
              <a:rPr lang="en-US" dirty="0"/>
              <a:t>Inventory and production control</a:t>
            </a:r>
          </a:p>
          <a:p>
            <a:pPr lvl="2">
              <a:defRPr/>
            </a:pPr>
            <a:r>
              <a:rPr lang="en-US" dirty="0"/>
              <a:t>Control and optimization of industrial processes</a:t>
            </a:r>
          </a:p>
          <a:p>
            <a:pPr>
              <a:defRPr/>
            </a:pPr>
            <a:r>
              <a:rPr lang="en-US" dirty="0"/>
              <a:t>Lead time of the forecasts</a:t>
            </a:r>
          </a:p>
          <a:p>
            <a:pPr lvl="1">
              <a:buNone/>
              <a:defRPr/>
            </a:pPr>
            <a:r>
              <a:rPr lang="en-US" dirty="0"/>
              <a:t>is the period over which forecasts are needed</a:t>
            </a:r>
          </a:p>
          <a:p>
            <a:pPr>
              <a:defRPr/>
            </a:pPr>
            <a:r>
              <a:rPr lang="en-US" dirty="0"/>
              <a:t>Degree of sophistication</a:t>
            </a:r>
          </a:p>
          <a:p>
            <a:pPr lvl="1">
              <a:defRPr/>
            </a:pPr>
            <a:r>
              <a:rPr lang="en-US" dirty="0"/>
              <a:t>Simple ideas</a:t>
            </a:r>
          </a:p>
          <a:p>
            <a:pPr lvl="2">
              <a:defRPr/>
            </a:pPr>
            <a:r>
              <a:rPr lang="en-US" dirty="0"/>
              <a:t>Moving averages</a:t>
            </a:r>
          </a:p>
          <a:p>
            <a:pPr lvl="2">
              <a:defRPr/>
            </a:pPr>
            <a:r>
              <a:rPr lang="en-US" dirty="0"/>
              <a:t>Simple regression techniques</a:t>
            </a:r>
          </a:p>
          <a:p>
            <a:pPr lvl="1">
              <a:defRPr/>
            </a:pPr>
            <a:r>
              <a:rPr lang="en-US" dirty="0"/>
              <a:t>Complex statistical concepts</a:t>
            </a:r>
          </a:p>
          <a:p>
            <a:pPr lvl="2">
              <a:defRPr/>
            </a:pPr>
            <a:r>
              <a:rPr lang="en-US" dirty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Box-Jenkins methodology</a:t>
            </a:r>
            <a:endParaRPr lang="en-US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48052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Approaches to forecasting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267200" cy="4114800"/>
          </a:xfrm>
        </p:spPr>
        <p:txBody>
          <a:bodyPr/>
          <a:lstStyle/>
          <a:p>
            <a:pPr eaLnBrk="1" hangingPunct="1"/>
            <a:r>
              <a:rPr lang="en-US" smtClean="0"/>
              <a:t>Self-projecting approach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z="2400" smtClean="0"/>
          </a:p>
          <a:p>
            <a:pPr eaLnBrk="1" hangingPunct="1"/>
            <a:endParaRPr lang="en-US" sz="2400" smtClean="0"/>
          </a:p>
        </p:txBody>
      </p:sp>
      <p:sp>
        <p:nvSpPr>
          <p:cNvPr id="92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981200"/>
            <a:ext cx="4495800" cy="4114800"/>
          </a:xfrm>
        </p:spPr>
        <p:txBody>
          <a:bodyPr/>
          <a:lstStyle/>
          <a:p>
            <a:pPr eaLnBrk="1" hangingPunct="1"/>
            <a:r>
              <a:rPr lang="en-US" smtClean="0"/>
              <a:t>Cause-and-effect approach</a:t>
            </a:r>
          </a:p>
          <a:p>
            <a:pPr eaLnBrk="1" hangingPunct="1"/>
            <a:endParaRPr lang="en-US" smtClean="0"/>
          </a:p>
        </p:txBody>
      </p:sp>
      <p:pic>
        <p:nvPicPr>
          <p:cNvPr id="9221" name="Picture 5" descr="C:\WINDOWS\Desktop\Ahmed\time series presentation\self-projectin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3048000"/>
            <a:ext cx="3810000" cy="289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C:\WINDOWS\Desktop\Ahmed\time series presentation\cause-and-effect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048000"/>
            <a:ext cx="4114800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13991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2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2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 autoUpdateAnimBg="0"/>
      <p:bldP spid="9220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Approaches to forecasting (cont.)</a:t>
            </a:r>
            <a:endParaRPr lang="en-CA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95400"/>
            <a:ext cx="4343400" cy="41148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Self-projecting approach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Advantages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Quickly and easily applied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A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minimum of data</a:t>
            </a:r>
            <a:r>
              <a:rPr lang="en-US" smtClean="0"/>
              <a:t> is required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Reasonably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short-to medium-term</a:t>
            </a:r>
            <a:r>
              <a:rPr lang="en-US" smtClean="0"/>
              <a:t> forecasts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They provide a basis by which forecasts developed through other models can be measured against 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Disadvantages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Not useful for forecasting into the far future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Do </a:t>
            </a:r>
            <a:r>
              <a:rPr lang="en-US" b="1" smtClean="0"/>
              <a:t>not</a:t>
            </a:r>
            <a:r>
              <a:rPr lang="en-US" smtClean="0"/>
              <a:t> take into account external factors 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CA" smtClean="0"/>
          </a:p>
        </p:txBody>
      </p:sp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724400" y="1295400"/>
            <a:ext cx="441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Cause-and-effect approach</a:t>
            </a:r>
          </a:p>
          <a:p>
            <a:pPr lvl="1" eaLnBrk="1" hangingPunct="1">
              <a:defRPr/>
            </a:pPr>
            <a:r>
              <a:rPr lang="en-US" smtClean="0"/>
              <a:t>Advantages</a:t>
            </a:r>
          </a:p>
          <a:p>
            <a:pPr lvl="2" eaLnBrk="1" hangingPunct="1">
              <a:defRPr/>
            </a:pPr>
            <a:r>
              <a:rPr lang="en-US" smtClean="0"/>
              <a:t>Bring more information</a:t>
            </a:r>
          </a:p>
          <a:p>
            <a:pPr lvl="2" eaLnBrk="1" hangingPunct="1">
              <a:defRPr/>
            </a:pPr>
            <a:r>
              <a:rPr lang="en-US" smtClean="0"/>
              <a:t>More accurate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medium-to long-term</a:t>
            </a:r>
            <a:r>
              <a:rPr lang="en-US" smtClean="0"/>
              <a:t> forecasts</a:t>
            </a:r>
          </a:p>
          <a:p>
            <a:pPr lvl="1" eaLnBrk="1" hangingPunct="1">
              <a:defRPr/>
            </a:pPr>
            <a:r>
              <a:rPr lang="en-US" smtClean="0"/>
              <a:t>Disadvantages</a:t>
            </a:r>
          </a:p>
          <a:p>
            <a:pPr lvl="2" eaLnBrk="1" hangingPunct="1">
              <a:defRPr/>
            </a:pPr>
            <a:r>
              <a:rPr lang="en-US" smtClean="0"/>
              <a:t>Forecasts of the explanatory time series are required</a:t>
            </a:r>
          </a:p>
          <a:p>
            <a:pPr eaLnBrk="1" hangingPunct="1">
              <a:defRPr/>
            </a:pPr>
            <a:endParaRPr lang="en-US" sz="2400" smtClean="0"/>
          </a:p>
          <a:p>
            <a:pPr lvl="1" eaLnBrk="1" hangingPunct="1">
              <a:defRPr/>
            </a:pPr>
            <a:endParaRPr lang="en-US" sz="2000" smtClean="0"/>
          </a:p>
          <a:p>
            <a:pPr eaLnBrk="1" hangingPunct="1">
              <a:defRPr/>
            </a:pPr>
            <a:endParaRPr lang="en-CA" sz="2400" smtClean="0"/>
          </a:p>
        </p:txBody>
      </p:sp>
    </p:spTree>
    <p:extLst>
      <p:ext uri="{BB962C8B-B14F-4D97-AF65-F5344CB8AC3E}">
        <p14:creationId xmlns:p14="http://schemas.microsoft.com/office/powerpoint/2010/main" xmlns="" val="4186374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2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2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2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2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1" grpId="0" build="p" autoUpdateAnimBg="0"/>
      <p:bldP spid="12292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Some traditional self-projecting models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914400"/>
            <a:ext cx="7772400" cy="4572000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Overall trend models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The trend could be linear, exponential, parabolic, etc.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A linear Trend has the form </a:t>
            </a:r>
          </a:p>
          <a:p>
            <a:pPr lvl="2" eaLnBrk="1" hangingPunct="1">
              <a:lnSpc>
                <a:spcPct val="90000"/>
              </a:lnSpc>
              <a:defRPr/>
            </a:pPr>
            <a:r>
              <a:rPr lang="en-US" smtClean="0"/>
              <a:t>Trend</a:t>
            </a:r>
            <a:r>
              <a:rPr lang="en-US" baseline="-25000" smtClean="0"/>
              <a:t>t</a:t>
            </a:r>
            <a:r>
              <a:rPr lang="en-US" smtClean="0"/>
              <a:t> =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smtClean="0"/>
              <a:t> +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</a:t>
            </a:r>
            <a:r>
              <a:rPr lang="en-US" smtClean="0"/>
              <a:t>t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Short-term changes are difficult to track </a:t>
            </a:r>
          </a:p>
          <a:p>
            <a:pPr lvl="1" eaLnBrk="1" hangingPunct="1">
              <a:lnSpc>
                <a:spcPct val="90000"/>
              </a:lnSpc>
              <a:defRPr/>
            </a:pPr>
            <a:endParaRPr lang="en-US" smtClean="0"/>
          </a:p>
          <a:p>
            <a:pPr eaLnBrk="1" hangingPunct="1">
              <a:lnSpc>
                <a:spcPct val="90000"/>
              </a:lnSpc>
              <a:defRPr/>
            </a:pPr>
            <a:r>
              <a:rPr lang="en-US" smtClean="0"/>
              <a:t>Smoothing models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Respond to the most recent behavior of the series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Employ the idea of weighted averages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They range in the degree of sophistication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n-US" smtClean="0"/>
              <a:t>The simple exponential smoothing method: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09800" y="5334000"/>
            <a:ext cx="4017963" cy="115887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6649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Some traditional self-projecting models (cont.)</a:t>
            </a:r>
          </a:p>
        </p:txBody>
      </p:sp>
      <p:sp>
        <p:nvSpPr>
          <p:cNvPr id="25603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Seasonal models</a:t>
            </a:r>
          </a:p>
          <a:p>
            <a:pPr lvl="1" eaLnBrk="1" hangingPunct="1"/>
            <a:r>
              <a:rPr lang="en-US" smtClean="0"/>
              <a:t>Very common</a:t>
            </a:r>
          </a:p>
          <a:p>
            <a:pPr lvl="1" eaLnBrk="1" hangingPunct="1"/>
            <a:r>
              <a:rPr lang="en-US" smtClean="0"/>
              <a:t>Most seasonal time series also contain long- and short-term trend patterns</a:t>
            </a:r>
          </a:p>
          <a:p>
            <a:pPr lvl="1" eaLnBrk="1" hangingPunct="1">
              <a:buFontTx/>
              <a:buNone/>
            </a:pPr>
            <a:endParaRPr lang="en-US" smtClean="0"/>
          </a:p>
          <a:p>
            <a:pPr eaLnBrk="1" hangingPunct="1"/>
            <a:r>
              <a:rPr lang="en-US" smtClean="0"/>
              <a:t>Decomposition models</a:t>
            </a:r>
          </a:p>
          <a:p>
            <a:pPr lvl="1" eaLnBrk="1" hangingPunct="1"/>
            <a:r>
              <a:rPr lang="en-US" smtClean="0"/>
              <a:t>The series is decomposed into its separate patterns</a:t>
            </a:r>
          </a:p>
          <a:p>
            <a:pPr lvl="1" eaLnBrk="1" hangingPunct="1"/>
            <a:r>
              <a:rPr lang="en-US" smtClean="0"/>
              <a:t>Each pattern is modeled separately</a:t>
            </a:r>
          </a:p>
          <a:p>
            <a:pPr eaLnBrk="1" hangingPunct="1"/>
            <a:endParaRPr lang="en-US" smtClean="0"/>
          </a:p>
        </p:txBody>
      </p:sp>
      <p:sp>
        <p:nvSpPr>
          <p:cNvPr id="25604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smtClean="0"/>
              <a:t>Time Series Analysis Lecture Notes MA(4030)Prepared By TMJA Cooray</a:t>
            </a:r>
            <a:endParaRPr lang="en-CA" sz="1400" smtClean="0"/>
          </a:p>
        </p:txBody>
      </p:sp>
    </p:spTree>
    <p:extLst>
      <p:ext uri="{BB962C8B-B14F-4D97-AF65-F5344CB8AC3E}">
        <p14:creationId xmlns:p14="http://schemas.microsoft.com/office/powerpoint/2010/main" xmlns="" val="127171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Drawbacks of the use of traditional models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algn="just" eaLnBrk="1" hangingPunct="1">
              <a:defRPr/>
            </a:pPr>
            <a:r>
              <a:rPr lang="en-US" smtClean="0"/>
              <a:t>There is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 systematic approach</a:t>
            </a:r>
            <a:r>
              <a:rPr lang="en-US" smtClean="0"/>
              <a:t> for the identification and selection of an appropriate model, and therefore, the identification process is mainly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trial-and-error</a:t>
            </a:r>
            <a:endParaRPr lang="en-US" smtClean="0"/>
          </a:p>
          <a:p>
            <a:pPr eaLnBrk="1" hangingPunct="1">
              <a:defRPr/>
            </a:pPr>
            <a:r>
              <a:rPr lang="en-US" smtClean="0"/>
              <a:t>There is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difficulty in verifying</a:t>
            </a:r>
            <a:r>
              <a:rPr lang="en-US" smtClean="0"/>
              <a:t> the validity of the model</a:t>
            </a:r>
          </a:p>
          <a:p>
            <a:pPr lvl="1" eaLnBrk="1" hangingPunct="1">
              <a:defRPr/>
            </a:pPr>
            <a:r>
              <a:rPr lang="en-US" smtClean="0"/>
              <a:t>Most traditional methods were developed from intuitive and practical considerations rather than from a statistical foundation</a:t>
            </a:r>
          </a:p>
          <a:p>
            <a:pPr eaLnBrk="1" hangingPunct="1">
              <a:defRPr/>
            </a:pP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Too narrow</a:t>
            </a:r>
            <a:r>
              <a:rPr lang="en-US" smtClean="0"/>
              <a:t> to deal efficiently with all time series</a:t>
            </a:r>
          </a:p>
        </p:txBody>
      </p:sp>
    </p:spTree>
    <p:extLst>
      <p:ext uri="{BB962C8B-B14F-4D97-AF65-F5344CB8AC3E}">
        <p14:creationId xmlns:p14="http://schemas.microsoft.com/office/powerpoint/2010/main" xmlns="" val="419331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2286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ARIMA models</a:t>
            </a:r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77724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smtClean="0"/>
              <a:t>utoregressive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</a:t>
            </a:r>
            <a:r>
              <a:rPr lang="en-US" smtClean="0"/>
              <a:t>ntegrated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en-US" smtClean="0"/>
              <a:t>oving-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</a:t>
            </a:r>
            <a:r>
              <a:rPr lang="en-US" smtClean="0"/>
              <a:t>verage</a:t>
            </a:r>
          </a:p>
          <a:p>
            <a:pPr eaLnBrk="1" hangingPunct="1">
              <a:defRPr/>
            </a:pPr>
            <a:r>
              <a:rPr lang="en-US" smtClean="0"/>
              <a:t>Can represent a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wide range</a:t>
            </a:r>
            <a:r>
              <a:rPr lang="en-US" smtClean="0"/>
              <a:t> of time series</a:t>
            </a:r>
          </a:p>
          <a:p>
            <a:pPr eaLnBrk="1" hangingPunct="1">
              <a:defRPr/>
            </a:pPr>
            <a:r>
              <a:rPr lang="en-US" smtClean="0"/>
              <a:t>A “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stochastic</a:t>
            </a:r>
            <a:r>
              <a:rPr lang="en-US" smtClean="0"/>
              <a:t>” modeling approach that can be used to calculate the probability of a future value lying between two specified limits </a:t>
            </a:r>
          </a:p>
          <a:p>
            <a:pPr eaLnBrk="1" hangingPunct="1">
              <a:defRPr/>
            </a:pPr>
            <a:endParaRPr lang="en-US" smtClea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endParaRPr lang="en-US" smtClean="0"/>
          </a:p>
          <a:p>
            <a:pPr eaLnBrk="1" hangingPunct="1">
              <a:defRPr/>
            </a:pPr>
            <a:endParaRPr lang="en-US" smtClean="0"/>
          </a:p>
        </p:txBody>
      </p:sp>
      <p:pic>
        <p:nvPicPr>
          <p:cNvPr id="66565" name="Picture 5" descr="A:\stochasti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114800"/>
            <a:ext cx="4179888" cy="251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smtClean="0"/>
              <a:t>Time Series Analysis Lecture Notes MA(4030)Prepared By TMJA Cooray</a:t>
            </a:r>
            <a:endParaRPr lang="en-CA" sz="1400" smtClean="0"/>
          </a:p>
        </p:txBody>
      </p:sp>
    </p:spTree>
    <p:extLst>
      <p:ext uri="{BB962C8B-B14F-4D97-AF65-F5344CB8AC3E}">
        <p14:creationId xmlns:p14="http://schemas.microsoft.com/office/powerpoint/2010/main" xmlns="" val="238539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09397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ARIMA models (Cont.)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114800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smtClean="0"/>
              <a:t>In the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1960’s</a:t>
            </a:r>
            <a:r>
              <a:rPr lang="en-US" smtClean="0"/>
              <a:t> Box and Jenkins recognized the importance of these models in the area of economic forecasting</a:t>
            </a:r>
          </a:p>
          <a:p>
            <a:pPr eaLnBrk="1" hangingPunct="1">
              <a:defRPr/>
            </a:pPr>
            <a:r>
              <a:rPr lang="en-US" smtClean="0"/>
              <a:t>“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Time series analysis - forecasting and control</a:t>
            </a:r>
            <a:r>
              <a:rPr lang="en-US" smtClean="0"/>
              <a:t>” </a:t>
            </a:r>
          </a:p>
          <a:p>
            <a:pPr lvl="1" eaLnBrk="1" hangingPunct="1">
              <a:defRPr/>
            </a:pPr>
            <a:r>
              <a:rPr lang="en-US" smtClean="0"/>
              <a:t>George E. P. Box	Gwilym M. Jenkins</a:t>
            </a:r>
          </a:p>
          <a:p>
            <a:pPr lvl="1" eaLnBrk="1" hangingPunct="1">
              <a:defRPr/>
            </a:pPr>
            <a:r>
              <a:rPr lang="en-US" smtClean="0"/>
              <a:t>1st edition was in 1976 </a:t>
            </a:r>
          </a:p>
          <a:p>
            <a:pPr eaLnBrk="1" hangingPunct="1">
              <a:defRPr/>
            </a:pPr>
            <a:r>
              <a:rPr lang="en-US" smtClean="0"/>
              <a:t>Often called The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Box-Jenkins approach</a:t>
            </a:r>
          </a:p>
          <a:p>
            <a:pPr eaLnBrk="1" hangingPunct="1">
              <a:defRPr/>
            </a:pPr>
            <a:endParaRPr lang="en-US" smtClean="0"/>
          </a:p>
        </p:txBody>
      </p:sp>
      <p:graphicFrame>
        <p:nvGraphicFramePr>
          <p:cNvPr id="72708" name="Object 4"/>
          <p:cNvGraphicFramePr>
            <a:graphicFrameLocks noChangeAspect="1"/>
          </p:cNvGraphicFramePr>
          <p:nvPr/>
        </p:nvGraphicFramePr>
        <p:xfrm>
          <a:off x="838200" y="4800600"/>
          <a:ext cx="6934200" cy="1524000"/>
        </p:xfrm>
        <a:graphic>
          <a:graphicData uri="http://schemas.openxmlformats.org/presentationml/2006/ole">
            <p:oleObj spid="_x0000_s2057" name="MS Org Chart" r:id="rId3" imgW="6553080" imgH="1244520" progId="">
              <p:embed followColorScheme="full"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73687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The Box-Jenkins model building process</a:t>
            </a:r>
            <a:endParaRPr lang="en-CA" smtClean="0"/>
          </a:p>
        </p:txBody>
      </p:sp>
      <p:sp>
        <p:nvSpPr>
          <p:cNvPr id="32771" name="AutoShape 4"/>
          <p:cNvSpPr>
            <a:spLocks noChangeArrowheads="1"/>
          </p:cNvSpPr>
          <p:nvPr/>
        </p:nvSpPr>
        <p:spPr bwMode="auto">
          <a:xfrm>
            <a:off x="4343400" y="2286000"/>
            <a:ext cx="1463675" cy="365125"/>
          </a:xfrm>
          <a:prstGeom prst="flowChartProcess">
            <a:avLst/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eaLnBrk="0" hangingPunct="0"/>
            <a:r>
              <a:rPr lang="en-US" sz="1200" dirty="0">
                <a:solidFill>
                  <a:schemeClr val="bg2"/>
                </a:solidFill>
              </a:rPr>
              <a:t>Model identification</a:t>
            </a:r>
          </a:p>
        </p:txBody>
      </p:sp>
      <p:sp>
        <p:nvSpPr>
          <p:cNvPr id="32772" name="AutoShape 5"/>
          <p:cNvSpPr>
            <a:spLocks noChangeArrowheads="1"/>
          </p:cNvSpPr>
          <p:nvPr/>
        </p:nvSpPr>
        <p:spPr bwMode="auto">
          <a:xfrm>
            <a:off x="4343400" y="3108325"/>
            <a:ext cx="1463675" cy="366713"/>
          </a:xfrm>
          <a:prstGeom prst="flowChartProcess">
            <a:avLst/>
          </a:prstGeom>
          <a:solidFill>
            <a:schemeClr val="accent2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>
                <a:solidFill>
                  <a:schemeClr val="bg2"/>
                </a:solidFill>
              </a:rPr>
              <a:t>Model estimation</a:t>
            </a:r>
          </a:p>
        </p:txBody>
      </p:sp>
      <p:sp>
        <p:nvSpPr>
          <p:cNvPr id="32773" name="AutoShape 6"/>
          <p:cNvSpPr>
            <a:spLocks noChangeArrowheads="1"/>
          </p:cNvSpPr>
          <p:nvPr/>
        </p:nvSpPr>
        <p:spPr bwMode="auto">
          <a:xfrm>
            <a:off x="4160838" y="4114800"/>
            <a:ext cx="1828800" cy="1098550"/>
          </a:xfrm>
          <a:prstGeom prst="flowChartDecision">
            <a:avLst/>
          </a:prstGeom>
          <a:solidFill>
            <a:schemeClr val="accent2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dirty="0">
                <a:solidFill>
                  <a:schemeClr val="bg2"/>
                </a:solidFill>
              </a:rPr>
              <a:t>Is model adequate ?</a:t>
            </a:r>
          </a:p>
        </p:txBody>
      </p:sp>
      <p:sp>
        <p:nvSpPr>
          <p:cNvPr id="32774" name="Line 7"/>
          <p:cNvSpPr>
            <a:spLocks noChangeShapeType="1"/>
          </p:cNvSpPr>
          <p:nvPr/>
        </p:nvSpPr>
        <p:spPr bwMode="auto">
          <a:xfrm>
            <a:off x="5075238" y="2651125"/>
            <a:ext cx="0" cy="45720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5" name="Line 8"/>
          <p:cNvSpPr>
            <a:spLocks noChangeShapeType="1"/>
          </p:cNvSpPr>
          <p:nvPr/>
        </p:nvSpPr>
        <p:spPr bwMode="auto">
          <a:xfrm>
            <a:off x="5075238" y="3475038"/>
            <a:ext cx="0" cy="639762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6" name="AutoShape 9"/>
          <p:cNvSpPr>
            <a:spLocks noChangeArrowheads="1"/>
          </p:cNvSpPr>
          <p:nvPr/>
        </p:nvSpPr>
        <p:spPr bwMode="auto">
          <a:xfrm>
            <a:off x="4343400" y="5761038"/>
            <a:ext cx="1463675" cy="274637"/>
          </a:xfrm>
          <a:prstGeom prst="flowChartProcess">
            <a:avLst/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 dirty="0">
                <a:solidFill>
                  <a:schemeClr val="bg2"/>
                </a:solidFill>
              </a:rPr>
              <a:t>Forecasts</a:t>
            </a:r>
          </a:p>
        </p:txBody>
      </p:sp>
      <p:sp>
        <p:nvSpPr>
          <p:cNvPr id="32777" name="Line 10"/>
          <p:cNvSpPr>
            <a:spLocks noChangeShapeType="1"/>
          </p:cNvSpPr>
          <p:nvPr/>
        </p:nvSpPr>
        <p:spPr bwMode="auto">
          <a:xfrm>
            <a:off x="5075238" y="5213350"/>
            <a:ext cx="0" cy="547688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8" name="Text Box 11"/>
          <p:cNvSpPr txBox="1">
            <a:spLocks noChangeArrowheads="1"/>
          </p:cNvSpPr>
          <p:nvPr/>
        </p:nvSpPr>
        <p:spPr bwMode="auto">
          <a:xfrm>
            <a:off x="5075238" y="5303838"/>
            <a:ext cx="549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>
                <a:solidFill>
                  <a:schemeClr val="folHlink"/>
                </a:solidFill>
              </a:rPr>
              <a:t>Yes</a:t>
            </a:r>
          </a:p>
        </p:txBody>
      </p:sp>
      <p:sp>
        <p:nvSpPr>
          <p:cNvPr id="32779" name="Rectangle 12"/>
          <p:cNvSpPr>
            <a:spLocks noChangeArrowheads="1"/>
          </p:cNvSpPr>
          <p:nvPr/>
        </p:nvSpPr>
        <p:spPr bwMode="auto">
          <a:xfrm>
            <a:off x="2057400" y="4481513"/>
            <a:ext cx="1006475" cy="457200"/>
          </a:xfrm>
          <a:prstGeom prst="rect">
            <a:avLst/>
          </a:prstGeom>
          <a:solidFill>
            <a:schemeClr val="tx1"/>
          </a:solidFill>
          <a:ln w="9525">
            <a:solidFill>
              <a:srgbClr val="FFFF99"/>
            </a:solidFill>
            <a:miter lim="800000"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1200">
                <a:solidFill>
                  <a:schemeClr val="bg2"/>
                </a:solidFill>
              </a:rPr>
              <a:t>Modify model</a:t>
            </a:r>
          </a:p>
        </p:txBody>
      </p:sp>
      <p:sp>
        <p:nvSpPr>
          <p:cNvPr id="32780" name="Line 13"/>
          <p:cNvSpPr>
            <a:spLocks noChangeShapeType="1"/>
          </p:cNvSpPr>
          <p:nvPr/>
        </p:nvSpPr>
        <p:spPr bwMode="auto">
          <a:xfrm flipH="1">
            <a:off x="3063875" y="4664075"/>
            <a:ext cx="1096963" cy="0"/>
          </a:xfrm>
          <a:prstGeom prst="line">
            <a:avLst/>
          </a:pr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1" name="Freeform 14"/>
          <p:cNvSpPr>
            <a:spLocks/>
          </p:cNvSpPr>
          <p:nvPr/>
        </p:nvSpPr>
        <p:spPr bwMode="auto">
          <a:xfrm>
            <a:off x="2514600" y="2835275"/>
            <a:ext cx="2560638" cy="1646238"/>
          </a:xfrm>
          <a:custGeom>
            <a:avLst/>
            <a:gdLst>
              <a:gd name="T0" fmla="*/ 0 w 2880"/>
              <a:gd name="T1" fmla="*/ 1646238 h 1584"/>
              <a:gd name="T2" fmla="*/ 0 w 2880"/>
              <a:gd name="T3" fmla="*/ 0 h 1584"/>
              <a:gd name="T4" fmla="*/ 2560638 w 2880"/>
              <a:gd name="T5" fmla="*/ 0 h 1584"/>
              <a:gd name="T6" fmla="*/ 0 60000 65536"/>
              <a:gd name="T7" fmla="*/ 0 60000 65536"/>
              <a:gd name="T8" fmla="*/ 0 60000 65536"/>
              <a:gd name="T9" fmla="*/ 0 w 2880"/>
              <a:gd name="T10" fmla="*/ 0 h 1584"/>
              <a:gd name="T11" fmla="*/ 2880 w 2880"/>
              <a:gd name="T12" fmla="*/ 1584 h 15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80" h="1584">
                <a:moveTo>
                  <a:pt x="0" y="1584"/>
                </a:moveTo>
                <a:lnTo>
                  <a:pt x="0" y="0"/>
                </a:lnTo>
                <a:lnTo>
                  <a:pt x="2880" y="0"/>
                </a:lnTo>
              </a:path>
            </a:pathLst>
          </a:custGeom>
          <a:noFill/>
          <a:ln w="9525">
            <a:solidFill>
              <a:srgbClr val="FFFF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82" name="Text Box 15"/>
          <p:cNvSpPr txBox="1">
            <a:spLocks noChangeArrowheads="1"/>
          </p:cNvSpPr>
          <p:nvPr/>
        </p:nvSpPr>
        <p:spPr bwMode="auto">
          <a:xfrm>
            <a:off x="3521075" y="4297363"/>
            <a:ext cx="5476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sz="1200">
                <a:solidFill>
                  <a:schemeClr val="folHlink"/>
                </a:solidFill>
              </a:rPr>
              <a:t>No</a:t>
            </a:r>
          </a:p>
        </p:txBody>
      </p:sp>
    </p:spTree>
    <p:extLst>
      <p:ext uri="{BB962C8B-B14F-4D97-AF65-F5344CB8AC3E}">
        <p14:creationId xmlns:p14="http://schemas.microsoft.com/office/powerpoint/2010/main" xmlns="" val="4196076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The Box-Jenkins model building process (cont.)</a:t>
            </a:r>
            <a:endParaRPr lang="en-CA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648200"/>
          </a:xfrm>
        </p:spPr>
        <p:txBody>
          <a:bodyPr>
            <a:normAutofit fontScale="92500" lnSpcReduction="10000"/>
          </a:bodyPr>
          <a:lstStyle/>
          <a:p>
            <a:pPr marL="533400" indent="-533400" eaLnBrk="1" hangingPunct="1">
              <a:lnSpc>
                <a:spcPct val="90000"/>
              </a:lnSpc>
            </a:pPr>
            <a:r>
              <a:rPr lang="en-US" smtClean="0"/>
              <a:t>Model identification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en-US" smtClean="0"/>
              <a:t>Autocorrelations</a:t>
            </a:r>
          </a:p>
          <a:p>
            <a:pPr marL="1295400" lvl="2" indent="-381000" eaLnBrk="1" hangingPunct="1">
              <a:lnSpc>
                <a:spcPct val="90000"/>
              </a:lnSpc>
            </a:pPr>
            <a:r>
              <a:rPr lang="en-US" smtClean="0"/>
              <a:t>Partial-autocorrelations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mtClean="0"/>
              <a:t>Model estimation 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smtClean="0"/>
              <a:t>The objective is to minimize the sum of squares of errors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mtClean="0"/>
              <a:t>Model validation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smtClean="0"/>
              <a:t>Certain diagnostics are used to check the validity of the model</a:t>
            </a:r>
          </a:p>
          <a:p>
            <a:pPr marL="533400" indent="-533400" eaLnBrk="1" hangingPunct="1">
              <a:lnSpc>
                <a:spcPct val="90000"/>
              </a:lnSpc>
            </a:pPr>
            <a:r>
              <a:rPr lang="en-US" smtClean="0"/>
              <a:t>Model forecasting</a:t>
            </a:r>
          </a:p>
          <a:p>
            <a:pPr marL="914400" lvl="1" indent="-457200" eaLnBrk="1" hangingPunct="1">
              <a:lnSpc>
                <a:spcPct val="90000"/>
              </a:lnSpc>
            </a:pPr>
            <a:r>
              <a:rPr lang="en-US" smtClean="0"/>
              <a:t>The estimated model is used to generate forecasts and confidence limits of the forecasts</a:t>
            </a:r>
          </a:p>
          <a:p>
            <a:pPr marL="533400" indent="-533400" eaLnBrk="1" hangingPunct="1">
              <a:lnSpc>
                <a:spcPct val="90000"/>
              </a:lnSpc>
            </a:pPr>
            <a:endParaRPr lang="en-US" smtClean="0"/>
          </a:p>
          <a:p>
            <a:pPr marL="1295400" lvl="2" indent="-381000" eaLnBrk="1" hangingPunct="1">
              <a:lnSpc>
                <a:spcPct val="90000"/>
              </a:lnSpc>
            </a:pPr>
            <a:endParaRPr lang="en-US" sz="1800" smtClean="0"/>
          </a:p>
          <a:p>
            <a:pPr marL="1295400" lvl="2" indent="-381000" eaLnBrk="1" hangingPunct="1">
              <a:lnSpc>
                <a:spcPct val="90000"/>
              </a:lnSpc>
            </a:pPr>
            <a:endParaRPr lang="en-CA" sz="1800" smtClean="0"/>
          </a:p>
        </p:txBody>
      </p:sp>
    </p:spTree>
    <p:extLst>
      <p:ext uri="{BB962C8B-B14F-4D97-AF65-F5344CB8AC3E}">
        <p14:creationId xmlns:p14="http://schemas.microsoft.com/office/powerpoint/2010/main" xmlns="" val="3020807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40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40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40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40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40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 bldLvl="5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810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Important Fundamentals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 Normal process</a:t>
            </a:r>
          </a:p>
          <a:p>
            <a:pPr eaLnBrk="1" hangingPunct="1"/>
            <a:r>
              <a:rPr lang="en-US" smtClean="0"/>
              <a:t>Stationarity</a:t>
            </a:r>
          </a:p>
          <a:p>
            <a:pPr eaLnBrk="1" hangingPunct="1"/>
            <a:r>
              <a:rPr lang="en-US" smtClean="0"/>
              <a:t>Regular differencing</a:t>
            </a:r>
          </a:p>
          <a:p>
            <a:pPr eaLnBrk="1" hangingPunct="1"/>
            <a:r>
              <a:rPr lang="en-US" smtClean="0"/>
              <a:t>Autocorrelations (ACs)</a:t>
            </a:r>
          </a:p>
          <a:p>
            <a:pPr eaLnBrk="1" hangingPunct="1"/>
            <a:r>
              <a:rPr lang="en-US" smtClean="0"/>
              <a:t>The white noise process</a:t>
            </a:r>
          </a:p>
          <a:p>
            <a:pPr eaLnBrk="1" hangingPunct="1"/>
            <a:r>
              <a:rPr lang="en-US" smtClean="0"/>
              <a:t>The linear filter model</a:t>
            </a:r>
          </a:p>
          <a:p>
            <a:pPr eaLnBrk="1" hangingPunct="1"/>
            <a:r>
              <a:rPr lang="en-US" smtClean="0"/>
              <a:t>Invertibility</a:t>
            </a:r>
          </a:p>
        </p:txBody>
      </p:sp>
      <p:sp>
        <p:nvSpPr>
          <p:cNvPr id="34820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smtClean="0"/>
              <a:t>Time Series Analysis Lecture Notes MA(4030)Prepared By TMJA Cooray</a:t>
            </a:r>
            <a:endParaRPr lang="en-CA" sz="1400" smtClean="0"/>
          </a:p>
        </p:txBody>
      </p:sp>
    </p:spTree>
    <p:extLst>
      <p:ext uri="{BB962C8B-B14F-4D97-AF65-F5344CB8AC3E}">
        <p14:creationId xmlns:p14="http://schemas.microsoft.com/office/powerpoint/2010/main" xmlns="" val="437045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3058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mtClean="0"/>
              <a:t>Stationary stochastic processes</a:t>
            </a:r>
            <a:endParaRPr lang="en-CA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447800"/>
            <a:ext cx="7848600" cy="4343400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dirty="0" smtClean="0"/>
              <a:t>In order to model a time series with the Box-Jenkins approach, the series 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has to be stationary</a:t>
            </a:r>
            <a:endParaRPr lang="en-US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130000"/>
              </a:lnSpc>
              <a:defRPr/>
            </a:pP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practical terms</a:t>
            </a:r>
            <a:r>
              <a:rPr lang="en-US" dirty="0" smtClean="0"/>
              <a:t>, the series is stationary if tends to wonder more or less uniformly about some fixed level</a:t>
            </a:r>
          </a:p>
          <a:p>
            <a:pPr eaLnBrk="1" hangingPunct="1">
              <a:lnSpc>
                <a:spcPct val="130000"/>
              </a:lnSpc>
              <a:defRPr/>
            </a:pP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 statistical terms</a:t>
            </a:r>
            <a:r>
              <a:rPr lang="en-US" dirty="0" smtClean="0"/>
              <a:t>, a stationary process is assumed to be in a particular state of statistical equilibrium, i.e., 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p(</a:t>
            </a:r>
            <a:r>
              <a:rPr lang="en-US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x</a:t>
            </a:r>
            <a:r>
              <a:rPr lang="en-US" baseline="-25000" dirty="0" err="1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) is the same for all t</a:t>
            </a:r>
          </a:p>
        </p:txBody>
      </p:sp>
    </p:spTree>
    <p:extLst>
      <p:ext uri="{BB962C8B-B14F-4D97-AF65-F5344CB8AC3E}">
        <p14:creationId xmlns:p14="http://schemas.microsoft.com/office/powerpoint/2010/main" xmlns="" val="57337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7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1" grpId="0" build="p" bldLvl="5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04800"/>
            <a:ext cx="8153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Stationary stochastic processes (cont.)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371600"/>
            <a:ext cx="7772400" cy="49530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dirty="0" smtClean="0"/>
              <a:t>the process is called “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strictly stationary</a:t>
            </a:r>
            <a:r>
              <a:rPr lang="en-US" dirty="0" smtClean="0"/>
              <a:t>”</a:t>
            </a:r>
          </a:p>
          <a:p>
            <a:pPr lvl="1" eaLnBrk="1" hangingPunct="1">
              <a:lnSpc>
                <a:spcPct val="130000"/>
              </a:lnSpc>
              <a:defRPr/>
            </a:pPr>
            <a:r>
              <a:rPr lang="en-US" dirty="0" smtClean="0"/>
              <a:t>if the joint probability distribution of any </a:t>
            </a:r>
            <a:r>
              <a:rPr lang="en-US" dirty="0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</a:t>
            </a:r>
            <a:r>
              <a:rPr lang="en-US" dirty="0" smtClean="0"/>
              <a:t> observations made at times t</a:t>
            </a:r>
            <a:r>
              <a:rPr lang="en-US" baseline="-25000" dirty="0" smtClean="0"/>
              <a:t>1</a:t>
            </a:r>
            <a:r>
              <a:rPr lang="en-US" dirty="0" smtClean="0"/>
              <a:t>, t</a:t>
            </a:r>
            <a:r>
              <a:rPr lang="en-US" baseline="-25000" dirty="0" smtClean="0"/>
              <a:t>2</a:t>
            </a:r>
            <a:r>
              <a:rPr lang="en-US" dirty="0" smtClean="0"/>
              <a:t>, …, t</a:t>
            </a:r>
            <a:r>
              <a:rPr lang="en-US" baseline="-25000" dirty="0" smtClean="0"/>
              <a:t>m</a:t>
            </a:r>
            <a:r>
              <a:rPr lang="en-US" dirty="0" smtClean="0"/>
              <a:t> is the same as that associated with m observations made at times t</a:t>
            </a:r>
            <a:r>
              <a:rPr lang="en-US" baseline="-25000" dirty="0" smtClean="0"/>
              <a:t>1 + k</a:t>
            </a:r>
            <a:r>
              <a:rPr lang="en-US" dirty="0" smtClean="0"/>
              <a:t>, t</a:t>
            </a:r>
            <a:r>
              <a:rPr lang="en-US" baseline="-25000" dirty="0" smtClean="0"/>
              <a:t>2 + k</a:t>
            </a:r>
            <a:r>
              <a:rPr lang="en-US" dirty="0" smtClean="0"/>
              <a:t>, …, t</a:t>
            </a:r>
            <a:r>
              <a:rPr lang="en-US" baseline="-25000" dirty="0" smtClean="0"/>
              <a:t>m + k</a:t>
            </a:r>
          </a:p>
          <a:p>
            <a:pPr lvl="1" eaLnBrk="1" hangingPunct="1">
              <a:lnSpc>
                <a:spcPct val="130000"/>
              </a:lnSpc>
              <a:defRPr/>
            </a:pPr>
            <a:endParaRPr lang="en-US" baseline="-25000" dirty="0" smtClean="0"/>
          </a:p>
          <a:p>
            <a:pPr eaLnBrk="1" hangingPunct="1">
              <a:lnSpc>
                <a:spcPct val="130000"/>
              </a:lnSpc>
              <a:defRPr/>
            </a:pPr>
            <a:r>
              <a:rPr lang="en-US" dirty="0" smtClean="0"/>
              <a:t>When m = 1, the </a:t>
            </a:r>
            <a:r>
              <a:rPr lang="en-US" dirty="0" err="1" smtClean="0"/>
              <a:t>stationarity</a:t>
            </a:r>
            <a:r>
              <a:rPr lang="en-US" dirty="0" smtClean="0"/>
              <a:t> assumption implies that the probability distribution p(</a:t>
            </a:r>
            <a:r>
              <a:rPr lang="en-US" dirty="0" err="1" smtClean="0"/>
              <a:t>z</a:t>
            </a:r>
            <a:r>
              <a:rPr lang="en-US" baseline="-25000" dirty="0" err="1" smtClean="0"/>
              <a:t>t</a:t>
            </a:r>
            <a:r>
              <a:rPr lang="en-US" dirty="0" smtClean="0"/>
              <a:t>) is the same for all times t</a:t>
            </a:r>
          </a:p>
          <a:p>
            <a:pPr eaLnBrk="1" hangingPunct="1">
              <a:lnSpc>
                <a:spcPct val="130000"/>
              </a:lnSpc>
              <a:defRPr/>
            </a:pPr>
            <a:endParaRPr lang="en-US" dirty="0" smtClean="0"/>
          </a:p>
          <a:p>
            <a:pPr eaLnBrk="1" hangingPunct="1">
              <a:lnSpc>
                <a:spcPct val="130000"/>
              </a:lnSpc>
              <a:defRPr/>
            </a:pPr>
            <a:endParaRPr lang="en-US" dirty="0" smtClean="0"/>
          </a:p>
        </p:txBody>
      </p:sp>
      <p:sp>
        <p:nvSpPr>
          <p:cNvPr id="37892" name="Footer Placeholder 6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smtClean="0"/>
              <a:t>Time Series Analysis Lecture Notes MA(4030)Prepared By TMJA Cooray</a:t>
            </a:r>
            <a:endParaRPr lang="en-CA" sz="1400" smtClean="0"/>
          </a:p>
        </p:txBody>
      </p:sp>
    </p:spTree>
    <p:extLst>
      <p:ext uri="{BB962C8B-B14F-4D97-AF65-F5344CB8AC3E}">
        <p14:creationId xmlns:p14="http://schemas.microsoft.com/office/powerpoint/2010/main" xmlns="" val="158565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81534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smtClean="0"/>
              <a:t>Stationary stochastic processes (cont.)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4114800"/>
          </a:xfrm>
        </p:spPr>
        <p:txBody>
          <a:bodyPr/>
          <a:lstStyle/>
          <a:p>
            <a:pPr eaLnBrk="1" hangingPunct="1">
              <a:lnSpc>
                <a:spcPct val="130000"/>
              </a:lnSpc>
              <a:defRPr/>
            </a:pPr>
            <a:r>
              <a:rPr lang="en-US" smtClean="0"/>
              <a:t>In particular, if z</a:t>
            </a:r>
            <a:r>
              <a:rPr lang="en-US" baseline="-25000" smtClean="0"/>
              <a:t>t</a:t>
            </a:r>
            <a:r>
              <a:rPr lang="en-US" smtClean="0"/>
              <a:t> is a stationary process, then the first difference  </a:t>
            </a:r>
            <a:r>
              <a:rPr lang="en-US" smtClean="0">
                <a:sym typeface="Symbol" pitchFamily="18" charset="2"/>
              </a:rPr>
              <a:t>z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= z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- z</a:t>
            </a:r>
            <a:r>
              <a:rPr lang="en-US" baseline="-25000" smtClean="0">
                <a:sym typeface="Symbol" pitchFamily="18" charset="2"/>
              </a:rPr>
              <a:t>t-1</a:t>
            </a:r>
            <a:r>
              <a:rPr lang="en-US" smtClean="0"/>
              <a:t>and higher differences  </a:t>
            </a:r>
            <a:r>
              <a:rPr lang="en-US" smtClean="0">
                <a:sym typeface="Symbol" pitchFamily="18" charset="2"/>
              </a:rPr>
              <a:t></a:t>
            </a:r>
            <a:r>
              <a:rPr lang="en-US" baseline="50000" smtClean="0">
                <a:sym typeface="Symbol" pitchFamily="18" charset="2"/>
              </a:rPr>
              <a:t>d</a:t>
            </a:r>
            <a:r>
              <a:rPr lang="en-US" smtClean="0">
                <a:sym typeface="Symbol" pitchFamily="18" charset="2"/>
              </a:rPr>
              <a:t>z</a:t>
            </a:r>
            <a:r>
              <a:rPr lang="en-US" baseline="-25000" smtClean="0">
                <a:sym typeface="Symbol" pitchFamily="18" charset="2"/>
              </a:rPr>
              <a:t>t</a:t>
            </a:r>
            <a:r>
              <a:rPr lang="en-US" smtClean="0">
                <a:sym typeface="Symbol" pitchFamily="18" charset="2"/>
              </a:rPr>
              <a:t> </a:t>
            </a:r>
            <a:r>
              <a:rPr lang="en-US" smtClean="0"/>
              <a:t>are stationary</a:t>
            </a:r>
          </a:p>
          <a:p>
            <a:pPr eaLnBrk="1" hangingPunct="1">
              <a:lnSpc>
                <a:spcPct val="130000"/>
              </a:lnSpc>
              <a:defRPr/>
            </a:pPr>
            <a:endParaRPr lang="en-US" smtClean="0"/>
          </a:p>
          <a:p>
            <a:pPr eaLnBrk="1" hangingPunct="1">
              <a:lnSpc>
                <a:spcPct val="130000"/>
              </a:lnSpc>
              <a:defRPr/>
            </a:pPr>
            <a:r>
              <a:rPr lang="en-US" smtClean="0"/>
              <a:t>Most time series are </a:t>
            </a:r>
            <a:r>
              <a:rPr lang="en-US" smtClean="0">
                <a:solidFill>
                  <a:schemeClr val="folHlink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nonstationary</a:t>
            </a:r>
            <a:endParaRPr lang="en-CA" smtClean="0">
              <a:solidFill>
                <a:schemeClr val="folHlink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defRPr/>
            </a:pPr>
            <a:endParaRPr lang="en-US" smtClean="0"/>
          </a:p>
        </p:txBody>
      </p:sp>
      <p:sp>
        <p:nvSpPr>
          <p:cNvPr id="38916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smtClean="0"/>
              <a:t>Time Series Analysis Lecture Notes MA(4030)Prepared By TMJA Cooray</a:t>
            </a:r>
            <a:endParaRPr lang="en-CA" sz="1400" smtClean="0"/>
          </a:p>
        </p:txBody>
      </p:sp>
    </p:spTree>
    <p:extLst>
      <p:ext uri="{BB962C8B-B14F-4D97-AF65-F5344CB8AC3E}">
        <p14:creationId xmlns:p14="http://schemas.microsoft.com/office/powerpoint/2010/main" xmlns="" val="824924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Model building blocks</a:t>
            </a:r>
            <a:endParaRPr lang="en-CA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Autoregressive (AR) models</a:t>
            </a:r>
          </a:p>
          <a:p>
            <a:pPr eaLnBrk="1" hangingPunct="1"/>
            <a:r>
              <a:rPr lang="en-US" smtClean="0"/>
              <a:t>Moving-average (MA) models</a:t>
            </a:r>
          </a:p>
          <a:p>
            <a:pPr eaLnBrk="1" hangingPunct="1"/>
            <a:r>
              <a:rPr lang="en-US" smtClean="0"/>
              <a:t>Mixed ARMA models</a:t>
            </a:r>
          </a:p>
          <a:p>
            <a:pPr eaLnBrk="1" hangingPunct="1"/>
            <a:r>
              <a:rPr lang="en-US" smtClean="0"/>
              <a:t>Non stationary models (ARIMA models)</a:t>
            </a:r>
          </a:p>
          <a:p>
            <a:pPr eaLnBrk="1" hangingPunct="1"/>
            <a:r>
              <a:rPr lang="en-US" smtClean="0"/>
              <a:t>The mean parameter</a:t>
            </a:r>
          </a:p>
          <a:p>
            <a:pPr eaLnBrk="1" hangingPunct="1"/>
            <a:r>
              <a:rPr lang="en-US" smtClean="0"/>
              <a:t>The trend parameter</a:t>
            </a:r>
          </a:p>
          <a:p>
            <a:pPr eaLnBrk="1" hangingPunct="1"/>
            <a:endParaRPr lang="en-US" smtClean="0"/>
          </a:p>
        </p:txBody>
      </p:sp>
      <p:sp>
        <p:nvSpPr>
          <p:cNvPr id="49156" name="Footer Placeholder 5"/>
          <p:cNvSpPr>
            <a:spLocks noGrp="1"/>
          </p:cNvSpPr>
          <p:nvPr>
            <p:ph type="ftr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US" sz="1400" smtClean="0"/>
              <a:t>Time Series Analysis Lecture Notes MA(4030)Prepared By TMJA Cooray</a:t>
            </a:r>
            <a:endParaRPr lang="en-CA" sz="1400" smtClean="0"/>
          </a:p>
        </p:txBody>
      </p:sp>
    </p:spTree>
    <p:extLst>
      <p:ext uri="{BB962C8B-B14F-4D97-AF65-F5344CB8AC3E}">
        <p14:creationId xmlns:p14="http://schemas.microsoft.com/office/powerpoint/2010/main" xmlns="" val="15105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GB" sz="4000" dirty="0" smtClean="0"/>
              <a:t>Marketing example:</a:t>
            </a:r>
            <a:br>
              <a:rPr lang="en-GB" sz="4000" dirty="0" smtClean="0"/>
            </a:br>
            <a:r>
              <a:rPr lang="en-GB" sz="3200" dirty="0" smtClean="0"/>
              <a:t>wine sales of a certain company</a:t>
            </a:r>
            <a:r>
              <a:rPr lang="en-GB" dirty="0" smtClean="0"/>
              <a:t> </a:t>
            </a:r>
            <a:endParaRPr lang="ru-RU" dirty="0" smtClean="0"/>
          </a:p>
        </p:txBody>
      </p:sp>
      <p:sp>
        <p:nvSpPr>
          <p:cNvPr id="5123" name="Text Box 4"/>
          <p:cNvSpPr txBox="1">
            <a:spLocks noChangeArrowheads="1"/>
          </p:cNvSpPr>
          <p:nvPr/>
        </p:nvSpPr>
        <p:spPr bwMode="auto">
          <a:xfrm>
            <a:off x="4114800" y="4953000"/>
            <a:ext cx="9318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/>
              <a:t>months</a:t>
            </a:r>
            <a:endParaRPr lang="ru-RU"/>
          </a:p>
        </p:txBody>
      </p:sp>
      <p:sp>
        <p:nvSpPr>
          <p:cNvPr id="5124" name="Text Box 5"/>
          <p:cNvSpPr txBox="1">
            <a:spLocks noChangeArrowheads="1"/>
          </p:cNvSpPr>
          <p:nvPr/>
        </p:nvSpPr>
        <p:spPr bwMode="auto">
          <a:xfrm>
            <a:off x="2209800" y="1219200"/>
            <a:ext cx="4518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 b="1"/>
              <a:t>System:</a:t>
            </a:r>
            <a:r>
              <a:rPr lang="en-GB" sz="2400"/>
              <a:t> company </a:t>
            </a:r>
          </a:p>
          <a:p>
            <a:pPr eaLnBrk="1" hangingPunct="1"/>
            <a:r>
              <a:rPr lang="en-GB" sz="2400" b="1"/>
              <a:t>State variable:</a:t>
            </a:r>
            <a:r>
              <a:rPr lang="en-GB" sz="2400"/>
              <a:t> monthly wine sales</a:t>
            </a:r>
            <a:endParaRPr lang="ru-RU" sz="2400"/>
          </a:p>
        </p:txBody>
      </p:sp>
      <p:sp>
        <p:nvSpPr>
          <p:cNvPr id="5130" name="Text Box 9"/>
          <p:cNvSpPr txBox="1">
            <a:spLocks noChangeArrowheads="1"/>
          </p:cNvSpPr>
          <p:nvPr/>
        </p:nvSpPr>
        <p:spPr bwMode="auto">
          <a:xfrm>
            <a:off x="8518525" y="776288"/>
            <a:ext cx="184150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lg" len="med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endParaRPr lang="ru-RU" dirty="0"/>
          </a:p>
        </p:txBody>
      </p:sp>
      <p:pic>
        <p:nvPicPr>
          <p:cNvPr id="5128" name="Picture 11" descr="image0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2057400"/>
            <a:ext cx="8159750" cy="2868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9" name="Text Box 12"/>
          <p:cNvSpPr txBox="1">
            <a:spLocks noChangeArrowheads="1"/>
          </p:cNvSpPr>
          <p:nvPr/>
        </p:nvSpPr>
        <p:spPr bwMode="auto">
          <a:xfrm>
            <a:off x="914400" y="5486400"/>
            <a:ext cx="71913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lg" len="med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US"/>
              <a:t>Data are taken from </a:t>
            </a:r>
            <a:r>
              <a:rPr lang="en-US">
                <a:solidFill>
                  <a:srgbClr val="FF0000"/>
                </a:solidFill>
              </a:rPr>
              <a:t>http://home.vicnet.net.au/~norca/Red_Wine.htm</a:t>
            </a:r>
          </a:p>
        </p:txBody>
      </p:sp>
    </p:spTree>
    <p:extLst>
      <p:ext uri="{BB962C8B-B14F-4D97-AF65-F5344CB8AC3E}">
        <p14:creationId xmlns:p14="http://schemas.microsoft.com/office/powerpoint/2010/main" xmlns="" val="2541871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-228600" y="0"/>
            <a:ext cx="8458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A medical example: </a:t>
            </a:r>
            <a:br>
              <a:rPr lang="en-GB" sz="4000" smtClean="0"/>
            </a:br>
            <a:r>
              <a:rPr lang="en-GB" sz="3200" smtClean="0"/>
              <a:t>Human Electrocardiogramme (ECG)</a:t>
            </a:r>
            <a:endParaRPr lang="ru-RU" sz="3200" smtClean="0"/>
          </a:p>
        </p:txBody>
      </p:sp>
      <p:pic>
        <p:nvPicPr>
          <p:cNvPr id="6147" name="Picture 4" descr="hrtback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00400"/>
            <a:ext cx="1296988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5" descr="ecg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67000" y="3429000"/>
            <a:ext cx="57150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Text Box 12"/>
          <p:cNvSpPr txBox="1">
            <a:spLocks noChangeArrowheads="1"/>
          </p:cNvSpPr>
          <p:nvPr/>
        </p:nvSpPr>
        <p:spPr bwMode="auto">
          <a:xfrm>
            <a:off x="2438400" y="5867400"/>
            <a:ext cx="57435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Measures electrical activity of a human heart.</a:t>
            </a:r>
            <a:endParaRPr lang="ru-RU" sz="2400"/>
          </a:p>
        </p:txBody>
      </p:sp>
      <p:sp>
        <p:nvSpPr>
          <p:cNvPr id="6150" name="Text Box 13"/>
          <p:cNvSpPr txBox="1">
            <a:spLocks noChangeArrowheads="1"/>
          </p:cNvSpPr>
          <p:nvPr/>
        </p:nvSpPr>
        <p:spPr bwMode="auto">
          <a:xfrm>
            <a:off x="5089525" y="4841875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time</a:t>
            </a:r>
            <a:endParaRPr lang="ru-RU" sz="2400"/>
          </a:p>
        </p:txBody>
      </p:sp>
      <p:sp>
        <p:nvSpPr>
          <p:cNvPr id="6151" name="Text Box 14"/>
          <p:cNvSpPr txBox="1">
            <a:spLocks noChangeArrowheads="1"/>
          </p:cNvSpPr>
          <p:nvPr/>
        </p:nvSpPr>
        <p:spPr bwMode="auto">
          <a:xfrm rot="-5400000">
            <a:off x="1670050" y="381635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voltage</a:t>
            </a:r>
            <a:endParaRPr lang="ru-RU" sz="2400"/>
          </a:p>
        </p:txBody>
      </p:sp>
      <p:sp>
        <p:nvSpPr>
          <p:cNvPr id="6152" name="Line 15"/>
          <p:cNvSpPr>
            <a:spLocks noChangeShapeType="1"/>
          </p:cNvSpPr>
          <p:nvPr/>
        </p:nvSpPr>
        <p:spPr bwMode="auto">
          <a:xfrm>
            <a:off x="3581400" y="3124200"/>
            <a:ext cx="12192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 type="stealth" w="lg" len="lg"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53" name="Text Box 16"/>
          <p:cNvSpPr txBox="1">
            <a:spLocks noChangeArrowheads="1"/>
          </p:cNvSpPr>
          <p:nvPr/>
        </p:nvSpPr>
        <p:spPr bwMode="auto">
          <a:xfrm>
            <a:off x="3657600" y="2514600"/>
            <a:ext cx="1042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~ 1 sec</a:t>
            </a:r>
            <a:endParaRPr lang="ru-RU" sz="2400"/>
          </a:p>
        </p:txBody>
      </p:sp>
      <p:sp>
        <p:nvSpPr>
          <p:cNvPr id="6154" name="Text Box 17"/>
          <p:cNvSpPr txBox="1">
            <a:spLocks noChangeArrowheads="1"/>
          </p:cNvSpPr>
          <p:nvPr/>
        </p:nvSpPr>
        <p:spPr bwMode="auto">
          <a:xfrm>
            <a:off x="609600" y="1524000"/>
            <a:ext cx="8305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 b="1"/>
              <a:t>System:</a:t>
            </a:r>
            <a:r>
              <a:rPr lang="en-GB" sz="2400"/>
              <a:t> cardiovascular system of a human</a:t>
            </a:r>
          </a:p>
          <a:p>
            <a:pPr eaLnBrk="1" hangingPunct="1"/>
            <a:r>
              <a:rPr lang="en-GB" sz="2400" b="1"/>
              <a:t>Process:</a:t>
            </a:r>
            <a:r>
              <a:rPr lang="en-GB" sz="2400"/>
              <a:t> heart beats</a:t>
            </a:r>
          </a:p>
          <a:p>
            <a:pPr eaLnBrk="1" hangingPunct="1"/>
            <a:r>
              <a:rPr lang="en-GB" sz="2400" b="1"/>
              <a:t>State variable:</a:t>
            </a:r>
            <a:r>
              <a:rPr lang="en-GB" sz="2400"/>
              <a:t> voltage between two points on the human body.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xmlns="" val="2512749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04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A biological example:</a:t>
            </a:r>
            <a:br>
              <a:rPr lang="en-GB" sz="4000" smtClean="0"/>
            </a:br>
            <a:r>
              <a:rPr lang="en-GB" sz="3200" smtClean="0"/>
              <a:t>position of a point on the surface of Isolated Frog’s Heart</a:t>
            </a:r>
            <a:endParaRPr lang="ru-RU" sz="3200" smtClean="0"/>
          </a:p>
        </p:txBody>
      </p:sp>
      <p:pic>
        <p:nvPicPr>
          <p:cNvPr id="7171" name="Picture 4" descr="frogh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86200"/>
            <a:ext cx="1679575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5" descr="afro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2438400"/>
            <a:ext cx="1474788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6" descr="frog_ini_tim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886200"/>
            <a:ext cx="5410200" cy="214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174" name="AutoShape 10"/>
          <p:cNvCxnSpPr>
            <a:cxnSpLocks noChangeShapeType="1"/>
          </p:cNvCxnSpPr>
          <p:nvPr/>
        </p:nvCxnSpPr>
        <p:spPr bwMode="auto">
          <a:xfrm rot="-5400000">
            <a:off x="-76200" y="5410200"/>
            <a:ext cx="1676400" cy="609600"/>
          </a:xfrm>
          <a:prstGeom prst="bentConnector3">
            <a:avLst>
              <a:gd name="adj1" fmla="val 99431"/>
            </a:avLst>
          </a:prstGeom>
          <a:noFill/>
          <a:ln w="22225">
            <a:solidFill>
              <a:srgbClr val="333300"/>
            </a:solidFill>
            <a:miter lim="800000"/>
            <a:headEnd/>
            <a:tailEnd type="stealth" w="lg" len="lg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75" name="Text Box 11"/>
          <p:cNvSpPr txBox="1">
            <a:spLocks noChangeArrowheads="1"/>
          </p:cNvSpPr>
          <p:nvPr/>
        </p:nvSpPr>
        <p:spPr bwMode="auto">
          <a:xfrm>
            <a:off x="5943600" y="6172200"/>
            <a:ext cx="725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time</a:t>
            </a:r>
            <a:endParaRPr lang="ru-RU" sz="2400"/>
          </a:p>
        </p:txBody>
      </p:sp>
      <p:sp>
        <p:nvSpPr>
          <p:cNvPr id="7176" name="Text Box 12"/>
          <p:cNvSpPr txBox="1">
            <a:spLocks noChangeArrowheads="1"/>
          </p:cNvSpPr>
          <p:nvPr/>
        </p:nvSpPr>
        <p:spPr bwMode="auto">
          <a:xfrm rot="-5400000">
            <a:off x="2235200" y="4694238"/>
            <a:ext cx="1470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coordinate</a:t>
            </a:r>
            <a:endParaRPr lang="ru-RU" sz="2400"/>
          </a:p>
        </p:txBody>
      </p:sp>
      <p:sp>
        <p:nvSpPr>
          <p:cNvPr id="7177" name="Text Box 13"/>
          <p:cNvSpPr txBox="1">
            <a:spLocks noChangeArrowheads="1"/>
          </p:cNvSpPr>
          <p:nvPr/>
        </p:nvSpPr>
        <p:spPr bwMode="auto">
          <a:xfrm>
            <a:off x="457200" y="6248400"/>
            <a:ext cx="41465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/>
              <a:t>position of this point is recorded</a:t>
            </a:r>
            <a:endParaRPr lang="ru-RU" sz="2400"/>
          </a:p>
        </p:txBody>
      </p:sp>
      <p:sp>
        <p:nvSpPr>
          <p:cNvPr id="7178" name="Text Box 14"/>
          <p:cNvSpPr txBox="1">
            <a:spLocks noChangeArrowheads="1"/>
          </p:cNvSpPr>
          <p:nvPr/>
        </p:nvSpPr>
        <p:spPr bwMode="auto">
          <a:xfrm>
            <a:off x="2590800" y="1905000"/>
            <a:ext cx="60928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 b="1"/>
              <a:t>System:</a:t>
            </a:r>
            <a:r>
              <a:rPr lang="en-GB" sz="2400"/>
              <a:t> frog’s heart</a:t>
            </a:r>
          </a:p>
          <a:p>
            <a:pPr eaLnBrk="1" hangingPunct="1"/>
            <a:r>
              <a:rPr lang="en-GB" sz="2400" b="1"/>
              <a:t>State variable:</a:t>
            </a:r>
            <a:r>
              <a:rPr lang="en-GB" sz="2400"/>
              <a:t> position of a point on its surface</a:t>
            </a: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xmlns="" val="957458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A mechanical example</a:t>
            </a:r>
            <a:endParaRPr lang="ru-RU" smtClean="0"/>
          </a:p>
        </p:txBody>
      </p:sp>
      <p:pic>
        <p:nvPicPr>
          <p:cNvPr id="8195" name="Picture 3" descr="autogen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2800"/>
            <a:ext cx="4071938" cy="201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 Box 9"/>
          <p:cNvSpPr txBox="1">
            <a:spLocks noChangeArrowheads="1"/>
          </p:cNvSpPr>
          <p:nvPr/>
        </p:nvSpPr>
        <p:spPr bwMode="auto">
          <a:xfrm>
            <a:off x="1905000" y="1219200"/>
            <a:ext cx="45275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 b="1"/>
              <a:t>System:</a:t>
            </a:r>
            <a:r>
              <a:rPr lang="en-GB" sz="2400"/>
              <a:t> mechanical system</a:t>
            </a:r>
          </a:p>
          <a:p>
            <a:pPr eaLnBrk="1" hangingPunct="1"/>
            <a:r>
              <a:rPr lang="en-GB" sz="2400" b="1"/>
              <a:t>State variable:</a:t>
            </a:r>
            <a:r>
              <a:rPr lang="en-GB" sz="2400"/>
              <a:t> position of the load</a:t>
            </a:r>
            <a:endParaRPr lang="ru-RU" sz="2400"/>
          </a:p>
        </p:txBody>
      </p:sp>
      <p:pic>
        <p:nvPicPr>
          <p:cNvPr id="8199" name="Picture 14" descr="position_spri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8200" y="3962400"/>
            <a:ext cx="4343400" cy="143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591702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System, Process and Signal</a:t>
            </a:r>
            <a:endParaRPr lang="ru-RU" sz="4000" smtClean="0"/>
          </a:p>
        </p:txBody>
      </p:sp>
      <p:grpSp>
        <p:nvGrpSpPr>
          <p:cNvPr id="9219" name="Group 14"/>
          <p:cNvGrpSpPr>
            <a:grpSpLocks/>
          </p:cNvGrpSpPr>
          <p:nvPr/>
        </p:nvGrpSpPr>
        <p:grpSpPr bwMode="auto">
          <a:xfrm>
            <a:off x="381000" y="1828800"/>
            <a:ext cx="2667000" cy="4495800"/>
            <a:chOff x="768" y="1152"/>
            <a:chExt cx="1680" cy="2832"/>
          </a:xfrm>
        </p:grpSpPr>
        <p:sp>
          <p:nvSpPr>
            <p:cNvPr id="9232" name="Oval 4"/>
            <p:cNvSpPr>
              <a:spLocks noChangeArrowheads="1"/>
            </p:cNvSpPr>
            <p:nvPr/>
          </p:nvSpPr>
          <p:spPr bwMode="auto">
            <a:xfrm>
              <a:off x="768" y="1152"/>
              <a:ext cx="1680" cy="2832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endParaRPr lang="en-US" sz="2400">
                <a:latin typeface="Comic Sans MS" charset="0"/>
              </a:endParaRPr>
            </a:p>
          </p:txBody>
        </p:sp>
        <p:sp>
          <p:nvSpPr>
            <p:cNvPr id="9233" name="Text Box 6"/>
            <p:cNvSpPr txBox="1">
              <a:spLocks noChangeArrowheads="1"/>
            </p:cNvSpPr>
            <p:nvPr/>
          </p:nvSpPr>
          <p:spPr bwMode="auto">
            <a:xfrm>
              <a:off x="1104" y="2304"/>
              <a:ext cx="1011" cy="4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eaLnBrk="1" hangingPunct="1"/>
              <a:r>
                <a:rPr lang="en-GB" sz="3200">
                  <a:latin typeface="Comic Sans MS" charset="0"/>
                </a:rPr>
                <a:t>System</a:t>
              </a:r>
              <a:endParaRPr lang="ru-RU" sz="3200">
                <a:latin typeface="Comic Sans MS" charset="0"/>
              </a:endParaRPr>
            </a:p>
          </p:txBody>
        </p:sp>
      </p:grpSp>
      <p:pic>
        <p:nvPicPr>
          <p:cNvPr id="9220" name="Picture 8" descr="sig1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38400"/>
            <a:ext cx="3505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9" descr="sig2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4267200"/>
            <a:ext cx="3505200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2" name="AutoShape 11"/>
          <p:cNvSpPr>
            <a:spLocks noChangeArrowheads="1"/>
          </p:cNvSpPr>
          <p:nvPr/>
        </p:nvSpPr>
        <p:spPr bwMode="auto">
          <a:xfrm>
            <a:off x="2895600" y="30480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AutoShape 12"/>
          <p:cNvSpPr>
            <a:spLocks noChangeArrowheads="1"/>
          </p:cNvSpPr>
          <p:nvPr/>
        </p:nvSpPr>
        <p:spPr bwMode="auto">
          <a:xfrm>
            <a:off x="2895600" y="4724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24" name="Text Box 13"/>
          <p:cNvSpPr txBox="1">
            <a:spLocks noChangeArrowheads="1"/>
          </p:cNvSpPr>
          <p:nvPr/>
        </p:nvSpPr>
        <p:spPr bwMode="auto">
          <a:xfrm>
            <a:off x="2590800" y="1828800"/>
            <a:ext cx="24479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>
                <a:latin typeface="Comic Sans MS" charset="0"/>
              </a:rPr>
              <a:t>State variable 1</a:t>
            </a:r>
            <a:endParaRPr lang="ru-RU" sz="2400">
              <a:latin typeface="Comic Sans MS" charset="0"/>
            </a:endParaRPr>
          </a:p>
        </p:txBody>
      </p:sp>
      <p:sp>
        <p:nvSpPr>
          <p:cNvPr id="9225" name="Text Box 15"/>
          <p:cNvSpPr txBox="1">
            <a:spLocks noChangeArrowheads="1"/>
          </p:cNvSpPr>
          <p:nvPr/>
        </p:nvSpPr>
        <p:spPr bwMode="auto">
          <a:xfrm>
            <a:off x="2590800" y="6096000"/>
            <a:ext cx="2497138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>
                <a:latin typeface="Comic Sans MS" charset="0"/>
              </a:rPr>
              <a:t>State variable 2</a:t>
            </a:r>
            <a:endParaRPr lang="ru-RU" sz="2400">
              <a:latin typeface="Comic Sans MS" charset="0"/>
            </a:endParaRPr>
          </a:p>
        </p:txBody>
      </p:sp>
      <p:sp>
        <p:nvSpPr>
          <p:cNvPr id="9226" name="Text Box 16"/>
          <p:cNvSpPr txBox="1">
            <a:spLocks noChangeArrowheads="1"/>
          </p:cNvSpPr>
          <p:nvPr/>
        </p:nvSpPr>
        <p:spPr bwMode="auto">
          <a:xfrm>
            <a:off x="6019800" y="1752600"/>
            <a:ext cx="1190625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2400">
                <a:latin typeface="Comic Sans MS" charset="0"/>
              </a:rPr>
              <a:t>Signals</a:t>
            </a:r>
            <a:endParaRPr lang="ru-RU" sz="2400">
              <a:latin typeface="Comic Sans MS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50151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Time Series</a:t>
            </a:r>
            <a:endParaRPr lang="ru-RU" sz="4000" smtClean="0"/>
          </a:p>
        </p:txBody>
      </p:sp>
      <p:sp>
        <p:nvSpPr>
          <p:cNvPr id="10243" name="Text Box 3"/>
          <p:cNvSpPr txBox="1">
            <a:spLocks noChangeArrowheads="1"/>
          </p:cNvSpPr>
          <p:nvPr/>
        </p:nvSpPr>
        <p:spPr bwMode="auto">
          <a:xfrm>
            <a:off x="990600" y="5791200"/>
            <a:ext cx="7239000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/>
            <a:r>
              <a:rPr lang="en-GB">
                <a:latin typeface="Comic Sans MS" charset="0"/>
              </a:rPr>
              <a:t>Remark:</a:t>
            </a:r>
          </a:p>
          <a:p>
            <a:pPr algn="ctr" eaLnBrk="1" hangingPunct="1"/>
            <a:r>
              <a:rPr lang="en-GB"/>
              <a:t>Mathematically, “time series” is not a SERIES, but a SEQUENCE!</a:t>
            </a:r>
            <a:endParaRPr lang="ru-RU"/>
          </a:p>
        </p:txBody>
      </p:sp>
      <p:sp>
        <p:nvSpPr>
          <p:cNvPr id="10244" name="Text Box 5"/>
          <p:cNvSpPr txBox="1">
            <a:spLocks noChangeArrowheads="1"/>
          </p:cNvSpPr>
          <p:nvPr/>
        </p:nvSpPr>
        <p:spPr bwMode="auto">
          <a:xfrm>
            <a:off x="762000" y="2590800"/>
            <a:ext cx="7620000" cy="446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/>
            <a:r>
              <a:rPr lang="en-GB">
                <a:latin typeface="Comic Sans MS" charset="0"/>
              </a:rPr>
              <a:t>Notations</a:t>
            </a:r>
            <a:endParaRPr lang="en-GB"/>
          </a:p>
        </p:txBody>
      </p:sp>
      <p:sp>
        <p:nvSpPr>
          <p:cNvPr id="10245" name="Text Box 9"/>
          <p:cNvSpPr txBox="1">
            <a:spLocks noChangeArrowheads="1"/>
          </p:cNvSpPr>
          <p:nvPr/>
        </p:nvSpPr>
        <p:spPr bwMode="auto">
          <a:xfrm>
            <a:off x="220663" y="838200"/>
            <a:ext cx="8943975" cy="158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b="1"/>
              <a:t>Time series</a:t>
            </a:r>
            <a:r>
              <a:rPr lang="en-GB"/>
              <a:t>: a collection of observations of state variables made sequentially in time. </a:t>
            </a:r>
          </a:p>
          <a:p>
            <a:pPr eaLnBrk="1" hangingPunct="1">
              <a:lnSpc>
                <a:spcPct val="60000"/>
              </a:lnSpc>
            </a:pPr>
            <a:endParaRPr lang="en-GB"/>
          </a:p>
          <a:p>
            <a:pPr eaLnBrk="1" hangingPunct="1"/>
            <a:r>
              <a:rPr lang="en-GB"/>
              <a:t>Univariate (bivariate, multivariate) time series: collection of observations of one</a:t>
            </a:r>
          </a:p>
          <a:p>
            <a:pPr eaLnBrk="1" hangingPunct="1"/>
            <a:r>
              <a:rPr lang="en-GB"/>
              <a:t>(two, several) state variables, each made at sequential time moments. </a:t>
            </a:r>
          </a:p>
          <a:p>
            <a:pPr eaLnBrk="1" hangingPunct="1">
              <a:lnSpc>
                <a:spcPct val="30000"/>
              </a:lnSpc>
            </a:pPr>
            <a:endParaRPr lang="ru-RU"/>
          </a:p>
          <a:p>
            <a:pPr eaLnBrk="1" hangingPunct="1"/>
            <a:r>
              <a:rPr lang="en-GB"/>
              <a:t>Note: the order of observations is important!</a:t>
            </a:r>
            <a:endParaRPr lang="ru-RU"/>
          </a:p>
        </p:txBody>
      </p:sp>
      <p:sp>
        <p:nvSpPr>
          <p:cNvPr id="10246" name="Text Box 10"/>
          <p:cNvSpPr txBox="1">
            <a:spLocks noChangeArrowheads="1"/>
          </p:cNvSpPr>
          <p:nvPr/>
        </p:nvSpPr>
        <p:spPr bwMode="auto">
          <a:xfrm>
            <a:off x="685800" y="4343400"/>
            <a:ext cx="8229600" cy="1360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/>
            <a:r>
              <a:rPr lang="en-GB">
                <a:latin typeface="Comic Sans MS" charset="0"/>
              </a:rPr>
              <a:t>Synonims:</a:t>
            </a:r>
          </a:p>
          <a:p>
            <a:pPr eaLnBrk="1" hangingPunct="1">
              <a:buFontTx/>
              <a:buChar char="•"/>
            </a:pPr>
            <a:r>
              <a:rPr lang="en-GB"/>
              <a:t>Time series, (experimental) data, sampled signal, discretized signal</a:t>
            </a:r>
          </a:p>
          <a:p>
            <a:pPr eaLnBrk="1" hangingPunct="1">
              <a:buFontTx/>
              <a:buChar char="•"/>
            </a:pPr>
            <a:r>
              <a:rPr lang="en-GB"/>
              <a:t>Sampling rate (step), discretization rate (step)</a:t>
            </a:r>
          </a:p>
          <a:p>
            <a:pPr eaLnBrk="1" hangingPunct="1">
              <a:buFontTx/>
              <a:buChar char="•"/>
            </a:pPr>
            <a:r>
              <a:rPr lang="en-GB"/>
              <a:t>Time Series Analysis, Data Analysis, Signal Processing, Data Processing</a:t>
            </a:r>
            <a:endParaRPr lang="ru-RU"/>
          </a:p>
        </p:txBody>
      </p:sp>
      <p:graphicFrame>
        <p:nvGraphicFramePr>
          <p:cNvPr id="6220" name="Group 76"/>
          <p:cNvGraphicFramePr>
            <a:graphicFrameLocks noGrp="1"/>
          </p:cNvGraphicFramePr>
          <p:nvPr/>
        </p:nvGraphicFramePr>
        <p:xfrm>
          <a:off x="609600" y="3048000"/>
          <a:ext cx="8229600" cy="1336675"/>
        </p:xfrm>
        <a:graphic>
          <a:graphicData uri="http://schemas.openxmlformats.org/drawingml/2006/table">
            <a:tbl>
              <a:tblPr/>
              <a:tblGrid>
                <a:gridCol w="3343275"/>
                <a:gridCol w="4886325"/>
              </a:tblGrid>
              <a:tr h="3810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continuous signal 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)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time series 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r>
                        <a:rPr kumimoji="0" lang="en-GB" sz="28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)=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(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</a:rPr>
                        <a:t>D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)=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a</a:t>
                      </a:r>
                      <a:r>
                        <a:rPr kumimoji="0" lang="en-GB" sz="2400" b="0" i="1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, 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i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=1,2,…,L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22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sampling step 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</a:rPr>
                        <a:t>D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endParaRPr kumimoji="0" lang="ru-RU" sz="28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length of time series L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16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sampling frequency f</a:t>
                      </a:r>
                      <a:r>
                        <a:rPr kumimoji="0" lang="en-GB" sz="2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s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=1/</a:t>
                      </a:r>
                      <a:r>
                        <a:rPr kumimoji="0" lang="en-GB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Symbol" charset="2"/>
                        </a:rPr>
                        <a:t>D</a:t>
                      </a:r>
                      <a:r>
                        <a:rPr kumimoji="0" lang="en-GB" sz="2000" b="0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</a:rPr>
                        <a:t>t</a:t>
                      </a:r>
                      <a:endParaRPr kumimoji="0" lang="ru-RU" sz="2000" b="0" i="1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4907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3048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mtClean="0"/>
              <a:t>Example of time series:</a:t>
            </a:r>
            <a:br>
              <a:rPr lang="en-GB" smtClean="0"/>
            </a:br>
            <a:r>
              <a:rPr lang="en-GB" smtClean="0"/>
              <a:t>blood pressure of a rat</a:t>
            </a:r>
            <a:endParaRPr lang="ru-RU" smtClean="0"/>
          </a:p>
        </p:txBody>
      </p:sp>
      <p:grpSp>
        <p:nvGrpSpPr>
          <p:cNvPr id="11267" name="Group 6"/>
          <p:cNvGrpSpPr>
            <a:grpSpLocks/>
          </p:cNvGrpSpPr>
          <p:nvPr/>
        </p:nvGrpSpPr>
        <p:grpSpPr bwMode="auto">
          <a:xfrm>
            <a:off x="1373188" y="1522413"/>
            <a:ext cx="6323012" cy="4346575"/>
            <a:chOff x="865" y="959"/>
            <a:chExt cx="3983" cy="2738"/>
          </a:xfrm>
        </p:grpSpPr>
        <p:pic>
          <p:nvPicPr>
            <p:cNvPr id="11273" name="Picture 3" descr="rat_presur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2" y="1200"/>
              <a:ext cx="3936" cy="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74" name="Text Box 5"/>
            <p:cNvSpPr txBox="1">
              <a:spLocks noChangeArrowheads="1"/>
            </p:cNvSpPr>
            <p:nvPr/>
          </p:nvSpPr>
          <p:spPr bwMode="auto">
            <a:xfrm rot="-5400000">
              <a:off x="-320" y="2144"/>
              <a:ext cx="2736" cy="36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Times New Roman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Times New Roman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GB" sz="3200"/>
                <a:t>Pressure, au</a:t>
              </a:r>
              <a:endParaRPr lang="ru-RU" sz="3200"/>
            </a:p>
          </p:txBody>
        </p:sp>
      </p:grpSp>
    </p:spTree>
    <p:extLst>
      <p:ext uri="{BB962C8B-B14F-4D97-AF65-F5344CB8AC3E}">
        <p14:creationId xmlns:p14="http://schemas.microsoft.com/office/powerpoint/2010/main" xmlns="" val="2609530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-38100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Aims of Time Series Analysis</a:t>
            </a:r>
            <a:endParaRPr lang="ru-RU" sz="4000" smtClean="0"/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228600" y="1371600"/>
            <a:ext cx="8686800" cy="496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457200" indent="-4572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GB" b="1"/>
              <a:t>Description</a:t>
            </a:r>
            <a:endParaRPr lang="en-GB" sz="2400" b="1"/>
          </a:p>
          <a:p>
            <a:pPr eaLnBrk="1" hangingPunct="1"/>
            <a:r>
              <a:rPr lang="en-GB"/>
              <a:t>Describe (characterize) a generating process using its time series.</a:t>
            </a:r>
          </a:p>
          <a:p>
            <a:pPr eaLnBrk="1" hangingPunct="1"/>
            <a:endParaRPr lang="en-GB"/>
          </a:p>
          <a:p>
            <a:pPr eaLnBrk="1" hangingPunct="1">
              <a:buFontTx/>
              <a:buAutoNum type="arabicPeriod" startAt="2"/>
            </a:pPr>
            <a:r>
              <a:rPr lang="en-GB" b="1"/>
              <a:t>Explanation</a:t>
            </a:r>
          </a:p>
          <a:p>
            <a:pPr eaLnBrk="1" hangingPunct="1"/>
            <a:r>
              <a:rPr lang="en-GB"/>
              <a:t>If time series is bi- or multi-variate, then it may be possible to use variations in one </a:t>
            </a:r>
          </a:p>
          <a:p>
            <a:pPr eaLnBrk="1" hangingPunct="1"/>
            <a:r>
              <a:rPr lang="en-GB"/>
              <a:t>variable to explain the variations in another variable.</a:t>
            </a:r>
          </a:p>
          <a:p>
            <a:pPr eaLnBrk="1" hangingPunct="1"/>
            <a:endParaRPr lang="en-GB"/>
          </a:p>
          <a:p>
            <a:pPr eaLnBrk="1" hangingPunct="1">
              <a:buFontTx/>
              <a:buAutoNum type="arabicPeriod" startAt="3"/>
            </a:pPr>
            <a:r>
              <a:rPr lang="en-GB" b="1"/>
              <a:t>Prediction (forecasting)</a:t>
            </a:r>
          </a:p>
          <a:p>
            <a:pPr eaLnBrk="1" hangingPunct="1"/>
            <a:r>
              <a:rPr lang="en-GB"/>
              <a:t>Use the knowledge of the past of the time series to predict its future.</a:t>
            </a:r>
          </a:p>
          <a:p>
            <a:pPr eaLnBrk="1" hangingPunct="1"/>
            <a:endParaRPr lang="en-GB"/>
          </a:p>
          <a:p>
            <a:pPr eaLnBrk="1" hangingPunct="1">
              <a:buFontTx/>
              <a:buAutoNum type="arabicPeriod" startAt="4"/>
            </a:pPr>
            <a:r>
              <a:rPr lang="en-GB" b="1"/>
              <a:t>Control</a:t>
            </a:r>
          </a:p>
          <a:p>
            <a:pPr eaLnBrk="1" hangingPunct="1"/>
            <a:r>
              <a:rPr lang="en-GB"/>
              <a:t>To change deliberately the properties of the process by influencing it and</a:t>
            </a:r>
          </a:p>
          <a:p>
            <a:pPr eaLnBrk="1" hangingPunct="1"/>
            <a:r>
              <a:rPr lang="en-GB"/>
              <a:t>observing the changes introduced by our intervention. One can then learn to make </a:t>
            </a:r>
          </a:p>
          <a:p>
            <a:pPr eaLnBrk="1" hangingPunct="1"/>
            <a:r>
              <a:rPr lang="en-GB"/>
              <a:t>the needed effort to achive control.</a:t>
            </a:r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95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Example of description</a:t>
            </a:r>
            <a:endParaRPr lang="ru-RU" smtClean="0"/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1219200" y="1219200"/>
            <a:ext cx="6680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/>
              <a:t>Assume the time series shows the tendency to repeat itself with </a:t>
            </a:r>
          </a:p>
          <a:p>
            <a:pPr eaLnBrk="1" hangingPunct="1"/>
            <a:r>
              <a:rPr lang="en-GB"/>
              <a:t>some accuracy. ECG shows a sign of periodicity.</a:t>
            </a:r>
            <a:endParaRPr lang="ru-RU"/>
          </a:p>
        </p:txBody>
      </p:sp>
      <p:sp>
        <p:nvSpPr>
          <p:cNvPr id="13316" name="Text Box 5"/>
          <p:cNvSpPr txBox="1">
            <a:spLocks noChangeArrowheads="1"/>
          </p:cNvSpPr>
          <p:nvPr/>
        </p:nvSpPr>
        <p:spPr bwMode="auto">
          <a:xfrm>
            <a:off x="457200" y="3810000"/>
            <a:ext cx="8196263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/>
              <a:t>Then one can assume that the process is inherently rhythmic, and can estimate </a:t>
            </a:r>
          </a:p>
          <a:p>
            <a:pPr eaLnBrk="1" hangingPunct="1"/>
            <a:r>
              <a:rPr lang="en-GB"/>
              <a:t>the average or most probable rhythm in it.</a:t>
            </a:r>
          </a:p>
          <a:p>
            <a:pPr eaLnBrk="1" hangingPunct="1"/>
            <a:r>
              <a:rPr lang="en-GB"/>
              <a:t>The average rhythm of heartbeats can be estimated from estimating the</a:t>
            </a:r>
          </a:p>
          <a:p>
            <a:pPr eaLnBrk="1" hangingPunct="1"/>
            <a:r>
              <a:rPr lang="en-GB"/>
              <a:t>rhythm of ECG.</a:t>
            </a:r>
          </a:p>
          <a:p>
            <a:pPr eaLnBrk="1" hangingPunct="1"/>
            <a:endParaRPr lang="en-GB"/>
          </a:p>
          <a:p>
            <a:pPr eaLnBrk="1" hangingPunct="1"/>
            <a:r>
              <a:rPr lang="en-GB"/>
              <a:t>For information: </a:t>
            </a:r>
          </a:p>
          <a:p>
            <a:pPr eaLnBrk="1" hangingPunct="1"/>
            <a:r>
              <a:rPr lang="en-GB"/>
              <a:t>Average heart rate of a healthy</a:t>
            </a:r>
          </a:p>
          <a:p>
            <a:pPr eaLnBrk="1" hangingPunct="1"/>
            <a:r>
              <a:rPr lang="en-GB"/>
              <a:t>Human is   ~ 1 sec.</a:t>
            </a:r>
            <a:endParaRPr lang="ru-RU"/>
          </a:p>
        </p:txBody>
      </p:sp>
      <p:pic>
        <p:nvPicPr>
          <p:cNvPr id="13317" name="Picture 6" descr="hrtback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5029200"/>
            <a:ext cx="108902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0" name="Picture 9" descr="ecg_r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81200"/>
            <a:ext cx="6057900" cy="189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630753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-22860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Example of explanation</a:t>
            </a:r>
            <a:endParaRPr lang="ru-RU" smtClean="0"/>
          </a:p>
        </p:txBody>
      </p:sp>
      <p:grpSp>
        <p:nvGrpSpPr>
          <p:cNvPr id="14341" name="Group 8"/>
          <p:cNvGrpSpPr>
            <a:grpSpLocks/>
          </p:cNvGrpSpPr>
          <p:nvPr/>
        </p:nvGrpSpPr>
        <p:grpSpPr bwMode="auto">
          <a:xfrm>
            <a:off x="2590800" y="1143000"/>
            <a:ext cx="6340475" cy="5349875"/>
            <a:chOff x="864" y="720"/>
            <a:chExt cx="3994" cy="3370"/>
          </a:xfrm>
        </p:grpSpPr>
        <p:pic>
          <p:nvPicPr>
            <p:cNvPr id="14348" name="Picture 5" descr="human_ec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1" y="720"/>
              <a:ext cx="3957" cy="1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9" name="Picture 6" descr="human_pres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10" y="1840"/>
              <a:ext cx="3940" cy="1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50" name="Picture 7" descr="human_resp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" y="3024"/>
              <a:ext cx="3969" cy="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4342" name="AutoShape 13"/>
          <p:cNvSpPr>
            <a:spLocks noChangeArrowheads="1"/>
          </p:cNvSpPr>
          <p:nvPr/>
        </p:nvSpPr>
        <p:spPr bwMode="auto">
          <a:xfrm>
            <a:off x="2590800" y="6096000"/>
            <a:ext cx="1219200" cy="381000"/>
          </a:xfrm>
          <a:custGeom>
            <a:avLst/>
            <a:gdLst>
              <a:gd name="T0" fmla="*/ 870881 w 21600"/>
              <a:gd name="T1" fmla="*/ 0 h 21600"/>
              <a:gd name="T2" fmla="*/ 522506 w 21600"/>
              <a:gd name="T3" fmla="*/ 127000 h 21600"/>
              <a:gd name="T4" fmla="*/ 0 w 21600"/>
              <a:gd name="T5" fmla="*/ 317518 h 21600"/>
              <a:gd name="T6" fmla="*/ 522506 w 21600"/>
              <a:gd name="T7" fmla="*/ 381000 h 21600"/>
              <a:gd name="T8" fmla="*/ 1045012 w 21600"/>
              <a:gd name="T9" fmla="*/ 264583 h 21600"/>
              <a:gd name="T10" fmla="*/ 1219200 w 21600"/>
              <a:gd name="T11" fmla="*/ 127000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14343" name="Picture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300" r="9450"/>
          <a:stretch>
            <a:fillRect/>
          </a:stretch>
        </p:blipFill>
        <p:spPr bwMode="auto">
          <a:xfrm>
            <a:off x="60325" y="3394075"/>
            <a:ext cx="2606675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lg" len="med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344" name="Text Box 9"/>
          <p:cNvSpPr txBox="1">
            <a:spLocks noChangeArrowheads="1"/>
          </p:cNvSpPr>
          <p:nvPr/>
        </p:nvSpPr>
        <p:spPr bwMode="auto">
          <a:xfrm>
            <a:off x="0" y="990600"/>
            <a:ext cx="2667000" cy="557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/>
              <a:t>Three signals are </a:t>
            </a:r>
          </a:p>
          <a:p>
            <a:pPr eaLnBrk="1" hangingPunct="1"/>
            <a:r>
              <a:rPr lang="en-GB"/>
              <a:t>measured</a:t>
            </a:r>
          </a:p>
          <a:p>
            <a:pPr eaLnBrk="1" hangingPunct="1"/>
            <a:r>
              <a:rPr lang="en-GB"/>
              <a:t>from the same ill human</a:t>
            </a:r>
          </a:p>
          <a:p>
            <a:pPr eaLnBrk="1" hangingPunct="1"/>
            <a:r>
              <a:rPr lang="en-GB"/>
              <a:t>simultaneously:</a:t>
            </a:r>
          </a:p>
          <a:p>
            <a:pPr eaLnBrk="1" hangingPunct="1"/>
            <a:r>
              <a:rPr lang="en-GB"/>
              <a:t>Electrocardiogramme </a:t>
            </a:r>
          </a:p>
          <a:p>
            <a:pPr eaLnBrk="1" hangingPunct="1"/>
            <a:r>
              <a:rPr lang="en-GB"/>
              <a:t>(ECG),</a:t>
            </a:r>
          </a:p>
          <a:p>
            <a:pPr eaLnBrk="1" hangingPunct="1"/>
            <a:r>
              <a:rPr lang="en-GB"/>
              <a:t>pressure, respiration.</a:t>
            </a:r>
          </a:p>
          <a:p>
            <a:pPr eaLnBrk="1" hangingPunct="1"/>
            <a:endParaRPr lang="en-GB"/>
          </a:p>
          <a:p>
            <a:pPr eaLnBrk="1" hangingPunct="1"/>
            <a:endParaRPr lang="en-GB"/>
          </a:p>
          <a:p>
            <a:pPr eaLnBrk="1" hangingPunct="1"/>
            <a:endParaRPr lang="en-GB"/>
          </a:p>
          <a:p>
            <a:pPr eaLnBrk="1" hangingPunct="1"/>
            <a:endParaRPr lang="en-GB"/>
          </a:p>
          <a:p>
            <a:pPr eaLnBrk="1" hangingPunct="1"/>
            <a:endParaRPr lang="en-GB"/>
          </a:p>
          <a:p>
            <a:pPr eaLnBrk="1" hangingPunct="1"/>
            <a:endParaRPr lang="en-GB"/>
          </a:p>
          <a:p>
            <a:pPr eaLnBrk="1" hangingPunct="1"/>
            <a:endParaRPr lang="en-GB"/>
          </a:p>
          <a:p>
            <a:pPr eaLnBrk="1" hangingPunct="1"/>
            <a:r>
              <a:rPr lang="en-GB"/>
              <a:t>Floating of average </a:t>
            </a:r>
          </a:p>
          <a:p>
            <a:pPr eaLnBrk="1" hangingPunct="1"/>
            <a:r>
              <a:rPr lang="en-GB"/>
              <a:t>level of ECG and </a:t>
            </a:r>
          </a:p>
          <a:p>
            <a:pPr eaLnBrk="1" hangingPunct="1"/>
            <a:r>
              <a:rPr lang="en-GB"/>
              <a:t>especially of pressure</a:t>
            </a:r>
          </a:p>
          <a:p>
            <a:pPr eaLnBrk="1" hangingPunct="1"/>
            <a:r>
              <a:rPr lang="en-GB"/>
              <a:t>are caused by breathing.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08726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mtClean="0"/>
              <a:t>Example of prediction</a:t>
            </a:r>
            <a:endParaRPr lang="ru-RU" smtClean="0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609600" y="2362200"/>
            <a:ext cx="8229600" cy="186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algn="ctr" eaLnBrk="1" hangingPunct="1"/>
            <a:r>
              <a:rPr lang="en-GB" sz="2800" b="1"/>
              <a:t>Weather forecast</a:t>
            </a:r>
          </a:p>
          <a:p>
            <a:pPr algn="ctr" eaLnBrk="1" hangingPunct="1"/>
            <a:endParaRPr lang="en-GB" sz="2800" b="1"/>
          </a:p>
          <a:p>
            <a:pPr eaLnBrk="1" hangingPunct="1"/>
            <a:r>
              <a:rPr lang="en-GB"/>
              <a:t>A lot of experimental data are measured during a certain time interval.</a:t>
            </a:r>
          </a:p>
          <a:p>
            <a:pPr eaLnBrk="1" hangingPunct="1"/>
            <a:r>
              <a:rPr lang="en-GB"/>
              <a:t>The data are being analysed, the tendencies are being revealed. </a:t>
            </a:r>
          </a:p>
          <a:p>
            <a:pPr eaLnBrk="1" hangingPunct="1"/>
            <a:r>
              <a:rPr lang="en-GB"/>
              <a:t>From what is available by the current moment the future weather is predicted.</a:t>
            </a:r>
            <a:endParaRPr lang="ru-RU"/>
          </a:p>
        </p:txBody>
      </p:sp>
      <p:pic>
        <p:nvPicPr>
          <p:cNvPr id="15366" name="Picture 7" descr="so0103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05000" y="4419600"/>
            <a:ext cx="1620838" cy="163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Picture 8" descr="na00826_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0" y="4419600"/>
            <a:ext cx="149860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9" descr="bd00028_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14800" y="4800600"/>
            <a:ext cx="862013" cy="84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Picture 10" descr="mp00640_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0" y="914400"/>
            <a:ext cx="2198688" cy="2189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892513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-76200"/>
            <a:ext cx="7772400" cy="1143000"/>
          </a:xfrm>
        </p:spPr>
        <p:txBody>
          <a:bodyPr/>
          <a:lstStyle/>
          <a:p>
            <a:pPr algn="l" eaLnBrk="1" hangingPunct="1"/>
            <a:r>
              <a:rPr lang="en-GB" smtClean="0"/>
              <a:t>Example of control 1</a:t>
            </a:r>
            <a:endParaRPr lang="ru-RU" smtClean="0"/>
          </a:p>
        </p:txBody>
      </p:sp>
      <p:pic>
        <p:nvPicPr>
          <p:cNvPr id="16389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55455" y="1173163"/>
            <a:ext cx="6105525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lg" len="med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593725" y="2605088"/>
            <a:ext cx="1911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 type="none" w="lg" len="med"/>
                <a:tailEnd type="none" w="lg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/>
              <a:t>Balancing a tray.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77266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GB" smtClean="0"/>
              <a:t>Example of control 2</a:t>
            </a:r>
            <a:endParaRPr lang="ru-RU" smtClean="0"/>
          </a:p>
        </p:txBody>
      </p:sp>
      <p:pic>
        <p:nvPicPr>
          <p:cNvPr id="17411" name="Picture 3" descr="pe03255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429000"/>
            <a:ext cx="4576763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457200" y="990600"/>
            <a:ext cx="8415338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/>
              <a:t>A sailing boat is being navigated in windy weather. It needs to go in the</a:t>
            </a:r>
          </a:p>
          <a:p>
            <a:pPr eaLnBrk="1" hangingPunct="1"/>
            <a:r>
              <a:rPr lang="en-GB"/>
              <a:t>particular direction, and this direction is governed by the angle between the wind</a:t>
            </a:r>
          </a:p>
          <a:p>
            <a:pPr eaLnBrk="1" hangingPunct="1"/>
            <a:r>
              <a:rPr lang="en-GB"/>
              <a:t>and the sail. The wind is occasionally changing its direction. The sailor</a:t>
            </a:r>
          </a:p>
          <a:p>
            <a:pPr eaLnBrk="1" hangingPunct="1"/>
            <a:r>
              <a:rPr lang="en-GB"/>
              <a:t>needs to adjust the angle between the sail and the wind in such a way that the </a:t>
            </a:r>
          </a:p>
          <a:p>
            <a:pPr eaLnBrk="1" hangingPunct="1"/>
            <a:r>
              <a:rPr lang="en-GB"/>
              <a:t>direction of motion is kept as constant as possible.</a:t>
            </a:r>
            <a:endParaRPr lang="ru-RU"/>
          </a:p>
        </p:txBody>
      </p:sp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609600" y="2819400"/>
            <a:ext cx="47339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b="1"/>
              <a:t>System:</a:t>
            </a:r>
            <a:r>
              <a:rPr lang="en-GB"/>
              <a:t> atmosphere interacting with the sail</a:t>
            </a:r>
          </a:p>
          <a:p>
            <a:pPr eaLnBrk="1" hangingPunct="1"/>
            <a:r>
              <a:rPr lang="en-GB" b="1"/>
              <a:t>Process:</a:t>
            </a:r>
            <a:r>
              <a:rPr lang="en-GB"/>
              <a:t> change of the direction of sail</a:t>
            </a:r>
          </a:p>
          <a:p>
            <a:pPr eaLnBrk="1" hangingPunct="1"/>
            <a:r>
              <a:rPr lang="en-GB" b="1"/>
              <a:t>Signal:</a:t>
            </a:r>
            <a:r>
              <a:rPr lang="en-GB"/>
              <a:t> angle between the sail and the wind.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5737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7772400" cy="1143000"/>
          </a:xfrm>
        </p:spPr>
        <p:txBody>
          <a:bodyPr/>
          <a:lstStyle/>
          <a:p>
            <a:pPr algn="l" eaLnBrk="1" hangingPunct="1"/>
            <a:r>
              <a:rPr lang="en-GB" sz="4000" smtClean="0">
                <a:solidFill>
                  <a:schemeClr val="tx1"/>
                </a:solidFill>
              </a:rPr>
              <a:t>Example of control 3</a:t>
            </a:r>
            <a:endParaRPr lang="ru-RU" sz="4000" smtClean="0">
              <a:solidFill>
                <a:schemeClr val="tx1"/>
              </a:solidFill>
            </a:endParaRP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152400" y="1219200"/>
            <a:ext cx="8763000" cy="514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en-GB"/>
              <a:t>Imagine rainy, windy weather, and the </a:t>
            </a:r>
            <a:r>
              <a:rPr lang="en-GB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wind </a:t>
            </a:r>
            <a:r>
              <a:rPr lang="en-GB"/>
              <a:t>changes its direction all the time. </a:t>
            </a:r>
          </a:p>
          <a:p>
            <a:pPr>
              <a:defRPr/>
            </a:pPr>
            <a:r>
              <a:rPr lang="en-GB"/>
              <a:t>A girl is holding an </a:t>
            </a:r>
            <a:r>
              <a:rPr lang="en-GB" b="1" u="sng">
                <a:effectLst>
                  <a:outerShdw blurRad="38100" dist="38100" dir="2700000" algn="tl">
                    <a:srgbClr val="C0C0C0"/>
                  </a:outerShdw>
                </a:effectLst>
              </a:rPr>
              <a:t>umbrella</a:t>
            </a:r>
            <a:r>
              <a:rPr lang="en-GB"/>
              <a:t>. In order to protect the umbrella from breaking, its roof should be held perpendicular to wind.</a:t>
            </a:r>
          </a:p>
          <a:p>
            <a:pPr>
              <a:defRPr/>
            </a:pPr>
            <a:endParaRPr lang="en-GB"/>
          </a:p>
          <a:p>
            <a:pPr>
              <a:defRPr/>
            </a:pPr>
            <a:r>
              <a:rPr lang="en-GB" b="1"/>
              <a:t>System:</a:t>
            </a:r>
            <a:r>
              <a:rPr lang="en-GB"/>
              <a:t> atmosphere interacting with the umbrella</a:t>
            </a:r>
          </a:p>
          <a:p>
            <a:pPr>
              <a:defRPr/>
            </a:pPr>
            <a:endParaRPr lang="en-GB"/>
          </a:p>
          <a:p>
            <a:pPr>
              <a:defRPr/>
            </a:pPr>
            <a:r>
              <a:rPr lang="en-GB" b="1"/>
              <a:t>Process:</a:t>
            </a:r>
            <a:r>
              <a:rPr lang="en-GB"/>
              <a:t> changing of the direction of the wind</a:t>
            </a:r>
          </a:p>
          <a:p>
            <a:pPr>
              <a:defRPr/>
            </a:pPr>
            <a:endParaRPr lang="en-GB"/>
          </a:p>
          <a:p>
            <a:pPr>
              <a:defRPr/>
            </a:pPr>
            <a:r>
              <a:rPr lang="en-GB"/>
              <a:t>The girl’s brain “measures” (without perhaps the girl realizing it) the angle between the stick of umbrella and the wind. </a:t>
            </a:r>
          </a:p>
          <a:p>
            <a:pPr>
              <a:defRPr/>
            </a:pPr>
            <a:endParaRPr lang="en-GB"/>
          </a:p>
          <a:p>
            <a:pPr>
              <a:defRPr/>
            </a:pPr>
            <a:r>
              <a:rPr lang="en-GB" b="1"/>
              <a:t>Signal:</a:t>
            </a:r>
            <a:r>
              <a:rPr lang="en-GB"/>
              <a:t> the angle </a:t>
            </a:r>
            <a:r>
              <a:rPr lang="en-GB" sz="2400">
                <a:latin typeface="Symbol" charset="2"/>
              </a:rPr>
              <a:t>a</a:t>
            </a:r>
            <a:r>
              <a:rPr lang="en-GB"/>
              <a:t> between the umbrella stick and </a:t>
            </a:r>
          </a:p>
          <a:p>
            <a:pPr>
              <a:defRPr/>
            </a:pPr>
            <a:r>
              <a:rPr lang="en-GB"/>
              <a:t>the wind</a:t>
            </a:r>
          </a:p>
          <a:p>
            <a:pPr>
              <a:defRPr/>
            </a:pPr>
            <a:endParaRPr lang="en-GB"/>
          </a:p>
          <a:p>
            <a:pPr>
              <a:defRPr/>
            </a:pPr>
            <a:r>
              <a:rPr lang="en-GB"/>
              <a:t>If this angle </a:t>
            </a:r>
            <a:r>
              <a:rPr lang="en-GB" sz="2400">
                <a:latin typeface="Symbol" charset="2"/>
              </a:rPr>
              <a:t>a</a:t>
            </a:r>
            <a:r>
              <a:rPr lang="en-GB"/>
              <a:t> deviates from zero, the girl turns the </a:t>
            </a:r>
          </a:p>
          <a:p>
            <a:pPr>
              <a:defRPr/>
            </a:pPr>
            <a:r>
              <a:rPr lang="en-GB"/>
              <a:t>umbrella in order to reduce angle </a:t>
            </a:r>
            <a:r>
              <a:rPr lang="en-GB" sz="2400">
                <a:latin typeface="Symbol" charset="2"/>
              </a:rPr>
              <a:t>a </a:t>
            </a:r>
            <a:r>
              <a:rPr lang="en-GB"/>
              <a:t>to zero</a:t>
            </a:r>
            <a:r>
              <a:rPr lang="en-GB" sz="2400">
                <a:latin typeface="Symbol" charset="2"/>
              </a:rPr>
              <a:t>. </a:t>
            </a:r>
            <a:endParaRPr lang="ru-RU" sz="2400">
              <a:latin typeface="Symbol" charset="2"/>
            </a:endParaRPr>
          </a:p>
        </p:txBody>
      </p:sp>
      <p:pic>
        <p:nvPicPr>
          <p:cNvPr id="18438" name="Picture 7" descr="in01108_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447800"/>
            <a:ext cx="1630363" cy="212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Picture 10" descr="umbrella_w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53200" y="4343400"/>
            <a:ext cx="195262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0612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1143000"/>
          </a:xfrm>
        </p:spPr>
        <p:txBody>
          <a:bodyPr/>
          <a:lstStyle/>
          <a:p>
            <a:pPr eaLnBrk="1" hangingPunct="1"/>
            <a:r>
              <a:rPr lang="en-GB" sz="4000" smtClean="0"/>
              <a:t>How time series can arise</a:t>
            </a:r>
            <a:endParaRPr lang="ru-RU" sz="4000" smtClean="0"/>
          </a:p>
        </p:txBody>
      </p:sp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71438" y="1066800"/>
            <a:ext cx="9090025" cy="2530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>
              <a:buFontTx/>
              <a:buAutoNum type="arabicPeriod"/>
            </a:pPr>
            <a:r>
              <a:rPr lang="en-GB"/>
              <a:t>Given a continuous signal, one can sample its values at equal time intervals.</a:t>
            </a:r>
          </a:p>
          <a:p>
            <a:pPr eaLnBrk="1" hangingPunct="1"/>
            <a:r>
              <a:rPr lang="en-GB"/>
              <a:t>	</a:t>
            </a:r>
            <a:r>
              <a:rPr lang="en-GB" b="1"/>
              <a:t>Example:</a:t>
            </a:r>
            <a:r>
              <a:rPr lang="en-GB"/>
              <a:t> sampled human electrocardiogramme</a:t>
            </a:r>
          </a:p>
          <a:p>
            <a:pPr eaLnBrk="1" hangingPunct="1"/>
            <a:endParaRPr lang="en-GB"/>
          </a:p>
          <a:p>
            <a:pPr eaLnBrk="1" hangingPunct="1"/>
            <a:r>
              <a:rPr lang="en-GB"/>
              <a:t>2.	The value of the state variable aggregates (accumulates) during some time interval.</a:t>
            </a:r>
          </a:p>
          <a:p>
            <a:pPr eaLnBrk="1" hangingPunct="1"/>
            <a:r>
              <a:rPr lang="en-GB"/>
              <a:t>	</a:t>
            </a:r>
            <a:r>
              <a:rPr lang="en-GB" b="1"/>
              <a:t>Example:</a:t>
            </a:r>
            <a:r>
              <a:rPr lang="en-GB"/>
              <a:t> daily rainfall </a:t>
            </a:r>
          </a:p>
          <a:p>
            <a:pPr eaLnBrk="1" hangingPunct="1"/>
            <a:endParaRPr lang="en-GB"/>
          </a:p>
          <a:p>
            <a:pPr eaLnBrk="1" hangingPunct="1">
              <a:buFontTx/>
              <a:buAutoNum type="arabicPeriod" startAt="3"/>
            </a:pPr>
            <a:r>
              <a:rPr lang="en-GB"/>
              <a:t>Some processes are inherently discrete.</a:t>
            </a:r>
          </a:p>
          <a:p>
            <a:pPr eaLnBrk="1" hangingPunct="1"/>
            <a:r>
              <a:rPr lang="en-GB"/>
              <a:t>	</a:t>
            </a:r>
            <a:r>
              <a:rPr lang="en-GB" b="1"/>
              <a:t>Example:</a:t>
            </a:r>
            <a:r>
              <a:rPr lang="en-GB"/>
              <a:t> trains arriving to the station at discrete time moments</a:t>
            </a:r>
            <a:endParaRPr lang="ru-RU"/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667000" y="4267200"/>
            <a:ext cx="363855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57200" indent="-4572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Times New Roman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charset="0"/>
              </a:defRPr>
            </a:lvl9pPr>
          </a:lstStyle>
          <a:p>
            <a:pPr eaLnBrk="1" hangingPunct="1"/>
            <a:r>
              <a:rPr lang="en-GB" sz="3600"/>
              <a:t>Kinds of processes</a:t>
            </a:r>
          </a:p>
          <a:p>
            <a:pPr eaLnBrk="1" hangingPunct="1"/>
            <a:endParaRPr lang="en-GB" sz="3600"/>
          </a:p>
          <a:p>
            <a:pPr eaLnBrk="1" hangingPunct="1">
              <a:buFontTx/>
              <a:buChar char="•"/>
            </a:pPr>
            <a:r>
              <a:rPr lang="en-GB"/>
              <a:t>Random (stochastic) process</a:t>
            </a:r>
          </a:p>
          <a:p>
            <a:pPr eaLnBrk="1" hangingPunct="1">
              <a:buFontTx/>
              <a:buChar char="•"/>
            </a:pPr>
            <a:r>
              <a:rPr lang="en-GB"/>
              <a:t>Deterministic process</a:t>
            </a:r>
          </a:p>
          <a:p>
            <a:pPr eaLnBrk="1" hangingPunct="1">
              <a:buFontTx/>
              <a:buChar char="•"/>
            </a:pPr>
            <a:r>
              <a:rPr lang="en-GB"/>
              <a:t>Mixed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3198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30762"/>
          </a:xfrm>
        </p:spPr>
        <p:txBody>
          <a:bodyPr>
            <a:normAutofit/>
          </a:bodyPr>
          <a:lstStyle/>
          <a:p>
            <a:r>
              <a:rPr lang="en-US" dirty="0" smtClean="0"/>
              <a:t>Summary</a:t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44773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82962"/>
          </a:xfrm>
        </p:spPr>
        <p:txBody>
          <a:bodyPr>
            <a:normAutofit/>
          </a:bodyPr>
          <a:lstStyle/>
          <a:p>
            <a:r>
              <a:rPr lang="en-US" dirty="0" smtClean="0"/>
              <a:t>Preamble of next lecture</a:t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Sample and </a:t>
            </a:r>
            <a:r>
              <a:rPr lang="en-US" smtClean="0"/>
              <a:t>sampling distribution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650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1830</Words>
  <Application>Microsoft Office PowerPoint</Application>
  <PresentationFormat>On-screen Show (4:3)</PresentationFormat>
  <Paragraphs>305</Paragraphs>
  <Slides>41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Office Theme</vt:lpstr>
      <vt:lpstr>Organization Chart</vt:lpstr>
      <vt:lpstr>MS Org Chart</vt:lpstr>
      <vt:lpstr>Lecture 7 Introduction to Time Series Analysis</vt:lpstr>
      <vt:lpstr>What we covered in last lecture</vt:lpstr>
      <vt:lpstr>Learning Objectives</vt:lpstr>
      <vt:lpstr>Introduction and forecasting</vt:lpstr>
      <vt:lpstr>Introduction</vt:lpstr>
      <vt:lpstr>Components of a time series</vt:lpstr>
      <vt:lpstr>Areas of application</vt:lpstr>
      <vt:lpstr>Slide 8</vt:lpstr>
      <vt:lpstr>Applications towards forecasting </vt:lpstr>
      <vt:lpstr>Approaches to forecasting</vt:lpstr>
      <vt:lpstr>Approaches to forecasting (cont.)</vt:lpstr>
      <vt:lpstr>Some traditional self-projecting models</vt:lpstr>
      <vt:lpstr>Some traditional self-projecting models (cont.)</vt:lpstr>
      <vt:lpstr>Drawbacks of the use of traditional models</vt:lpstr>
      <vt:lpstr>ARIMA models</vt:lpstr>
      <vt:lpstr>Slide 16</vt:lpstr>
      <vt:lpstr>ARIMA models (Cont.)</vt:lpstr>
      <vt:lpstr>The Box-Jenkins model building process</vt:lpstr>
      <vt:lpstr>The Box-Jenkins model building process (cont.)</vt:lpstr>
      <vt:lpstr>Important Fundamentals</vt:lpstr>
      <vt:lpstr>Stationary stochastic processes</vt:lpstr>
      <vt:lpstr>Stationary stochastic processes (cont.)</vt:lpstr>
      <vt:lpstr>Stationary stochastic processes (cont.)</vt:lpstr>
      <vt:lpstr>Model building blocks</vt:lpstr>
      <vt:lpstr>Marketing example: wine sales of a certain company </vt:lpstr>
      <vt:lpstr>A medical example:  Human Electrocardiogramme (ECG)</vt:lpstr>
      <vt:lpstr>A biological example: position of a point on the surface of Isolated Frog’s Heart</vt:lpstr>
      <vt:lpstr>A mechanical example</vt:lpstr>
      <vt:lpstr>System, Process and Signal</vt:lpstr>
      <vt:lpstr>Time Series</vt:lpstr>
      <vt:lpstr>Example of time series: blood pressure of a rat</vt:lpstr>
      <vt:lpstr>Aims of Time Series Analysis</vt:lpstr>
      <vt:lpstr>Example of description</vt:lpstr>
      <vt:lpstr>Example of explanation</vt:lpstr>
      <vt:lpstr>Example of prediction</vt:lpstr>
      <vt:lpstr>Example of control 1</vt:lpstr>
      <vt:lpstr>Example of control 2</vt:lpstr>
      <vt:lpstr>Example of control 3</vt:lpstr>
      <vt:lpstr>How time series can arise</vt:lpstr>
      <vt:lpstr>Summary </vt:lpstr>
      <vt:lpstr>Preamble of next lecture  Sample and sampling distribution 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7 Introduction to Time Series Analysis</dc:title>
  <dc:creator>MyUserName</dc:creator>
  <cp:lastModifiedBy>Administrator</cp:lastModifiedBy>
  <cp:revision>27</cp:revision>
  <dcterms:created xsi:type="dcterms:W3CDTF">2012-12-06T21:12:48Z</dcterms:created>
  <dcterms:modified xsi:type="dcterms:W3CDTF">2012-12-07T08:22:36Z</dcterms:modified>
</cp:coreProperties>
</file>