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8" r:id="rId12"/>
    <p:sldId id="270"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84"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73AD9F-D98A-4854-8371-4F1EBD427719}" type="datetimeFigureOut">
              <a:rPr lang="en-US" smtClean="0"/>
              <a:t>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2170239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3AD9F-D98A-4854-8371-4F1EBD427719}" type="datetimeFigureOut">
              <a:rPr lang="en-US" smtClean="0"/>
              <a:t>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1042081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73AD9F-D98A-4854-8371-4F1EBD427719}" type="datetimeFigureOut">
              <a:rPr lang="en-US" smtClean="0"/>
              <a:t>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279739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73AD9F-D98A-4854-8371-4F1EBD427719}" type="datetimeFigureOut">
              <a:rPr lang="en-US" smtClean="0"/>
              <a:t>12/7/2012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102893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73AD9F-D98A-4854-8371-4F1EBD427719}" type="datetimeFigureOut">
              <a:rPr lang="en-US" smtClean="0"/>
              <a:t>12/7/2012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1141997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73AD9F-D98A-4854-8371-4F1EBD427719}" type="datetimeFigureOut">
              <a:rPr lang="en-US" smtClean="0"/>
              <a:t>12/7/2012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40829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73AD9F-D98A-4854-8371-4F1EBD427719}" type="datetimeFigureOut">
              <a:rPr lang="en-US" smtClean="0"/>
              <a:t>12/7/2012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3939199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73AD9F-D98A-4854-8371-4F1EBD427719}" type="datetimeFigureOut">
              <a:rPr lang="en-US" smtClean="0"/>
              <a:t>12/7/2012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2208541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73AD9F-D98A-4854-8371-4F1EBD427719}" type="datetimeFigureOut">
              <a:rPr lang="en-US" smtClean="0"/>
              <a:t>12/7/2012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234265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3AD9F-D98A-4854-8371-4F1EBD427719}" type="datetimeFigureOut">
              <a:rPr lang="en-US" smtClean="0"/>
              <a:t>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4190533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3AD9F-D98A-4854-8371-4F1EBD427719}" type="datetimeFigureOut">
              <a:rPr lang="en-US" smtClean="0"/>
              <a:t>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61A77-3FA9-4D28-A4A1-E4EFF3174680}" type="slidenum">
              <a:rPr lang="en-US" smtClean="0"/>
              <a:t>‹#›</a:t>
            </a:fld>
            <a:endParaRPr lang="en-US"/>
          </a:p>
        </p:txBody>
      </p:sp>
    </p:spTree>
    <p:extLst>
      <p:ext uri="{BB962C8B-B14F-4D97-AF65-F5344CB8AC3E}">
        <p14:creationId xmlns:p14="http://schemas.microsoft.com/office/powerpoint/2010/main" val="2470065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81075" y="228600"/>
            <a:ext cx="8162925" cy="1431925"/>
          </a:xfrm>
        </p:spPr>
        <p:txBody>
          <a:bodyPr/>
          <a:lstStyle/>
          <a:p>
            <a:r>
              <a:rPr lang="en-US"/>
              <a:t>Click to edit Master title style</a:t>
            </a:r>
          </a:p>
        </p:txBody>
      </p:sp>
      <p:sp>
        <p:nvSpPr>
          <p:cNvPr id="3" name="Text Placeholder 2"/>
          <p:cNvSpPr>
            <a:spLocks noGrp="1"/>
          </p:cNvSpPr>
          <p:nvPr>
            <p:ph type="body" sz="half" idx="1"/>
          </p:nvPr>
        </p:nvSpPr>
        <p:spPr>
          <a:xfrm>
            <a:off x="912813" y="1905000"/>
            <a:ext cx="39782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043488" y="1905000"/>
            <a:ext cx="3979862" cy="4191000"/>
          </a:xfrm>
        </p:spPr>
        <p:txBody>
          <a:bodyPr/>
          <a:lstStyle/>
          <a:p>
            <a:endParaRPr lang="en-US"/>
          </a:p>
        </p:txBody>
      </p:sp>
      <p:sp>
        <p:nvSpPr>
          <p:cNvPr id="5" name="Date Placeholder 4"/>
          <p:cNvSpPr>
            <a:spLocks noGrp="1"/>
          </p:cNvSpPr>
          <p:nvPr>
            <p:ph type="dt" sz="half" idx="10"/>
          </p:nvPr>
        </p:nvSpPr>
        <p:spPr>
          <a:xfrm>
            <a:off x="1152525" y="6286500"/>
            <a:ext cx="1905000" cy="457200"/>
          </a:xfrm>
        </p:spPr>
        <p:txBody>
          <a:bodyPr/>
          <a:lstStyle>
            <a:lvl1pPr>
              <a:defRPr/>
            </a:lvl1pPr>
          </a:lstStyle>
          <a:p>
            <a:endParaRPr lang="en-US" altLang="zh-CN"/>
          </a:p>
        </p:txBody>
      </p:sp>
      <p:sp>
        <p:nvSpPr>
          <p:cNvPr id="6" name="Footer Placeholder 5"/>
          <p:cNvSpPr>
            <a:spLocks noGrp="1"/>
          </p:cNvSpPr>
          <p:nvPr>
            <p:ph type="ftr" sz="quarter" idx="11"/>
          </p:nvPr>
        </p:nvSpPr>
        <p:spPr>
          <a:xfrm>
            <a:off x="3590925" y="6286500"/>
            <a:ext cx="2895600" cy="457200"/>
          </a:xfrm>
        </p:spPr>
        <p:txBody>
          <a:bodyPr/>
          <a:lstStyle>
            <a:lvl1pPr>
              <a:defRPr/>
            </a:lvl1pPr>
          </a:lstStyle>
          <a:p>
            <a:endParaRPr lang="en-US" altLang="zh-CN"/>
          </a:p>
        </p:txBody>
      </p:sp>
      <p:sp>
        <p:nvSpPr>
          <p:cNvPr id="7" name="Slide Number Placeholder 6"/>
          <p:cNvSpPr>
            <a:spLocks noGrp="1"/>
          </p:cNvSpPr>
          <p:nvPr>
            <p:ph type="sldNum" sz="quarter" idx="12"/>
          </p:nvPr>
        </p:nvSpPr>
        <p:spPr>
          <a:xfrm>
            <a:off x="7019925" y="6286500"/>
            <a:ext cx="1905000" cy="457200"/>
          </a:xfrm>
        </p:spPr>
        <p:txBody>
          <a:bodyPr/>
          <a:lstStyle>
            <a:lvl1pPr>
              <a:defRPr/>
            </a:lvl1pPr>
          </a:lstStyle>
          <a:p>
            <a:fld id="{E19FE171-F874-42EF-902A-04C6890F2255}" type="slidenum">
              <a:rPr lang="zh-CN" altLang="en-US"/>
              <a:pPr/>
              <a:t>‹#›</a:t>
            </a:fld>
            <a:endParaRPr lang="en-US" altLang="zh-CN"/>
          </a:p>
        </p:txBody>
      </p:sp>
    </p:spTree>
    <p:extLst>
      <p:ext uri="{BB962C8B-B14F-4D97-AF65-F5344CB8AC3E}">
        <p14:creationId xmlns:p14="http://schemas.microsoft.com/office/powerpoint/2010/main" val="304080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3AD9F-D98A-4854-8371-4F1EBD427719}" type="datetimeFigureOut">
              <a:rPr lang="en-US" smtClean="0"/>
              <a:t>12/7/2012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61A77-3FA9-4D28-A4A1-E4EFF3174680}" type="slidenum">
              <a:rPr lang="en-US" smtClean="0"/>
              <a:t>‹#›</a:t>
            </a:fld>
            <a:endParaRPr lang="en-US"/>
          </a:p>
        </p:txBody>
      </p:sp>
    </p:spTree>
    <p:extLst>
      <p:ext uri="{BB962C8B-B14F-4D97-AF65-F5344CB8AC3E}">
        <p14:creationId xmlns:p14="http://schemas.microsoft.com/office/powerpoint/2010/main" val="3160887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2.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5.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8.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6</a:t>
            </a:r>
            <a:br>
              <a:rPr lang="en-US" dirty="0" smtClean="0"/>
            </a:br>
            <a:r>
              <a:rPr lang="en-US" dirty="0" smtClean="0"/>
              <a:t>Normal Distribution</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val="3846618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Uniform discrete distribution</a:t>
            </a:r>
          </a:p>
          <a:p>
            <a:r>
              <a:rPr lang="en-US" dirty="0" smtClean="0"/>
              <a:t>Binomial Distribution</a:t>
            </a:r>
          </a:p>
          <a:p>
            <a:r>
              <a:rPr lang="en-US" dirty="0" smtClean="0"/>
              <a:t>Mean and Variance of binomial </a:t>
            </a:r>
            <a:r>
              <a:rPr lang="en-US" dirty="0" err="1" smtClean="0"/>
              <a:t>disrribution</a:t>
            </a:r>
            <a:r>
              <a:rPr lang="en-US" dirty="0" smtClean="0"/>
              <a:t> </a:t>
            </a:r>
            <a:endParaRPr lang="en-US" dirty="0"/>
          </a:p>
        </p:txBody>
      </p:sp>
    </p:spTree>
    <p:extLst>
      <p:ext uri="{BB962C8B-B14F-4D97-AF65-F5344CB8AC3E}">
        <p14:creationId xmlns:p14="http://schemas.microsoft.com/office/powerpoint/2010/main" val="29626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altLang="zh-CN" dirty="0" smtClean="0">
                <a:ea typeface="宋体" pitchFamily="2" charset="-122"/>
              </a:rPr>
              <a:t>Continuous distribution</a:t>
            </a:r>
          </a:p>
          <a:p>
            <a:r>
              <a:rPr lang="en-US" altLang="zh-CN" dirty="0" smtClean="0">
                <a:ea typeface="宋体" pitchFamily="2" charset="-122"/>
              </a:rPr>
              <a:t> The normal distribution</a:t>
            </a:r>
          </a:p>
          <a:p>
            <a:r>
              <a:rPr lang="en-US" altLang="zh-CN" dirty="0" smtClean="0">
                <a:ea typeface="宋体" pitchFamily="2" charset="-122"/>
              </a:rPr>
              <a:t> A check for normality</a:t>
            </a:r>
          </a:p>
          <a:p>
            <a:r>
              <a:rPr lang="en-US" altLang="zh-CN" dirty="0" smtClean="0">
                <a:ea typeface="宋体" pitchFamily="2" charset="-122"/>
              </a:rPr>
              <a:t> Application of the normal distribution</a:t>
            </a:r>
          </a:p>
          <a:p>
            <a:r>
              <a:rPr lang="en-US" altLang="zh-CN" dirty="0" smtClean="0">
                <a:ea typeface="宋体" pitchFamily="2" charset="-122"/>
              </a:rPr>
              <a:t> Normal approximation to Binomial</a:t>
            </a:r>
          </a:p>
          <a:p>
            <a:endParaRPr lang="en-US" dirty="0"/>
          </a:p>
        </p:txBody>
      </p:sp>
    </p:spTree>
    <p:extLst>
      <p:ext uri="{BB962C8B-B14F-4D97-AF65-F5344CB8AC3E}">
        <p14:creationId xmlns:p14="http://schemas.microsoft.com/office/powerpoint/2010/main" val="151309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81075" y="612775"/>
            <a:ext cx="8162925" cy="762000"/>
          </a:xfrm>
        </p:spPr>
        <p:txBody>
          <a:bodyPr/>
          <a:lstStyle/>
          <a:p>
            <a:r>
              <a:rPr lang="en-US" altLang="zh-CN" dirty="0" smtClean="0">
                <a:ea typeface="宋体" pitchFamily="2" charset="-122"/>
              </a:rPr>
              <a:t>Continuous </a:t>
            </a:r>
            <a:r>
              <a:rPr lang="en-US" altLang="zh-CN" dirty="0">
                <a:ea typeface="宋体" pitchFamily="2" charset="-122"/>
              </a:rPr>
              <a:t>Distribution</a:t>
            </a:r>
          </a:p>
        </p:txBody>
      </p:sp>
      <p:sp>
        <p:nvSpPr>
          <p:cNvPr id="6147" name="Rectangle 3"/>
          <p:cNvSpPr>
            <a:spLocks noGrp="1" noChangeArrowheads="1"/>
          </p:cNvSpPr>
          <p:nvPr>
            <p:ph type="body" idx="1"/>
          </p:nvPr>
        </p:nvSpPr>
        <p:spPr>
          <a:xfrm>
            <a:off x="762000" y="1905000"/>
            <a:ext cx="8261350" cy="4191000"/>
          </a:xfrm>
        </p:spPr>
        <p:txBody>
          <a:bodyPr/>
          <a:lstStyle/>
          <a:p>
            <a:r>
              <a:rPr lang="en-US" altLang="zh-CN" sz="2800">
                <a:ea typeface="宋体" pitchFamily="2" charset="-122"/>
              </a:rPr>
              <a:t>For a discrete distribution, for example </a:t>
            </a:r>
          </a:p>
          <a:p>
            <a:pPr>
              <a:buFont typeface="Wingdings" pitchFamily="2" charset="2"/>
              <a:buNone/>
            </a:pPr>
            <a:r>
              <a:rPr lang="en-US" altLang="zh-CN" sz="2800">
                <a:ea typeface="宋体" pitchFamily="2" charset="-122"/>
              </a:rPr>
              <a:t>	Binomial distribution with n=5, and p=0.4, the probability distribution is </a:t>
            </a:r>
          </a:p>
          <a:p>
            <a:pPr>
              <a:buFont typeface="Wingdings" pitchFamily="2" charset="2"/>
              <a:buNone/>
            </a:pPr>
            <a:endParaRPr lang="en-US" altLang="zh-CN" sz="2800">
              <a:ea typeface="宋体" pitchFamily="2" charset="-122"/>
            </a:endParaRPr>
          </a:p>
          <a:p>
            <a:pPr>
              <a:buFont typeface="Wingdings" pitchFamily="2" charset="2"/>
              <a:buNone/>
            </a:pPr>
            <a:r>
              <a:rPr lang="en-US" altLang="zh-CN" sz="2800">
                <a:ea typeface="宋体" pitchFamily="2" charset="-122"/>
              </a:rPr>
              <a:t>x       0        1         2         3       4        5</a:t>
            </a:r>
          </a:p>
          <a:p>
            <a:pPr>
              <a:buFont typeface="Wingdings" pitchFamily="2" charset="2"/>
              <a:buNone/>
            </a:pPr>
            <a:r>
              <a:rPr lang="en-US" altLang="zh-CN" sz="2800">
                <a:ea typeface="宋体" pitchFamily="2" charset="-122"/>
              </a:rPr>
              <a:t>f(x)  </a:t>
            </a:r>
            <a:r>
              <a:rPr lang="en-US" altLang="zh-CN" sz="2000">
                <a:ea typeface="宋体" pitchFamily="2" charset="-122"/>
              </a:rPr>
              <a:t>0.07776   0.2592   0.3456  0.2304   0.0768   0.01024</a:t>
            </a:r>
          </a:p>
        </p:txBody>
      </p:sp>
    </p:spTree>
    <p:extLst>
      <p:ext uri="{BB962C8B-B14F-4D97-AF65-F5344CB8AC3E}">
        <p14:creationId xmlns:p14="http://schemas.microsoft.com/office/powerpoint/2010/main" val="1054643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981075" y="898525"/>
            <a:ext cx="8162925" cy="762000"/>
          </a:xfrm>
        </p:spPr>
        <p:txBody>
          <a:bodyPr/>
          <a:lstStyle/>
          <a:p>
            <a:r>
              <a:rPr lang="en-US" altLang="zh-CN">
                <a:ea typeface="宋体" pitchFamily="2" charset="-122"/>
              </a:rPr>
              <a:t>A probability histogram </a:t>
            </a:r>
          </a:p>
        </p:txBody>
      </p:sp>
      <p:grpSp>
        <p:nvGrpSpPr>
          <p:cNvPr id="1038" name="Group 14"/>
          <p:cNvGrpSpPr>
            <a:grpSpLocks/>
          </p:cNvGrpSpPr>
          <p:nvPr/>
        </p:nvGrpSpPr>
        <p:grpSpPr bwMode="auto">
          <a:xfrm>
            <a:off x="685800" y="2133600"/>
            <a:ext cx="6715125" cy="4495800"/>
            <a:chOff x="432" y="1344"/>
            <a:chExt cx="4230" cy="2832"/>
          </a:xfrm>
        </p:grpSpPr>
        <p:sp>
          <p:nvSpPr>
            <p:cNvPr id="1035" name="Text Box 11"/>
            <p:cNvSpPr txBox="1">
              <a:spLocks noChangeArrowheads="1"/>
            </p:cNvSpPr>
            <p:nvPr/>
          </p:nvSpPr>
          <p:spPr bwMode="auto">
            <a:xfrm>
              <a:off x="2688" y="3888"/>
              <a:ext cx="2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a:ea typeface="宋体" pitchFamily="2" charset="-122"/>
                </a:rPr>
                <a:t>x</a:t>
              </a: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 y="1344"/>
              <a:ext cx="3846" cy="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9" name="Rectangle 5"/>
            <p:cNvSpPr>
              <a:spLocks noChangeArrowheads="1"/>
            </p:cNvSpPr>
            <p:nvPr/>
          </p:nvSpPr>
          <p:spPr bwMode="auto">
            <a:xfrm>
              <a:off x="1056" y="3120"/>
              <a:ext cx="528"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 name="Rectangle 6"/>
            <p:cNvSpPr>
              <a:spLocks noChangeArrowheads="1"/>
            </p:cNvSpPr>
            <p:nvPr/>
          </p:nvSpPr>
          <p:spPr bwMode="auto">
            <a:xfrm>
              <a:off x="1584" y="2112"/>
              <a:ext cx="624" cy="163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 name="Rectangle 7"/>
            <p:cNvSpPr>
              <a:spLocks noChangeArrowheads="1"/>
            </p:cNvSpPr>
            <p:nvPr/>
          </p:nvSpPr>
          <p:spPr bwMode="auto">
            <a:xfrm>
              <a:off x="2208" y="1632"/>
              <a:ext cx="624" cy="211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2" name="Rectangle 8"/>
            <p:cNvSpPr>
              <a:spLocks noChangeArrowheads="1"/>
            </p:cNvSpPr>
            <p:nvPr/>
          </p:nvSpPr>
          <p:spPr bwMode="auto">
            <a:xfrm>
              <a:off x="2832" y="2256"/>
              <a:ext cx="576" cy="14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3" name="Rectangle 9"/>
            <p:cNvSpPr>
              <a:spLocks noChangeArrowheads="1"/>
            </p:cNvSpPr>
            <p:nvPr/>
          </p:nvSpPr>
          <p:spPr bwMode="auto">
            <a:xfrm>
              <a:off x="3408" y="3120"/>
              <a:ext cx="576"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 name="Rectangle 10"/>
            <p:cNvSpPr>
              <a:spLocks noChangeArrowheads="1"/>
            </p:cNvSpPr>
            <p:nvPr/>
          </p:nvSpPr>
          <p:spPr bwMode="auto">
            <a:xfrm>
              <a:off x="3984" y="3456"/>
              <a:ext cx="624" cy="28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6" name="Text Box 12"/>
            <p:cNvSpPr txBox="1">
              <a:spLocks noChangeArrowheads="1"/>
            </p:cNvSpPr>
            <p:nvPr/>
          </p:nvSpPr>
          <p:spPr bwMode="auto">
            <a:xfrm>
              <a:off x="432" y="2448"/>
              <a:ext cx="38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400">
                  <a:ea typeface="宋体" pitchFamily="2" charset="-122"/>
                </a:rPr>
                <a:t>P(x)</a:t>
              </a:r>
            </a:p>
          </p:txBody>
        </p:sp>
      </p:grpSp>
    </p:spTree>
    <p:extLst>
      <p:ext uri="{BB962C8B-B14F-4D97-AF65-F5344CB8AC3E}">
        <p14:creationId xmlns:p14="http://schemas.microsoft.com/office/powerpoint/2010/main" val="3558257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38200" y="333375"/>
            <a:ext cx="8196263" cy="1190625"/>
          </a:xfrm>
        </p:spPr>
        <p:txBody>
          <a:bodyPr/>
          <a:lstStyle/>
          <a:p>
            <a:r>
              <a:rPr lang="en-US" altLang="zh-CN" sz="3600" dirty="0" smtClean="0">
                <a:ea typeface="宋体" pitchFamily="2" charset="-122"/>
              </a:rPr>
              <a:t>Continuous </a:t>
            </a:r>
            <a:r>
              <a:rPr lang="en-US" altLang="zh-CN" sz="3600" dirty="0">
                <a:ea typeface="宋体" pitchFamily="2" charset="-122"/>
              </a:rPr>
              <a:t>random </a:t>
            </a:r>
            <a:r>
              <a:rPr lang="en-US" altLang="zh-CN" sz="3600" dirty="0" smtClean="0">
                <a:ea typeface="宋体" pitchFamily="2" charset="-122"/>
              </a:rPr>
              <a:t>variable</a:t>
            </a:r>
            <a:r>
              <a:rPr lang="en-US" altLang="zh-CN" sz="3200" dirty="0" smtClean="0">
                <a:ea typeface="宋体" pitchFamily="2" charset="-122"/>
              </a:rPr>
              <a:t> </a:t>
            </a:r>
            <a:endParaRPr lang="en-US" altLang="zh-CN" sz="3200" dirty="0">
              <a:ea typeface="宋体" pitchFamily="2" charset="-122"/>
            </a:endParaRPr>
          </a:p>
        </p:txBody>
      </p:sp>
      <p:sp>
        <p:nvSpPr>
          <p:cNvPr id="9219" name="Rectangle 3"/>
          <p:cNvSpPr>
            <a:spLocks noGrp="1" noChangeArrowheads="1"/>
          </p:cNvSpPr>
          <p:nvPr>
            <p:ph type="body" idx="1"/>
          </p:nvPr>
        </p:nvSpPr>
        <p:spPr>
          <a:xfrm>
            <a:off x="912813" y="2209800"/>
            <a:ext cx="8110537" cy="3886200"/>
          </a:xfrm>
        </p:spPr>
        <p:txBody>
          <a:bodyPr/>
          <a:lstStyle/>
          <a:p>
            <a:pPr>
              <a:lnSpc>
                <a:spcPct val="80000"/>
              </a:lnSpc>
            </a:pPr>
            <a:r>
              <a:rPr lang="en-US" altLang="zh-CN" sz="2000">
                <a:ea typeface="宋体" pitchFamily="2" charset="-122"/>
              </a:rPr>
              <a:t>For continuous random variable, we also represent probabilities by areas</a:t>
            </a:r>
            <a:r>
              <a:rPr lang="en-US" altLang="zh-CN" sz="2000">
                <a:latin typeface="Times New Roman"/>
                <a:ea typeface="宋体" pitchFamily="2" charset="-122"/>
              </a:rPr>
              <a:t>—</a:t>
            </a:r>
            <a:r>
              <a:rPr lang="en-US" altLang="zh-CN" sz="2000">
                <a:ea typeface="宋体" pitchFamily="2" charset="-122"/>
              </a:rPr>
              <a:t>not by areas of rectangles, but by areas under continuous curves.</a:t>
            </a:r>
          </a:p>
          <a:p>
            <a:pPr>
              <a:lnSpc>
                <a:spcPct val="80000"/>
              </a:lnSpc>
            </a:pPr>
            <a:endParaRPr lang="en-US" altLang="zh-CN" sz="2000">
              <a:ea typeface="宋体" pitchFamily="2" charset="-122"/>
            </a:endParaRPr>
          </a:p>
          <a:p>
            <a:pPr>
              <a:lnSpc>
                <a:spcPct val="80000"/>
              </a:lnSpc>
            </a:pPr>
            <a:r>
              <a:rPr lang="en-US" altLang="zh-CN" sz="2000">
                <a:ea typeface="宋体" pitchFamily="2" charset="-122"/>
              </a:rPr>
              <a:t>For continuous random variables, the place of histograms will be taken by continuous curves.</a:t>
            </a:r>
          </a:p>
          <a:p>
            <a:pPr>
              <a:lnSpc>
                <a:spcPct val="80000"/>
              </a:lnSpc>
            </a:pPr>
            <a:endParaRPr lang="en-US" altLang="zh-CN" sz="2000">
              <a:ea typeface="宋体" pitchFamily="2" charset="-122"/>
            </a:endParaRPr>
          </a:p>
          <a:p>
            <a:pPr>
              <a:lnSpc>
                <a:spcPct val="80000"/>
              </a:lnSpc>
            </a:pPr>
            <a:r>
              <a:rPr lang="en-US" altLang="zh-CN" sz="2000">
                <a:ea typeface="宋体" pitchFamily="2" charset="-122"/>
              </a:rPr>
              <a:t>Imagine a histogram with narrower and narrower classes. Then we can get a curve by joining the top of the rectangles. This continuous curve is called a probability density (or probability distribution).</a:t>
            </a:r>
          </a:p>
          <a:p>
            <a:pPr>
              <a:lnSpc>
                <a:spcPct val="80000"/>
              </a:lnSpc>
            </a:pPr>
            <a:endParaRPr lang="en-US" altLang="zh-CN" sz="2000">
              <a:ea typeface="宋体" pitchFamily="2" charset="-122"/>
            </a:endParaRPr>
          </a:p>
          <a:p>
            <a:pPr>
              <a:lnSpc>
                <a:spcPct val="80000"/>
              </a:lnSpc>
              <a:buFont typeface="Wingdings" pitchFamily="2" charset="2"/>
              <a:buNone/>
            </a:pPr>
            <a:endParaRPr lang="zh-CN" altLang="en-US" sz="2000">
              <a:ea typeface="宋体" pitchFamily="2" charset="-122"/>
            </a:endParaRPr>
          </a:p>
        </p:txBody>
      </p:sp>
    </p:spTree>
    <p:extLst>
      <p:ext uri="{BB962C8B-B14F-4D97-AF65-F5344CB8AC3E}">
        <p14:creationId xmlns:p14="http://schemas.microsoft.com/office/powerpoint/2010/main" val="17271417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arn(outVertical)">
                                      <p:cBhvr>
                                        <p:cTn id="7" dur="5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barn(outVertical)">
                                      <p:cBhvr>
                                        <p:cTn id="12" dur="500"/>
                                        <p:tgtEl>
                                          <p:spTgt spid="9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9219">
                                            <p:txEl>
                                              <p:pRg st="4" end="4"/>
                                            </p:txEl>
                                          </p:spTgt>
                                        </p:tgtEl>
                                        <p:attrNameLst>
                                          <p:attrName>style.visibility</p:attrName>
                                        </p:attrNameLst>
                                      </p:cBhvr>
                                      <p:to>
                                        <p:strVal val="visible"/>
                                      </p:to>
                                    </p:set>
                                    <p:animEffect transition="in" filter="barn(outVertical)">
                                      <p:cBhvr>
                                        <p:cTn id="17"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81075" y="898525"/>
            <a:ext cx="8162925" cy="762000"/>
          </a:xfrm>
        </p:spPr>
        <p:txBody>
          <a:bodyPr/>
          <a:lstStyle/>
          <a:p>
            <a:r>
              <a:rPr lang="en-US" altLang="zh-CN">
                <a:ea typeface="宋体" pitchFamily="2" charset="-122"/>
              </a:rPr>
              <a:t>Continuous distributions</a:t>
            </a:r>
          </a:p>
        </p:txBody>
      </p:sp>
      <p:sp>
        <p:nvSpPr>
          <p:cNvPr id="70659" name="Rectangle 3"/>
          <p:cNvSpPr>
            <a:spLocks noGrp="1" noChangeArrowheads="1"/>
          </p:cNvSpPr>
          <p:nvPr>
            <p:ph type="body" idx="1"/>
          </p:nvPr>
        </p:nvSpPr>
        <p:spPr/>
        <p:txBody>
          <a:bodyPr/>
          <a:lstStyle/>
          <a:p>
            <a:pPr>
              <a:lnSpc>
                <a:spcPct val="90000"/>
              </a:lnSpc>
            </a:pPr>
            <a:r>
              <a:rPr lang="en-US" altLang="zh-CN">
                <a:ea typeface="宋体" pitchFamily="2" charset="-122"/>
              </a:rPr>
              <a:t>For any x,  P(X=x)=0. (For a continuous distribution, the area under a point is 0.)</a:t>
            </a:r>
          </a:p>
          <a:p>
            <a:pPr>
              <a:lnSpc>
                <a:spcPct val="90000"/>
              </a:lnSpc>
            </a:pPr>
            <a:endParaRPr lang="en-US" altLang="zh-CN">
              <a:ea typeface="宋体" pitchFamily="2" charset="-122"/>
            </a:endParaRPr>
          </a:p>
          <a:p>
            <a:pPr>
              <a:lnSpc>
                <a:spcPct val="90000"/>
              </a:lnSpc>
            </a:pPr>
            <a:r>
              <a:rPr lang="en-US" altLang="zh-CN">
                <a:ea typeface="宋体" pitchFamily="2" charset="-122"/>
              </a:rPr>
              <a:t>Can</a:t>
            </a:r>
            <a:r>
              <a:rPr lang="en-US" altLang="zh-CN">
                <a:latin typeface="Times New Roman"/>
                <a:ea typeface="宋体" pitchFamily="2" charset="-122"/>
              </a:rPr>
              <a:t>’</a:t>
            </a:r>
            <a:r>
              <a:rPr lang="en-US" altLang="zh-CN">
                <a:ea typeface="宋体" pitchFamily="2" charset="-122"/>
              </a:rPr>
              <a:t>t use P(X=x) to describe the probability distribution of X</a:t>
            </a:r>
          </a:p>
          <a:p>
            <a:pPr>
              <a:lnSpc>
                <a:spcPct val="90000"/>
              </a:lnSpc>
            </a:pPr>
            <a:endParaRPr lang="en-US" altLang="zh-CN">
              <a:ea typeface="宋体" pitchFamily="2" charset="-122"/>
            </a:endParaRPr>
          </a:p>
          <a:p>
            <a:pPr>
              <a:lnSpc>
                <a:spcPct val="90000"/>
              </a:lnSpc>
            </a:pPr>
            <a:r>
              <a:rPr lang="en-US" altLang="zh-CN">
                <a:ea typeface="宋体" pitchFamily="2" charset="-122"/>
              </a:rPr>
              <a:t>Instead, consider P(a</a:t>
            </a:r>
            <a:r>
              <a:rPr lang="en-US" altLang="zh-CN">
                <a:latin typeface="Times New Roman" pitchFamily="18" charset="0"/>
                <a:ea typeface="宋体" pitchFamily="2" charset="-122"/>
                <a:sym typeface="Math1" pitchFamily="2" charset="2"/>
              </a:rPr>
              <a:t>≤</a:t>
            </a:r>
            <a:r>
              <a:rPr lang="en-US" altLang="zh-CN">
                <a:ea typeface="宋体" pitchFamily="2" charset="-122"/>
              </a:rPr>
              <a:t>X</a:t>
            </a:r>
            <a:r>
              <a:rPr lang="en-US" altLang="zh-CN">
                <a:latin typeface="Times New Roman" pitchFamily="18" charset="0"/>
                <a:ea typeface="宋体" pitchFamily="2" charset="-122"/>
                <a:sym typeface="Math1" pitchFamily="2" charset="2"/>
              </a:rPr>
              <a:t>≤</a:t>
            </a:r>
            <a:r>
              <a:rPr lang="en-US" altLang="zh-CN">
                <a:ea typeface="宋体" pitchFamily="2" charset="-122"/>
              </a:rPr>
              <a:t>b)</a:t>
            </a:r>
          </a:p>
          <a:p>
            <a:pPr>
              <a:lnSpc>
                <a:spcPct val="90000"/>
              </a:lnSpc>
            </a:pPr>
            <a:endParaRPr lang="zh-CN" altLang="en-US">
              <a:ea typeface="宋体" pitchFamily="2" charset="-122"/>
            </a:endParaRPr>
          </a:p>
        </p:txBody>
      </p:sp>
    </p:spTree>
    <p:extLst>
      <p:ext uri="{BB962C8B-B14F-4D97-AF65-F5344CB8AC3E}">
        <p14:creationId xmlns:p14="http://schemas.microsoft.com/office/powerpoint/2010/main" val="24947056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81075" y="706438"/>
            <a:ext cx="8162925" cy="701675"/>
          </a:xfrm>
        </p:spPr>
        <p:txBody>
          <a:bodyPr/>
          <a:lstStyle/>
          <a:p>
            <a:r>
              <a:rPr lang="en-US" altLang="zh-CN" sz="4000">
                <a:ea typeface="宋体" pitchFamily="2" charset="-122"/>
              </a:rPr>
              <a:t>Density function</a:t>
            </a:r>
          </a:p>
        </p:txBody>
      </p:sp>
      <p:sp>
        <p:nvSpPr>
          <p:cNvPr id="12291" name="Rectangle 3"/>
          <p:cNvSpPr>
            <a:spLocks noGrp="1" noChangeArrowheads="1"/>
          </p:cNvSpPr>
          <p:nvPr>
            <p:ph type="body" sz="half" idx="1"/>
          </p:nvPr>
        </p:nvSpPr>
        <p:spPr>
          <a:xfrm>
            <a:off x="912813" y="1981200"/>
            <a:ext cx="3978275" cy="4114800"/>
          </a:xfrm>
        </p:spPr>
        <p:txBody>
          <a:bodyPr/>
          <a:lstStyle/>
          <a:p>
            <a:pPr>
              <a:lnSpc>
                <a:spcPct val="90000"/>
              </a:lnSpc>
            </a:pPr>
            <a:r>
              <a:rPr lang="en-US" altLang="zh-CN" sz="2800">
                <a:ea typeface="宋体" pitchFamily="2" charset="-122"/>
              </a:rPr>
              <a:t>A curve f(x): </a:t>
            </a:r>
          </a:p>
          <a:p>
            <a:pPr>
              <a:lnSpc>
                <a:spcPct val="90000"/>
              </a:lnSpc>
              <a:buFont typeface="Wingdings" pitchFamily="2" charset="2"/>
              <a:buNone/>
            </a:pPr>
            <a:r>
              <a:rPr lang="en-US" altLang="zh-CN" sz="2800">
                <a:ea typeface="宋体" pitchFamily="2" charset="-122"/>
              </a:rPr>
              <a:t>   f(x) </a:t>
            </a:r>
            <a:r>
              <a:rPr lang="en-US" altLang="zh-CN" sz="2800">
                <a:latin typeface="Times New Roman" pitchFamily="18" charset="0"/>
                <a:ea typeface="宋体" pitchFamily="2" charset="-122"/>
                <a:sym typeface="Math1" pitchFamily="2" charset="2"/>
              </a:rPr>
              <a:t>≥</a:t>
            </a:r>
            <a:r>
              <a:rPr lang="en-US" altLang="zh-CN" sz="2800">
                <a:ea typeface="宋体" pitchFamily="2" charset="-122"/>
              </a:rPr>
              <a:t> 0</a:t>
            </a:r>
          </a:p>
          <a:p>
            <a:pPr>
              <a:lnSpc>
                <a:spcPct val="90000"/>
              </a:lnSpc>
              <a:buFont typeface="Wingdings" pitchFamily="2" charset="2"/>
              <a:buNone/>
            </a:pPr>
            <a:r>
              <a:rPr lang="en-US" altLang="zh-CN" sz="2800">
                <a:ea typeface="宋体" pitchFamily="2" charset="-122"/>
              </a:rPr>
              <a:t>    </a:t>
            </a:r>
          </a:p>
          <a:p>
            <a:pPr>
              <a:lnSpc>
                <a:spcPct val="90000"/>
              </a:lnSpc>
            </a:pPr>
            <a:r>
              <a:rPr lang="en-US" altLang="zh-CN" sz="2800">
                <a:ea typeface="宋体" pitchFamily="2" charset="-122"/>
              </a:rPr>
              <a:t>The area under the curve is 1</a:t>
            </a:r>
          </a:p>
          <a:p>
            <a:pPr>
              <a:lnSpc>
                <a:spcPct val="90000"/>
              </a:lnSpc>
            </a:pPr>
            <a:endParaRPr lang="en-US" altLang="zh-CN" sz="2800">
              <a:ea typeface="宋体" pitchFamily="2" charset="-122"/>
            </a:endParaRPr>
          </a:p>
          <a:p>
            <a:pPr>
              <a:lnSpc>
                <a:spcPct val="90000"/>
              </a:lnSpc>
            </a:pPr>
            <a:r>
              <a:rPr lang="en-US" altLang="zh-CN" sz="2800">
                <a:ea typeface="宋体" pitchFamily="2" charset="-122"/>
              </a:rPr>
              <a:t>P(a</a:t>
            </a:r>
            <a:r>
              <a:rPr lang="en-US" altLang="zh-CN" sz="2800">
                <a:latin typeface="Times New Roman" pitchFamily="18" charset="0"/>
                <a:ea typeface="宋体" pitchFamily="2" charset="-122"/>
                <a:sym typeface="Math1" pitchFamily="2" charset="2"/>
              </a:rPr>
              <a:t>≤</a:t>
            </a:r>
            <a:r>
              <a:rPr lang="en-US" altLang="zh-CN" sz="2800">
                <a:ea typeface="宋体" pitchFamily="2" charset="-122"/>
              </a:rPr>
              <a:t>X</a:t>
            </a:r>
            <a:r>
              <a:rPr lang="en-US" altLang="zh-CN" sz="2800">
                <a:latin typeface="Times New Roman" pitchFamily="18" charset="0"/>
                <a:ea typeface="宋体" pitchFamily="2" charset="-122"/>
                <a:sym typeface="Math1" pitchFamily="2" charset="2"/>
              </a:rPr>
              <a:t>≤</a:t>
            </a:r>
            <a:r>
              <a:rPr lang="en-US" altLang="zh-CN" sz="2800">
                <a:ea typeface="宋体" pitchFamily="2" charset="-122"/>
              </a:rPr>
              <a:t>b) is the area between a and b</a:t>
            </a:r>
          </a:p>
        </p:txBody>
      </p:sp>
      <p:graphicFrame>
        <p:nvGraphicFramePr>
          <p:cNvPr id="12292" name="Object 4"/>
          <p:cNvGraphicFramePr>
            <a:graphicFrameLocks noGrp="1" noChangeAspect="1"/>
          </p:cNvGraphicFramePr>
          <p:nvPr>
            <p:ph type="chart" sz="half" idx="2"/>
          </p:nvPr>
        </p:nvGraphicFramePr>
        <p:xfrm>
          <a:off x="4953000" y="1905000"/>
          <a:ext cx="3979863" cy="4189413"/>
        </p:xfrm>
        <a:graphic>
          <a:graphicData uri="http://schemas.openxmlformats.org/presentationml/2006/ole">
            <mc:AlternateContent xmlns:mc="http://schemas.openxmlformats.org/markup-compatibility/2006">
              <mc:Choice xmlns:v="urn:schemas-microsoft-com:vml" Requires="v">
                <p:oleObj spid="_x0000_s1041" name="Chart" r:id="rId3" imgW="3981358" imgH="4190989" progId="MSGraph.Chart.8">
                  <p:embed followColorScheme="full"/>
                </p:oleObj>
              </mc:Choice>
              <mc:Fallback>
                <p:oleObj name="Chart" r:id="rId3" imgW="3981358" imgH="4190989" progId="MSGraph.Chart.8">
                  <p:embed followColorScheme="full"/>
                  <p:pic>
                    <p:nvPicPr>
                      <p:cNvPr id="0" name=""/>
                      <p:cNvPicPr>
                        <a:picLocks noChangeAspect="1" noChangeArrowheads="1"/>
                      </p:cNvPicPr>
                      <p:nvPr/>
                    </p:nvPicPr>
                    <p:blipFill>
                      <a:blip r:embed="rId4"/>
                      <a:srcRect/>
                      <a:stretch>
                        <a:fillRect/>
                      </a:stretch>
                    </p:blipFill>
                    <p:spPr bwMode="auto">
                      <a:xfrm>
                        <a:off x="4953000" y="1905000"/>
                        <a:ext cx="3979863" cy="4189413"/>
                      </a:xfrm>
                      <a:prstGeom prst="rect">
                        <a:avLst/>
                      </a:prstGeom>
                    </p:spPr>
                  </p:pic>
                </p:oleObj>
              </mc:Fallback>
            </mc:AlternateContent>
          </a:graphicData>
        </a:graphic>
      </p:graphicFrame>
      <p:pic>
        <p:nvPicPr>
          <p:cNvPr id="1229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6800" y="2209800"/>
            <a:ext cx="4038600" cy="431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506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81075" y="112713"/>
            <a:ext cx="8162925" cy="1371600"/>
          </a:xfrm>
        </p:spPr>
        <p:txBody>
          <a:bodyPr/>
          <a:lstStyle/>
          <a:p>
            <a:r>
              <a:rPr lang="en-US" altLang="zh-CN" sz="4000">
                <a:ea typeface="宋体" pitchFamily="2" charset="-122"/>
              </a:rPr>
              <a:t>P(2</a:t>
            </a:r>
            <a:r>
              <a:rPr lang="en-US" altLang="zh-CN">
                <a:latin typeface="Times New Roman" pitchFamily="18" charset="0"/>
                <a:ea typeface="宋体" pitchFamily="2" charset="-122"/>
                <a:sym typeface="Math1" pitchFamily="2" charset="2"/>
              </a:rPr>
              <a:t>≤</a:t>
            </a:r>
            <a:r>
              <a:rPr lang="en-US" altLang="zh-CN" sz="4000">
                <a:ea typeface="宋体" pitchFamily="2" charset="-122"/>
              </a:rPr>
              <a:t>X</a:t>
            </a:r>
            <a:r>
              <a:rPr lang="en-US" altLang="zh-CN">
                <a:latin typeface="Times New Roman" pitchFamily="18" charset="0"/>
                <a:ea typeface="宋体" pitchFamily="2" charset="-122"/>
                <a:sym typeface="Math1" pitchFamily="2" charset="2"/>
              </a:rPr>
              <a:t>≤</a:t>
            </a:r>
            <a:r>
              <a:rPr lang="en-US" altLang="zh-CN" sz="4000">
                <a:ea typeface="宋体" pitchFamily="2" charset="-122"/>
              </a:rPr>
              <a:t>4)= P(2</a:t>
            </a:r>
            <a:r>
              <a:rPr lang="en-US" altLang="zh-CN">
                <a:latin typeface="Times New Roman" pitchFamily="18" charset="0"/>
                <a:ea typeface="宋体" pitchFamily="2" charset="-122"/>
                <a:sym typeface="Math1" pitchFamily="2" charset="2"/>
              </a:rPr>
              <a:t>≤</a:t>
            </a:r>
            <a:r>
              <a:rPr lang="en-US" altLang="zh-CN" sz="4000">
                <a:ea typeface="宋体" pitchFamily="2" charset="-122"/>
              </a:rPr>
              <a:t>X</a:t>
            </a:r>
            <a:r>
              <a:rPr lang="en-US" altLang="zh-CN" sz="4000">
                <a:ea typeface="宋体" pitchFamily="2" charset="-122"/>
                <a:sym typeface="Math1" pitchFamily="2" charset="2"/>
              </a:rPr>
              <a:t>&lt;</a:t>
            </a:r>
            <a:r>
              <a:rPr lang="en-US" altLang="zh-CN" sz="4000">
                <a:ea typeface="宋体" pitchFamily="2" charset="-122"/>
              </a:rPr>
              <a:t>4)= P(2</a:t>
            </a:r>
            <a:r>
              <a:rPr lang="en-US" altLang="zh-CN" sz="4000">
                <a:ea typeface="宋体" pitchFamily="2" charset="-122"/>
                <a:sym typeface="Math1" pitchFamily="2" charset="2"/>
              </a:rPr>
              <a:t>&lt;</a:t>
            </a:r>
            <a:r>
              <a:rPr lang="en-US" altLang="zh-CN" sz="4000">
                <a:ea typeface="宋体" pitchFamily="2" charset="-122"/>
              </a:rPr>
              <a:t>X</a:t>
            </a:r>
            <a:r>
              <a:rPr lang="en-US" altLang="zh-CN" sz="4000">
                <a:ea typeface="宋体" pitchFamily="2" charset="-122"/>
                <a:sym typeface="Math1" pitchFamily="2" charset="2"/>
              </a:rPr>
              <a:t>&lt;</a:t>
            </a:r>
            <a:r>
              <a:rPr lang="en-US" altLang="zh-CN" sz="4000">
                <a:ea typeface="宋体" pitchFamily="2" charset="-122"/>
              </a:rPr>
              <a:t>4)</a:t>
            </a:r>
          </a:p>
        </p:txBody>
      </p:sp>
      <p:pic>
        <p:nvPicPr>
          <p:cNvPr id="11272" name="Picture 8"/>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990600" y="2286000"/>
            <a:ext cx="7696200" cy="4572000"/>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3497855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81075" y="898525"/>
            <a:ext cx="8162925" cy="762000"/>
          </a:xfrm>
        </p:spPr>
        <p:txBody>
          <a:bodyPr/>
          <a:lstStyle/>
          <a:p>
            <a:r>
              <a:rPr lang="en-US" altLang="zh-CN" dirty="0" smtClean="0">
                <a:ea typeface="宋体" pitchFamily="2" charset="-122"/>
              </a:rPr>
              <a:t>The </a:t>
            </a:r>
            <a:r>
              <a:rPr lang="en-US" altLang="zh-CN" dirty="0">
                <a:ea typeface="宋体" pitchFamily="2" charset="-122"/>
              </a:rPr>
              <a:t>normal distribution</a:t>
            </a:r>
          </a:p>
        </p:txBody>
      </p:sp>
      <p:sp>
        <p:nvSpPr>
          <p:cNvPr id="13315" name="Rectangle 3"/>
          <p:cNvSpPr>
            <a:spLocks noGrp="1" noChangeArrowheads="1"/>
          </p:cNvSpPr>
          <p:nvPr>
            <p:ph type="body" idx="1"/>
          </p:nvPr>
        </p:nvSpPr>
        <p:spPr/>
        <p:txBody>
          <a:bodyPr/>
          <a:lstStyle/>
          <a:p>
            <a:pPr>
              <a:lnSpc>
                <a:spcPct val="90000"/>
              </a:lnSpc>
            </a:pPr>
            <a:r>
              <a:rPr lang="en-US" altLang="zh-CN" sz="2800" dirty="0">
                <a:ea typeface="宋体" pitchFamily="2" charset="-122"/>
              </a:rPr>
              <a:t>A normal curve:  Bell shaped</a:t>
            </a:r>
          </a:p>
          <a:p>
            <a:pPr>
              <a:lnSpc>
                <a:spcPct val="90000"/>
              </a:lnSpc>
            </a:pPr>
            <a:r>
              <a:rPr lang="en-US" altLang="zh-CN" sz="2800" dirty="0">
                <a:ea typeface="宋体" pitchFamily="2" charset="-122"/>
              </a:rPr>
              <a:t>Density is given by</a:t>
            </a:r>
          </a:p>
          <a:p>
            <a:pPr>
              <a:lnSpc>
                <a:spcPct val="90000"/>
              </a:lnSpc>
            </a:pPr>
            <a:endParaRPr lang="en-US" altLang="zh-CN" sz="2800" dirty="0">
              <a:ea typeface="宋体" pitchFamily="2" charset="-122"/>
            </a:endParaRPr>
          </a:p>
          <a:p>
            <a:pPr>
              <a:lnSpc>
                <a:spcPct val="90000"/>
              </a:lnSpc>
            </a:pPr>
            <a:endParaRPr lang="en-US" altLang="zh-CN" sz="2800" dirty="0">
              <a:ea typeface="宋体" pitchFamily="2" charset="-122"/>
            </a:endParaRPr>
          </a:p>
          <a:p>
            <a:pPr>
              <a:lnSpc>
                <a:spcPct val="90000"/>
              </a:lnSpc>
              <a:buFont typeface="Wingdings" pitchFamily="2" charset="2"/>
              <a:buNone/>
            </a:pPr>
            <a:endParaRPr lang="en-US" altLang="zh-CN" sz="2800" dirty="0">
              <a:ea typeface="宋体" pitchFamily="2" charset="-122"/>
            </a:endParaRPr>
          </a:p>
          <a:p>
            <a:pPr>
              <a:lnSpc>
                <a:spcPct val="90000"/>
              </a:lnSpc>
            </a:pPr>
            <a:endParaRPr lang="en-US" altLang="zh-CN" sz="2800" dirty="0">
              <a:ea typeface="宋体" pitchFamily="2" charset="-122"/>
            </a:endParaRPr>
          </a:p>
          <a:p>
            <a:pPr>
              <a:lnSpc>
                <a:spcPct val="90000"/>
              </a:lnSpc>
            </a:pPr>
            <a:r>
              <a:rPr lang="el-GR" sz="2800" dirty="0">
                <a:latin typeface="MS Mincho" pitchFamily="49" charset="-128"/>
                <a:ea typeface="MS Mincho" pitchFamily="49" charset="-128"/>
                <a:sym typeface="Math1" pitchFamily="2" charset="2"/>
              </a:rPr>
              <a:t>μ</a:t>
            </a:r>
            <a:r>
              <a:rPr lang="en-US" altLang="zh-CN" sz="2800" dirty="0">
                <a:ea typeface="宋体" pitchFamily="2" charset="-122"/>
                <a:sym typeface="Math1" pitchFamily="2" charset="2"/>
              </a:rPr>
              <a:t>and </a:t>
            </a:r>
            <a:r>
              <a:rPr lang="el-GR" sz="2800" dirty="0">
                <a:latin typeface="MS Mincho" pitchFamily="49" charset="-128"/>
                <a:ea typeface="MS Mincho" pitchFamily="49" charset="-128"/>
                <a:sym typeface="Math1" pitchFamily="2" charset="2"/>
              </a:rPr>
              <a:t>σ</a:t>
            </a:r>
            <a:r>
              <a:rPr lang="en-US" altLang="zh-CN" sz="2800" baseline="30000" dirty="0">
                <a:latin typeface="MS Mincho" pitchFamily="49" charset="-128"/>
                <a:ea typeface="MS Mincho" pitchFamily="49" charset="-128"/>
                <a:sym typeface="Math1" pitchFamily="2" charset="2"/>
              </a:rPr>
              <a:t>2</a:t>
            </a:r>
            <a:r>
              <a:rPr lang="en-US" altLang="zh-CN" sz="2800" dirty="0">
                <a:latin typeface="MS Mincho" pitchFamily="49" charset="-128"/>
                <a:ea typeface="MS Mincho" pitchFamily="49" charset="-128"/>
                <a:sym typeface="Math1" pitchFamily="2" charset="2"/>
              </a:rPr>
              <a:t> </a:t>
            </a:r>
            <a:r>
              <a:rPr lang="en-US" altLang="zh-CN" sz="2800" dirty="0">
                <a:ea typeface="宋体" pitchFamily="2" charset="-122"/>
                <a:sym typeface="Math1" pitchFamily="2" charset="2"/>
              </a:rPr>
              <a:t>are two parameters: mean and </a:t>
            </a:r>
            <a:r>
              <a:rPr lang="en-US" altLang="zh-CN" sz="2800" dirty="0" smtClean="0">
                <a:ea typeface="宋体" pitchFamily="2" charset="-122"/>
                <a:sym typeface="Math1" pitchFamily="2" charset="2"/>
              </a:rPr>
              <a:t>variance </a:t>
            </a:r>
            <a:r>
              <a:rPr lang="en-US" altLang="zh-CN" sz="2800" dirty="0">
                <a:ea typeface="宋体" pitchFamily="2" charset="-122"/>
                <a:sym typeface="Math1" pitchFamily="2" charset="2"/>
              </a:rPr>
              <a:t>of a normal population</a:t>
            </a:r>
            <a:endParaRPr lang="en-US" altLang="zh-CN" sz="2800" dirty="0">
              <a:ea typeface="宋体" pitchFamily="2" charset="-122"/>
            </a:endParaRPr>
          </a:p>
          <a:p>
            <a:pPr>
              <a:lnSpc>
                <a:spcPct val="90000"/>
              </a:lnSpc>
              <a:buFont typeface="Wingdings" pitchFamily="2" charset="2"/>
              <a:buNone/>
            </a:pPr>
            <a:r>
              <a:rPr lang="en-US" altLang="zh-CN" sz="2800" dirty="0">
                <a:ea typeface="宋体" pitchFamily="2" charset="-122"/>
                <a:sym typeface="Math1" pitchFamily="2" charset="2"/>
              </a:rPr>
              <a:t>   (</a:t>
            </a:r>
            <a:r>
              <a:rPr lang="el-GR" sz="2800" dirty="0">
                <a:latin typeface="MS Mincho" pitchFamily="49" charset="-128"/>
                <a:ea typeface="MS Mincho" pitchFamily="49" charset="-128"/>
                <a:sym typeface="Math1" pitchFamily="2" charset="2"/>
              </a:rPr>
              <a:t>σ</a:t>
            </a:r>
            <a:r>
              <a:rPr lang="en-US" altLang="zh-CN" sz="2800" dirty="0">
                <a:ea typeface="宋体" pitchFamily="2" charset="-122"/>
                <a:sym typeface="Math1" pitchFamily="2" charset="2"/>
              </a:rPr>
              <a:t> is the standard deviation) </a:t>
            </a:r>
          </a:p>
        </p:txBody>
      </p:sp>
      <p:graphicFrame>
        <p:nvGraphicFramePr>
          <p:cNvPr id="13316" name="Object 4"/>
          <p:cNvGraphicFramePr>
            <a:graphicFrameLocks noChangeAspect="1"/>
          </p:cNvGraphicFramePr>
          <p:nvPr/>
        </p:nvGraphicFramePr>
        <p:xfrm>
          <a:off x="1331913" y="3048000"/>
          <a:ext cx="6099175" cy="1228725"/>
        </p:xfrm>
        <a:graphic>
          <a:graphicData uri="http://schemas.openxmlformats.org/presentationml/2006/ole">
            <mc:AlternateContent xmlns:mc="http://schemas.openxmlformats.org/markup-compatibility/2006">
              <mc:Choice xmlns:v="urn:schemas-microsoft-com:vml" Requires="v">
                <p:oleObj spid="_x0000_s2064" name="Equation" r:id="rId3" imgW="1930320" imgH="482400" progId="Equation.DSMT4">
                  <p:embed/>
                </p:oleObj>
              </mc:Choice>
              <mc:Fallback>
                <p:oleObj name="Equation" r:id="rId3" imgW="1930320" imgH="48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048000"/>
                        <a:ext cx="6099175" cy="122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28877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ltLang="zh-CN">
                <a:ea typeface="宋体" pitchFamily="2" charset="-122"/>
                <a:sym typeface="Math1" pitchFamily="2" charset="2"/>
              </a:rPr>
              <a:t>The normal</a:t>
            </a:r>
            <a:r>
              <a:rPr lang="en-US" altLang="zh-CN">
                <a:latin typeface="Times New Roman"/>
                <a:ea typeface="宋体" pitchFamily="2" charset="-122"/>
                <a:sym typeface="Math1" pitchFamily="2" charset="2"/>
              </a:rPr>
              <a:t>—</a:t>
            </a:r>
            <a:r>
              <a:rPr lang="en-US" altLang="zh-CN">
                <a:ea typeface="宋体" pitchFamily="2" charset="-122"/>
                <a:sym typeface="Math1" pitchFamily="2" charset="2"/>
              </a:rPr>
              <a:t>Bell shaped curve: </a:t>
            </a:r>
            <a:r>
              <a:rPr lang="el-GR">
                <a:latin typeface="MS Mincho" pitchFamily="49" charset="-128"/>
                <a:ea typeface="MS Mincho" pitchFamily="49" charset="-128"/>
                <a:sym typeface="Math1" pitchFamily="2" charset="2"/>
              </a:rPr>
              <a:t>μ</a:t>
            </a:r>
            <a:r>
              <a:rPr lang="en-US" altLang="zh-CN">
                <a:ea typeface="宋体" pitchFamily="2" charset="-122"/>
                <a:sym typeface="Math1" pitchFamily="2" charset="2"/>
              </a:rPr>
              <a:t>=100, </a:t>
            </a:r>
            <a:r>
              <a:rPr lang="el-GR">
                <a:latin typeface="MS Mincho" pitchFamily="49" charset="-128"/>
                <a:ea typeface="MS Mincho" pitchFamily="49" charset="-128"/>
                <a:sym typeface="Math1" pitchFamily="2" charset="2"/>
              </a:rPr>
              <a:t>σ</a:t>
            </a:r>
            <a:r>
              <a:rPr lang="en-US" altLang="zh-CN" baseline="30000">
                <a:ea typeface="宋体" pitchFamily="2" charset="-122"/>
                <a:sym typeface="Math1" pitchFamily="2" charset="2"/>
              </a:rPr>
              <a:t>2</a:t>
            </a:r>
            <a:r>
              <a:rPr lang="en-US" altLang="zh-CN">
                <a:ea typeface="宋体" pitchFamily="2" charset="-122"/>
                <a:sym typeface="Math1" pitchFamily="2" charset="2"/>
              </a:rPr>
              <a:t>=10</a:t>
            </a:r>
          </a:p>
        </p:txBody>
      </p:sp>
      <p:pic>
        <p:nvPicPr>
          <p:cNvPr id="14341" name="Picture 5"/>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838200" y="2057400"/>
            <a:ext cx="7118350" cy="4837113"/>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4029071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0-#ppt_w/2"/>
                                          </p:val>
                                        </p:tav>
                                        <p:tav tm="100000">
                                          <p:val>
                                            <p:strVal val="#ppt_x"/>
                                          </p:val>
                                        </p:tav>
                                      </p:tavLst>
                                    </p:anim>
                                    <p:anim calcmode="lin" valueType="num">
                                      <p:cBhvr additive="base">
                                        <p:cTn id="8" dur="500" fill="hold"/>
                                        <p:tgtEl>
                                          <p:spTgt spid="143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additive="base">
                                        <p:cTn id="13" dur="500" fill="hold"/>
                                        <p:tgtEl>
                                          <p:spTgt spid="14341"/>
                                        </p:tgtEl>
                                        <p:attrNameLst>
                                          <p:attrName>ppt_x</p:attrName>
                                        </p:attrNameLst>
                                      </p:cBhvr>
                                      <p:tavLst>
                                        <p:tav tm="0">
                                          <p:val>
                                            <p:strVal val="0-#ppt_w/2"/>
                                          </p:val>
                                        </p:tav>
                                        <p:tav tm="100000">
                                          <p:val>
                                            <p:strVal val="#ppt_x"/>
                                          </p:val>
                                        </p:tav>
                                      </p:tavLst>
                                    </p:anim>
                                    <p:anim calcmode="lin" valueType="num">
                                      <p:cBhvr additive="base">
                                        <p:cTn id="14"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81075" y="349250"/>
            <a:ext cx="8162925" cy="1311275"/>
          </a:xfrm>
        </p:spPr>
        <p:txBody>
          <a:bodyPr/>
          <a:lstStyle/>
          <a:p>
            <a:r>
              <a:rPr lang="en-US" altLang="zh-CN" sz="3600">
                <a:ea typeface="宋体" pitchFamily="2" charset="-122"/>
              </a:rPr>
              <a:t>Normal curves:</a:t>
            </a:r>
            <a:br>
              <a:rPr lang="en-US" altLang="zh-CN" sz="3600">
                <a:ea typeface="宋体" pitchFamily="2" charset="-122"/>
              </a:rPr>
            </a:br>
            <a:r>
              <a:rPr lang="en-US" altLang="zh-CN" sz="3600">
                <a:ea typeface="宋体" pitchFamily="2" charset="-122"/>
              </a:rPr>
              <a:t>(</a:t>
            </a:r>
            <a:r>
              <a:rPr lang="el-GR" sz="3600">
                <a:latin typeface="MS Mincho" pitchFamily="49" charset="-128"/>
                <a:ea typeface="MS Mincho" pitchFamily="49" charset="-128"/>
                <a:sym typeface="Math1" pitchFamily="2" charset="2"/>
              </a:rPr>
              <a:t>μ</a:t>
            </a:r>
            <a:r>
              <a:rPr lang="en-US" altLang="zh-CN" sz="3600">
                <a:ea typeface="宋体" pitchFamily="2" charset="-122"/>
                <a:sym typeface="Math1" pitchFamily="2" charset="2"/>
              </a:rPr>
              <a:t>=0, </a:t>
            </a:r>
            <a:r>
              <a:rPr lang="el-GR" sz="3600">
                <a:latin typeface="MS Mincho" pitchFamily="49" charset="-128"/>
                <a:ea typeface="MS Mincho" pitchFamily="49" charset="-128"/>
                <a:sym typeface="Math1" pitchFamily="2" charset="2"/>
              </a:rPr>
              <a:t>σ</a:t>
            </a:r>
            <a:r>
              <a:rPr lang="en-US" altLang="zh-CN" sz="3600" baseline="30000">
                <a:ea typeface="宋体" pitchFamily="2" charset="-122"/>
                <a:sym typeface="Math1" pitchFamily="2" charset="2"/>
              </a:rPr>
              <a:t>2</a:t>
            </a:r>
            <a:r>
              <a:rPr lang="en-US" altLang="zh-CN" sz="3600">
                <a:ea typeface="宋体" pitchFamily="2" charset="-122"/>
                <a:sym typeface="Math1" pitchFamily="2" charset="2"/>
              </a:rPr>
              <a:t>=1) and (</a:t>
            </a:r>
            <a:r>
              <a:rPr lang="el-GR" sz="3600">
                <a:latin typeface="MS Mincho" pitchFamily="49" charset="-128"/>
                <a:ea typeface="MS Mincho" pitchFamily="49" charset="-128"/>
                <a:sym typeface="Math1" pitchFamily="2" charset="2"/>
              </a:rPr>
              <a:t>μ</a:t>
            </a:r>
            <a:r>
              <a:rPr lang="en-US" altLang="zh-CN" sz="3600">
                <a:ea typeface="宋体" pitchFamily="2" charset="-122"/>
                <a:sym typeface="Math1" pitchFamily="2" charset="2"/>
              </a:rPr>
              <a:t>=5, </a:t>
            </a:r>
            <a:r>
              <a:rPr lang="el-GR" sz="3600">
                <a:latin typeface="MS Mincho" pitchFamily="49" charset="-128"/>
                <a:ea typeface="MS Mincho" pitchFamily="49" charset="-128"/>
                <a:sym typeface="Math1" pitchFamily="2" charset="2"/>
              </a:rPr>
              <a:t>σ</a:t>
            </a:r>
            <a:r>
              <a:rPr lang="en-US" altLang="zh-CN" sz="3600">
                <a:ea typeface="宋体" pitchFamily="2" charset="-122"/>
                <a:sym typeface="Math1" pitchFamily="2" charset="2"/>
              </a:rPr>
              <a:t> </a:t>
            </a:r>
            <a:r>
              <a:rPr lang="en-US" altLang="zh-CN" sz="3600" baseline="30000">
                <a:ea typeface="宋体" pitchFamily="2" charset="-122"/>
                <a:sym typeface="Math1" pitchFamily="2" charset="2"/>
              </a:rPr>
              <a:t>2</a:t>
            </a:r>
            <a:r>
              <a:rPr lang="en-US" altLang="zh-CN" sz="3600">
                <a:ea typeface="宋体" pitchFamily="2" charset="-122"/>
                <a:sym typeface="Math1" pitchFamily="2" charset="2"/>
              </a:rPr>
              <a:t>=1)</a:t>
            </a:r>
            <a:r>
              <a:rPr lang="en-US" altLang="zh-CN">
                <a:ea typeface="宋体" pitchFamily="2" charset="-122"/>
                <a:sym typeface="Math1" pitchFamily="2" charset="2"/>
              </a:rPr>
              <a:t> </a:t>
            </a:r>
          </a:p>
        </p:txBody>
      </p:sp>
      <p:pic>
        <p:nvPicPr>
          <p:cNvPr id="16388" name="Picture 4"/>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457200" y="1981200"/>
            <a:ext cx="7772400" cy="4876800"/>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1945802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 fill="hold"/>
                                        <p:tgtEl>
                                          <p:spTgt spid="16386"/>
                                        </p:tgtEl>
                                        <p:attrNameLst>
                                          <p:attrName>ppt_x</p:attrName>
                                        </p:attrNameLst>
                                      </p:cBhvr>
                                      <p:tavLst>
                                        <p:tav tm="0">
                                          <p:val>
                                            <p:strVal val="0-#ppt_w/2"/>
                                          </p:val>
                                        </p:tav>
                                        <p:tav tm="100000">
                                          <p:val>
                                            <p:strVal val="#ppt_x"/>
                                          </p:val>
                                        </p:tav>
                                      </p:tavLst>
                                    </p:anim>
                                    <p:anim calcmode="lin" valueType="num">
                                      <p:cBhvr additive="base">
                                        <p:cTn id="8" dur="500" fill="hold"/>
                                        <p:tgtEl>
                                          <p:spTgt spid="163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 calcmode="lin" valueType="num">
                                      <p:cBhvr additive="base">
                                        <p:cTn id="13" dur="500" fill="hold"/>
                                        <p:tgtEl>
                                          <p:spTgt spid="16388"/>
                                        </p:tgtEl>
                                        <p:attrNameLst>
                                          <p:attrName>ppt_x</p:attrName>
                                        </p:attrNameLst>
                                      </p:cBhvr>
                                      <p:tavLst>
                                        <p:tav tm="0">
                                          <p:val>
                                            <p:strVal val="0-#ppt_w/2"/>
                                          </p:val>
                                        </p:tav>
                                        <p:tav tm="100000">
                                          <p:val>
                                            <p:strVal val="#ppt_x"/>
                                          </p:val>
                                        </p:tav>
                                      </p:tavLst>
                                    </p:anim>
                                    <p:anim calcmode="lin" valueType="num">
                                      <p:cBhvr additive="base">
                                        <p:cTn id="14" dur="500" fill="hold"/>
                                        <p:tgtEl>
                                          <p:spTgt spid="163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81075" y="531813"/>
            <a:ext cx="8162925" cy="1128712"/>
          </a:xfrm>
        </p:spPr>
        <p:txBody>
          <a:bodyPr/>
          <a:lstStyle/>
          <a:p>
            <a:r>
              <a:rPr lang="en-US" altLang="zh-CN" sz="3600">
                <a:ea typeface="宋体" pitchFamily="2" charset="-122"/>
              </a:rPr>
              <a:t>Normal curves:</a:t>
            </a:r>
            <a:br>
              <a:rPr lang="en-US" altLang="zh-CN" sz="3600">
                <a:ea typeface="宋体" pitchFamily="2" charset="-122"/>
              </a:rPr>
            </a:br>
            <a:r>
              <a:rPr lang="en-US" altLang="zh-CN" sz="3200">
                <a:ea typeface="宋体" pitchFamily="2" charset="-122"/>
              </a:rPr>
              <a:t>(</a:t>
            </a:r>
            <a:r>
              <a:rPr lang="el-GR" sz="3200">
                <a:latin typeface="MS Mincho" pitchFamily="49" charset="-128"/>
                <a:ea typeface="MS Mincho" pitchFamily="49" charset="-128"/>
                <a:sym typeface="Math1" pitchFamily="2" charset="2"/>
              </a:rPr>
              <a:t>μ</a:t>
            </a:r>
            <a:r>
              <a:rPr lang="en-US" altLang="zh-CN" sz="3200">
                <a:ea typeface="宋体" pitchFamily="2" charset="-122"/>
                <a:sym typeface="Math1" pitchFamily="2" charset="2"/>
              </a:rPr>
              <a:t>=0, </a:t>
            </a:r>
            <a:r>
              <a:rPr lang="el-GR" sz="3200">
                <a:latin typeface="MS Mincho" pitchFamily="49" charset="-128"/>
                <a:ea typeface="MS Mincho" pitchFamily="49" charset="-128"/>
                <a:sym typeface="Math1" pitchFamily="2" charset="2"/>
              </a:rPr>
              <a:t>σ</a:t>
            </a:r>
            <a:r>
              <a:rPr lang="en-US" altLang="zh-CN" sz="3200" baseline="30000">
                <a:ea typeface="宋体" pitchFamily="2" charset="-122"/>
                <a:sym typeface="Math1" pitchFamily="2" charset="2"/>
              </a:rPr>
              <a:t>2</a:t>
            </a:r>
            <a:r>
              <a:rPr lang="en-US" altLang="zh-CN" sz="3200">
                <a:ea typeface="宋体" pitchFamily="2" charset="-122"/>
                <a:sym typeface="Math1" pitchFamily="2" charset="2"/>
              </a:rPr>
              <a:t>=1) and (</a:t>
            </a:r>
            <a:r>
              <a:rPr lang="el-GR" sz="3200">
                <a:latin typeface="MS Mincho" pitchFamily="49" charset="-128"/>
                <a:ea typeface="MS Mincho" pitchFamily="49" charset="-128"/>
                <a:sym typeface="Math1" pitchFamily="2" charset="2"/>
              </a:rPr>
              <a:t>μ</a:t>
            </a:r>
            <a:r>
              <a:rPr lang="en-US" altLang="zh-CN" sz="3200">
                <a:ea typeface="宋体" pitchFamily="2" charset="-122"/>
                <a:sym typeface="Math1" pitchFamily="2" charset="2"/>
              </a:rPr>
              <a:t>=0, </a:t>
            </a:r>
            <a:r>
              <a:rPr lang="el-GR" sz="3200">
                <a:latin typeface="MS Mincho" pitchFamily="49" charset="-128"/>
                <a:ea typeface="MS Mincho" pitchFamily="49" charset="-128"/>
                <a:sym typeface="Math1" pitchFamily="2" charset="2"/>
              </a:rPr>
              <a:t>σ</a:t>
            </a:r>
            <a:r>
              <a:rPr lang="en-US" altLang="zh-CN" sz="3200" baseline="30000">
                <a:ea typeface="宋体" pitchFamily="2" charset="-122"/>
                <a:sym typeface="Math1" pitchFamily="2" charset="2"/>
              </a:rPr>
              <a:t>2</a:t>
            </a:r>
            <a:r>
              <a:rPr lang="en-US" altLang="zh-CN" sz="3200">
                <a:ea typeface="宋体" pitchFamily="2" charset="-122"/>
                <a:sym typeface="Math1" pitchFamily="2" charset="2"/>
              </a:rPr>
              <a:t>=2)</a:t>
            </a:r>
          </a:p>
        </p:txBody>
      </p:sp>
      <p:pic>
        <p:nvPicPr>
          <p:cNvPr id="17412" name="Picture 4"/>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762000" y="1905000"/>
            <a:ext cx="7194550" cy="5043488"/>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1273639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500" fill="hold"/>
                                        <p:tgtEl>
                                          <p:spTgt spid="17410"/>
                                        </p:tgtEl>
                                        <p:attrNameLst>
                                          <p:attrName>ppt_x</p:attrName>
                                        </p:attrNameLst>
                                      </p:cBhvr>
                                      <p:tavLst>
                                        <p:tav tm="0">
                                          <p:val>
                                            <p:strVal val="0-#ppt_w/2"/>
                                          </p:val>
                                        </p:tav>
                                        <p:tav tm="100000">
                                          <p:val>
                                            <p:strVal val="#ppt_x"/>
                                          </p:val>
                                        </p:tav>
                                      </p:tavLst>
                                    </p:anim>
                                    <p:anim calcmode="lin" valueType="num">
                                      <p:cBhvr additive="base">
                                        <p:cTn id="8" dur="500" fill="hold"/>
                                        <p:tgtEl>
                                          <p:spTgt spid="174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7412"/>
                                        </p:tgtEl>
                                        <p:attrNameLst>
                                          <p:attrName>style.visibility</p:attrName>
                                        </p:attrNameLst>
                                      </p:cBhvr>
                                      <p:to>
                                        <p:strVal val="visible"/>
                                      </p:to>
                                    </p:set>
                                    <p:anim calcmode="lin" valueType="num">
                                      <p:cBhvr additive="base">
                                        <p:cTn id="13" dur="500" fill="hold"/>
                                        <p:tgtEl>
                                          <p:spTgt spid="17412"/>
                                        </p:tgtEl>
                                        <p:attrNameLst>
                                          <p:attrName>ppt_x</p:attrName>
                                        </p:attrNameLst>
                                      </p:cBhvr>
                                      <p:tavLst>
                                        <p:tav tm="0">
                                          <p:val>
                                            <p:strVal val="0-#ppt_w/2"/>
                                          </p:val>
                                        </p:tav>
                                        <p:tav tm="100000">
                                          <p:val>
                                            <p:strVal val="#ppt_x"/>
                                          </p:val>
                                        </p:tav>
                                      </p:tavLst>
                                    </p:anim>
                                    <p:anim calcmode="lin" valueType="num">
                                      <p:cBhvr additive="base">
                                        <p:cTn id="14" dur="500" fill="hold"/>
                                        <p:tgtEl>
                                          <p:spTgt spid="174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81075" y="531813"/>
            <a:ext cx="8162925" cy="1128712"/>
          </a:xfrm>
        </p:spPr>
        <p:txBody>
          <a:bodyPr/>
          <a:lstStyle/>
          <a:p>
            <a:r>
              <a:rPr lang="en-US" altLang="zh-CN" sz="3600">
                <a:ea typeface="宋体" pitchFamily="2" charset="-122"/>
              </a:rPr>
              <a:t>Normal curves:</a:t>
            </a:r>
            <a:br>
              <a:rPr lang="en-US" altLang="zh-CN" sz="3600">
                <a:ea typeface="宋体" pitchFamily="2" charset="-122"/>
              </a:rPr>
            </a:br>
            <a:r>
              <a:rPr lang="en-US" altLang="zh-CN" sz="3200">
                <a:ea typeface="宋体" pitchFamily="2" charset="-122"/>
              </a:rPr>
              <a:t>(</a:t>
            </a:r>
            <a:r>
              <a:rPr lang="el-GR" sz="3200">
                <a:latin typeface="MS Mincho" pitchFamily="49" charset="-128"/>
                <a:ea typeface="MS Mincho" pitchFamily="49" charset="-128"/>
                <a:sym typeface="Math1" pitchFamily="2" charset="2"/>
              </a:rPr>
              <a:t>μ</a:t>
            </a:r>
            <a:r>
              <a:rPr lang="en-US" altLang="zh-CN" sz="3200">
                <a:ea typeface="宋体" pitchFamily="2" charset="-122"/>
                <a:sym typeface="Math1" pitchFamily="2" charset="2"/>
              </a:rPr>
              <a:t>=0, </a:t>
            </a:r>
            <a:r>
              <a:rPr lang="el-GR" sz="3200">
                <a:latin typeface="MS Mincho" pitchFamily="49" charset="-128"/>
                <a:ea typeface="MS Mincho" pitchFamily="49" charset="-128"/>
                <a:sym typeface="Math1" pitchFamily="2" charset="2"/>
              </a:rPr>
              <a:t>σ</a:t>
            </a:r>
            <a:r>
              <a:rPr lang="en-US" altLang="zh-CN" sz="3200" baseline="30000">
                <a:ea typeface="宋体" pitchFamily="2" charset="-122"/>
                <a:sym typeface="Math1" pitchFamily="2" charset="2"/>
              </a:rPr>
              <a:t>2</a:t>
            </a:r>
            <a:r>
              <a:rPr lang="en-US" altLang="zh-CN" sz="3200">
                <a:ea typeface="宋体" pitchFamily="2" charset="-122"/>
                <a:sym typeface="Math1" pitchFamily="2" charset="2"/>
              </a:rPr>
              <a:t>=1) and (</a:t>
            </a:r>
            <a:r>
              <a:rPr lang="el-GR" sz="3200">
                <a:latin typeface="MS Mincho" pitchFamily="49" charset="-128"/>
                <a:ea typeface="MS Mincho" pitchFamily="49" charset="-128"/>
                <a:sym typeface="Math1" pitchFamily="2" charset="2"/>
              </a:rPr>
              <a:t>μ</a:t>
            </a:r>
            <a:r>
              <a:rPr lang="en-US" altLang="zh-CN" sz="3200">
                <a:ea typeface="宋体" pitchFamily="2" charset="-122"/>
                <a:sym typeface="Math1" pitchFamily="2" charset="2"/>
              </a:rPr>
              <a:t>=2, </a:t>
            </a:r>
            <a:r>
              <a:rPr lang="el-GR" sz="3200">
                <a:latin typeface="MS Mincho" pitchFamily="49" charset="-128"/>
                <a:ea typeface="MS Mincho" pitchFamily="49" charset="-128"/>
                <a:sym typeface="Math1" pitchFamily="2" charset="2"/>
              </a:rPr>
              <a:t>σ</a:t>
            </a:r>
            <a:r>
              <a:rPr lang="en-US" altLang="zh-CN" sz="3200" baseline="30000">
                <a:ea typeface="宋体" pitchFamily="2" charset="-122"/>
                <a:sym typeface="Math1" pitchFamily="2" charset="2"/>
              </a:rPr>
              <a:t>2</a:t>
            </a:r>
            <a:r>
              <a:rPr lang="en-US" altLang="zh-CN" sz="3200">
                <a:ea typeface="宋体" pitchFamily="2" charset="-122"/>
                <a:sym typeface="Math1" pitchFamily="2" charset="2"/>
              </a:rPr>
              <a:t>=0.25)</a:t>
            </a:r>
          </a:p>
        </p:txBody>
      </p:sp>
      <p:pic>
        <p:nvPicPr>
          <p:cNvPr id="18436" name="Picture 4"/>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990600" y="1905000"/>
            <a:ext cx="7543800" cy="5289550"/>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212478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 calcmode="lin" valueType="num">
                                      <p:cBhvr additive="base">
                                        <p:cTn id="7" dur="500" fill="hold"/>
                                        <p:tgtEl>
                                          <p:spTgt spid="18436"/>
                                        </p:tgtEl>
                                        <p:attrNameLst>
                                          <p:attrName>ppt_x</p:attrName>
                                        </p:attrNameLst>
                                      </p:cBhvr>
                                      <p:tavLst>
                                        <p:tav tm="0">
                                          <p:val>
                                            <p:strVal val="0-#ppt_w/2"/>
                                          </p:val>
                                        </p:tav>
                                        <p:tav tm="100000">
                                          <p:val>
                                            <p:strVal val="#ppt_x"/>
                                          </p:val>
                                        </p:tav>
                                      </p:tavLst>
                                    </p:anim>
                                    <p:anim calcmode="lin" valueType="num">
                                      <p:cBhvr additive="base">
                                        <p:cTn id="8" dur="500" fill="hold"/>
                                        <p:tgtEl>
                                          <p:spTgt spid="184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4"/>
                                        </p:tgtEl>
                                        <p:attrNameLst>
                                          <p:attrName>style.visibility</p:attrName>
                                        </p:attrNameLst>
                                      </p:cBhvr>
                                      <p:to>
                                        <p:strVal val="visible"/>
                                      </p:to>
                                    </p:set>
                                    <p:anim calcmode="lin" valueType="num">
                                      <p:cBhvr additive="base">
                                        <p:cTn id="13" dur="500" fill="hold"/>
                                        <p:tgtEl>
                                          <p:spTgt spid="18434"/>
                                        </p:tgtEl>
                                        <p:attrNameLst>
                                          <p:attrName>ppt_x</p:attrName>
                                        </p:attrNameLst>
                                      </p:cBhvr>
                                      <p:tavLst>
                                        <p:tav tm="0">
                                          <p:val>
                                            <p:strVal val="0-#ppt_w/2"/>
                                          </p:val>
                                        </p:tav>
                                        <p:tav tm="100000">
                                          <p:val>
                                            <p:strVal val="#ppt_x"/>
                                          </p:val>
                                        </p:tav>
                                      </p:tavLst>
                                    </p:anim>
                                    <p:anim calcmode="lin" valueType="num">
                                      <p:cBhvr additive="base">
                                        <p:cTn id="14"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71538" y="-106363"/>
            <a:ext cx="8162925" cy="1782763"/>
          </a:xfrm>
        </p:spPr>
        <p:txBody>
          <a:bodyPr/>
          <a:lstStyle/>
          <a:p>
            <a:r>
              <a:rPr lang="en-US" altLang="zh-CN" sz="4000">
                <a:ea typeface="宋体" pitchFamily="2" charset="-122"/>
              </a:rPr>
              <a:t>The standard normal curve:</a:t>
            </a:r>
            <a:br>
              <a:rPr lang="en-US" altLang="zh-CN" sz="4000">
                <a:ea typeface="宋体" pitchFamily="2" charset="-122"/>
              </a:rPr>
            </a:br>
            <a:r>
              <a:rPr lang="en-US" altLang="zh-CN" sz="4000">
                <a:ea typeface="宋体" pitchFamily="2" charset="-122"/>
              </a:rPr>
              <a:t> </a:t>
            </a:r>
            <a:r>
              <a:rPr lang="el-GR" sz="3200" b="1">
                <a:latin typeface="MS Mincho" pitchFamily="49" charset="-128"/>
                <a:ea typeface="MS Mincho" pitchFamily="49" charset="-128"/>
                <a:sym typeface="Math1" pitchFamily="2" charset="2"/>
              </a:rPr>
              <a:t>μ</a:t>
            </a:r>
            <a:r>
              <a:rPr lang="en-US" altLang="zh-CN" sz="4000">
                <a:ea typeface="宋体" pitchFamily="2" charset="-122"/>
                <a:sym typeface="Math1" pitchFamily="2" charset="2"/>
              </a:rPr>
              <a:t>=0, and </a:t>
            </a:r>
            <a:r>
              <a:rPr lang="el-GR">
                <a:latin typeface="MS Mincho" pitchFamily="49" charset="-128"/>
                <a:ea typeface="MS Mincho" pitchFamily="49" charset="-128"/>
                <a:sym typeface="Math1" pitchFamily="2" charset="2"/>
              </a:rPr>
              <a:t>σ</a:t>
            </a:r>
            <a:r>
              <a:rPr lang="en-US" altLang="zh-CN" sz="4000" baseline="30000">
                <a:ea typeface="宋体" pitchFamily="2" charset="-122"/>
                <a:sym typeface="Math1" pitchFamily="2" charset="2"/>
              </a:rPr>
              <a:t>2</a:t>
            </a:r>
            <a:r>
              <a:rPr lang="en-US" altLang="zh-CN" sz="4000">
                <a:ea typeface="宋体" pitchFamily="2" charset="-122"/>
                <a:sym typeface="Math1" pitchFamily="2" charset="2"/>
              </a:rPr>
              <a:t>=1</a:t>
            </a:r>
            <a:r>
              <a:rPr lang="en-US" altLang="zh-CN" sz="4000" baseline="30000">
                <a:ea typeface="宋体" pitchFamily="2" charset="-122"/>
                <a:sym typeface="Math1" pitchFamily="2" charset="2"/>
              </a:rPr>
              <a:t/>
            </a:r>
            <a:br>
              <a:rPr lang="en-US" altLang="zh-CN" sz="4000" baseline="30000">
                <a:ea typeface="宋体" pitchFamily="2" charset="-122"/>
                <a:sym typeface="Math1" pitchFamily="2" charset="2"/>
              </a:rPr>
            </a:br>
            <a:endParaRPr lang="en-US" altLang="zh-CN" sz="4000" baseline="30000">
              <a:ea typeface="宋体" pitchFamily="2" charset="-122"/>
              <a:sym typeface="Math1" pitchFamily="2" charset="2"/>
            </a:endParaRPr>
          </a:p>
        </p:txBody>
      </p:sp>
      <p:pic>
        <p:nvPicPr>
          <p:cNvPr id="15364" name="Picture 4"/>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838200" y="2286000"/>
            <a:ext cx="6588125" cy="4618038"/>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37313051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81075" y="469900"/>
            <a:ext cx="8162925" cy="1190625"/>
          </a:xfrm>
        </p:spPr>
        <p:txBody>
          <a:bodyPr/>
          <a:lstStyle/>
          <a:p>
            <a:r>
              <a:rPr lang="en-US" altLang="zh-CN" sz="3600">
                <a:ea typeface="宋体" pitchFamily="2" charset="-122"/>
              </a:rPr>
              <a:t>How to calculate the probability of a normal random variable?</a:t>
            </a:r>
          </a:p>
        </p:txBody>
      </p:sp>
      <p:sp>
        <p:nvSpPr>
          <p:cNvPr id="19459" name="Rectangle 3"/>
          <p:cNvSpPr>
            <a:spLocks noGrp="1" noChangeArrowheads="1"/>
          </p:cNvSpPr>
          <p:nvPr>
            <p:ph type="body" idx="1"/>
          </p:nvPr>
        </p:nvSpPr>
        <p:spPr>
          <a:xfrm>
            <a:off x="912813" y="2209800"/>
            <a:ext cx="8110537" cy="4419600"/>
          </a:xfrm>
        </p:spPr>
        <p:txBody>
          <a:bodyPr/>
          <a:lstStyle/>
          <a:p>
            <a:pPr>
              <a:lnSpc>
                <a:spcPct val="80000"/>
              </a:lnSpc>
            </a:pPr>
            <a:r>
              <a:rPr lang="en-US" altLang="zh-CN" sz="2400" dirty="0">
                <a:ea typeface="宋体" pitchFamily="2" charset="-122"/>
              </a:rPr>
              <a:t>Each normal random variable, X,  has a density function, say f(x) (it is a normal curve).</a:t>
            </a:r>
          </a:p>
          <a:p>
            <a:pPr>
              <a:lnSpc>
                <a:spcPct val="80000"/>
              </a:lnSpc>
            </a:pPr>
            <a:endParaRPr lang="en-US" altLang="zh-CN" sz="2400" dirty="0">
              <a:ea typeface="宋体" pitchFamily="2" charset="-122"/>
            </a:endParaRPr>
          </a:p>
          <a:p>
            <a:pPr>
              <a:lnSpc>
                <a:spcPct val="80000"/>
              </a:lnSpc>
            </a:pPr>
            <a:r>
              <a:rPr lang="en-US" altLang="zh-CN" sz="2400" dirty="0">
                <a:ea typeface="宋体" pitchFamily="2" charset="-122"/>
              </a:rPr>
              <a:t>Probability P(a&lt;X&lt;b) is the area between a and b,  under the normal curve f(x)</a:t>
            </a:r>
          </a:p>
          <a:p>
            <a:pPr>
              <a:lnSpc>
                <a:spcPct val="80000"/>
              </a:lnSpc>
            </a:pPr>
            <a:endParaRPr lang="en-US" altLang="zh-CN" sz="2400" dirty="0">
              <a:ea typeface="宋体" pitchFamily="2" charset="-122"/>
            </a:endParaRPr>
          </a:p>
          <a:p>
            <a:pPr>
              <a:lnSpc>
                <a:spcPct val="80000"/>
              </a:lnSpc>
            </a:pPr>
            <a:r>
              <a:rPr lang="en-US" altLang="zh-CN" sz="2400" dirty="0">
                <a:ea typeface="宋体" pitchFamily="2" charset="-122"/>
              </a:rPr>
              <a:t>Table </a:t>
            </a:r>
            <a:r>
              <a:rPr lang="en-US" altLang="zh-CN" sz="2400" dirty="0" smtClean="0">
                <a:ea typeface="宋体" pitchFamily="2" charset="-122"/>
              </a:rPr>
              <a:t>I </a:t>
            </a:r>
            <a:r>
              <a:rPr lang="en-US" altLang="zh-CN" sz="2400" dirty="0">
                <a:ea typeface="宋体" pitchFamily="2" charset="-122"/>
              </a:rPr>
              <a:t>gives areas for a standard normal curve with </a:t>
            </a:r>
            <a:r>
              <a:rPr lang="en-US" altLang="zh-CN" sz="2400" dirty="0">
                <a:latin typeface="Symbol" pitchFamily="18" charset="2"/>
                <a:ea typeface="宋体" pitchFamily="2" charset="-122"/>
              </a:rPr>
              <a:t>m</a:t>
            </a:r>
            <a:r>
              <a:rPr lang="en-US" altLang="zh-CN" sz="2400" dirty="0">
                <a:ea typeface="宋体" pitchFamily="2" charset="-122"/>
              </a:rPr>
              <a:t>=0 and </a:t>
            </a:r>
            <a:r>
              <a:rPr lang="en-US" altLang="zh-CN" sz="2400" dirty="0">
                <a:latin typeface="Symbol" pitchFamily="18" charset="2"/>
                <a:ea typeface="宋体" pitchFamily="2" charset="-122"/>
              </a:rPr>
              <a:t>s</a:t>
            </a:r>
            <a:r>
              <a:rPr lang="en-US" altLang="zh-CN" sz="2400" dirty="0">
                <a:ea typeface="宋体" pitchFamily="2" charset="-122"/>
              </a:rPr>
              <a:t>=1.</a:t>
            </a:r>
          </a:p>
          <a:p>
            <a:pPr>
              <a:lnSpc>
                <a:spcPct val="80000"/>
              </a:lnSpc>
            </a:pPr>
            <a:endParaRPr lang="en-US" altLang="zh-CN" sz="2400" dirty="0">
              <a:ea typeface="宋体" pitchFamily="2" charset="-122"/>
            </a:endParaRPr>
          </a:p>
          <a:p>
            <a:pPr>
              <a:lnSpc>
                <a:spcPct val="80000"/>
              </a:lnSpc>
            </a:pPr>
            <a:r>
              <a:rPr lang="en-US" altLang="zh-CN" sz="2400" dirty="0">
                <a:ea typeface="宋体" pitchFamily="2" charset="-122"/>
              </a:rPr>
              <a:t>Probabilities for any normal curve (any </a:t>
            </a:r>
            <a:r>
              <a:rPr lang="en-US" altLang="zh-CN" sz="2400" dirty="0">
                <a:latin typeface="Symbol" pitchFamily="18" charset="2"/>
                <a:ea typeface="宋体" pitchFamily="2" charset="-122"/>
              </a:rPr>
              <a:t>m</a:t>
            </a:r>
            <a:r>
              <a:rPr lang="en-US" altLang="zh-CN" sz="2400" dirty="0">
                <a:ea typeface="宋体" pitchFamily="2" charset="-122"/>
              </a:rPr>
              <a:t> and </a:t>
            </a:r>
            <a:r>
              <a:rPr lang="en-US" altLang="zh-CN" sz="2400" dirty="0">
                <a:latin typeface="Symbol" pitchFamily="18" charset="2"/>
                <a:ea typeface="宋体" pitchFamily="2" charset="-122"/>
              </a:rPr>
              <a:t>s</a:t>
            </a:r>
            <a:r>
              <a:rPr lang="en-US" altLang="zh-CN" sz="2400" dirty="0">
                <a:ea typeface="宋体" pitchFamily="2" charset="-122"/>
              </a:rPr>
              <a:t>) can be rewritten in terms of a standard normal curve.</a:t>
            </a:r>
          </a:p>
        </p:txBody>
      </p:sp>
    </p:spTree>
    <p:extLst>
      <p:ext uri="{BB962C8B-B14F-4D97-AF65-F5344CB8AC3E}">
        <p14:creationId xmlns:p14="http://schemas.microsoft.com/office/powerpoint/2010/main" val="8432692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81075" y="349250"/>
            <a:ext cx="8162925" cy="1311275"/>
          </a:xfrm>
        </p:spPr>
        <p:txBody>
          <a:bodyPr/>
          <a:lstStyle/>
          <a:p>
            <a:r>
              <a:rPr lang="en-US" altLang="zh-CN" sz="3600">
                <a:ea typeface="宋体" pitchFamily="2" charset="-122"/>
              </a:rPr>
              <a:t>Get the probability from standard normal table</a:t>
            </a:r>
            <a:r>
              <a:rPr lang="en-US" altLang="zh-CN">
                <a:ea typeface="宋体" pitchFamily="2" charset="-122"/>
              </a:rPr>
              <a:t> </a:t>
            </a:r>
          </a:p>
        </p:txBody>
      </p:sp>
      <p:sp>
        <p:nvSpPr>
          <p:cNvPr id="21507" name="Rectangle 3"/>
          <p:cNvSpPr>
            <a:spLocks noGrp="1" noChangeArrowheads="1"/>
          </p:cNvSpPr>
          <p:nvPr>
            <p:ph type="body" idx="1"/>
          </p:nvPr>
        </p:nvSpPr>
        <p:spPr>
          <a:xfrm>
            <a:off x="912813" y="2514600"/>
            <a:ext cx="8110537" cy="3581400"/>
          </a:xfrm>
        </p:spPr>
        <p:txBody>
          <a:bodyPr/>
          <a:lstStyle/>
          <a:p>
            <a:r>
              <a:rPr lang="en-US" altLang="zh-CN">
                <a:ea typeface="宋体" pitchFamily="2" charset="-122"/>
              </a:rPr>
              <a:t>z denotes a standard normal random variable</a:t>
            </a:r>
          </a:p>
          <a:p>
            <a:r>
              <a:rPr lang="en-US" altLang="zh-CN">
                <a:ea typeface="宋体" pitchFamily="2" charset="-122"/>
              </a:rPr>
              <a:t>Standard normal curve is symmetric about the origin 0</a:t>
            </a:r>
          </a:p>
          <a:p>
            <a:r>
              <a:rPr lang="en-US" altLang="zh-CN">
                <a:ea typeface="宋体" pitchFamily="2" charset="-122"/>
              </a:rPr>
              <a:t>Draw a graph</a:t>
            </a:r>
          </a:p>
          <a:p>
            <a:pPr>
              <a:buFont typeface="Wingdings" pitchFamily="2" charset="2"/>
              <a:buNone/>
            </a:pPr>
            <a:endParaRPr lang="zh-CN" altLang="en-US">
              <a:ea typeface="宋体" pitchFamily="2" charset="-122"/>
            </a:endParaRPr>
          </a:p>
        </p:txBody>
      </p:sp>
    </p:spTree>
    <p:extLst>
      <p:ext uri="{BB962C8B-B14F-4D97-AF65-F5344CB8AC3E}">
        <p14:creationId xmlns:p14="http://schemas.microsoft.com/office/powerpoint/2010/main" val="42314829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981075" y="457200"/>
            <a:ext cx="8162925" cy="701675"/>
          </a:xfrm>
        </p:spPr>
        <p:txBody>
          <a:bodyPr/>
          <a:lstStyle/>
          <a:p>
            <a:r>
              <a:rPr lang="en-US" altLang="zh-CN" sz="4000">
                <a:ea typeface="宋体" pitchFamily="2" charset="-122"/>
              </a:rPr>
              <a:t>Table I: P(0&lt;Z&lt;z)</a:t>
            </a:r>
          </a:p>
        </p:txBody>
      </p:sp>
      <p:sp>
        <p:nvSpPr>
          <p:cNvPr id="34819" name="Rectangle 3"/>
          <p:cNvSpPr>
            <a:spLocks noGrp="1" noChangeArrowheads="1"/>
          </p:cNvSpPr>
          <p:nvPr>
            <p:ph type="body" idx="1"/>
          </p:nvPr>
        </p:nvSpPr>
        <p:spPr>
          <a:xfrm>
            <a:off x="533400" y="1828800"/>
            <a:ext cx="8489950" cy="4724400"/>
          </a:xfrm>
        </p:spPr>
        <p:txBody>
          <a:bodyPr/>
          <a:lstStyle/>
          <a:p>
            <a:pPr>
              <a:buFont typeface="Wingdings" pitchFamily="2" charset="2"/>
              <a:buNone/>
            </a:pPr>
            <a:r>
              <a:rPr lang="en-US" altLang="zh-CN" sz="2400" u="sng">
                <a:ea typeface="宋体" pitchFamily="2" charset="-122"/>
              </a:rPr>
              <a:t>z         </a:t>
            </a:r>
            <a:r>
              <a:rPr lang="en-US" altLang="zh-CN" sz="2400" b="1" u="sng">
                <a:ea typeface="宋体" pitchFamily="2" charset="-122"/>
              </a:rPr>
              <a:t>.00    .01      .02      .03     .04      .05     .06</a:t>
            </a:r>
            <a:r>
              <a:rPr lang="en-US" altLang="zh-CN" sz="2400" u="sng">
                <a:ea typeface="宋体" pitchFamily="2" charset="-122"/>
              </a:rPr>
              <a:t>   </a:t>
            </a:r>
          </a:p>
          <a:p>
            <a:pPr>
              <a:buFont typeface="Wingdings" pitchFamily="2" charset="2"/>
              <a:buNone/>
            </a:pPr>
            <a:r>
              <a:rPr lang="en-US" altLang="zh-CN" sz="2400" b="1">
                <a:ea typeface="宋体" pitchFamily="2" charset="-122"/>
              </a:rPr>
              <a:t>0.0</a:t>
            </a:r>
            <a:r>
              <a:rPr lang="en-US" altLang="zh-CN" sz="2400">
                <a:ea typeface="宋体" pitchFamily="2" charset="-122"/>
              </a:rPr>
              <a:t>   .0000  .0040  .0080  .0120 .0160  .0199  .0239</a:t>
            </a:r>
          </a:p>
          <a:p>
            <a:pPr>
              <a:buFont typeface="Wingdings" pitchFamily="2" charset="2"/>
              <a:buNone/>
            </a:pPr>
            <a:r>
              <a:rPr lang="en-US" altLang="zh-CN" sz="2400" b="1">
                <a:ea typeface="宋体" pitchFamily="2" charset="-122"/>
              </a:rPr>
              <a:t>0.1</a:t>
            </a:r>
            <a:r>
              <a:rPr lang="en-US" altLang="zh-CN" sz="2400">
                <a:ea typeface="宋体" pitchFamily="2" charset="-122"/>
              </a:rPr>
              <a:t>   .0398  .0438  .0478  .0517 .0557  .0596  .0636      </a:t>
            </a:r>
          </a:p>
          <a:p>
            <a:pPr>
              <a:buFont typeface="Wingdings" pitchFamily="2" charset="2"/>
              <a:buNone/>
            </a:pPr>
            <a:r>
              <a:rPr lang="en-US" altLang="zh-CN" sz="2400" b="1">
                <a:ea typeface="宋体" pitchFamily="2" charset="-122"/>
              </a:rPr>
              <a:t>0.2</a:t>
            </a:r>
            <a:r>
              <a:rPr lang="en-US" altLang="zh-CN" sz="2400">
                <a:ea typeface="宋体" pitchFamily="2" charset="-122"/>
              </a:rPr>
              <a:t>   .0793  .0832  .0871  .0910 .0948  .0987  .1026</a:t>
            </a:r>
          </a:p>
          <a:p>
            <a:pPr>
              <a:buFont typeface="Wingdings" pitchFamily="2" charset="2"/>
              <a:buNone/>
            </a:pPr>
            <a:r>
              <a:rPr lang="en-US" altLang="zh-CN" sz="2400" b="1">
                <a:ea typeface="宋体" pitchFamily="2" charset="-122"/>
              </a:rPr>
              <a:t>0.3</a:t>
            </a:r>
            <a:r>
              <a:rPr lang="en-US" altLang="zh-CN" sz="2400">
                <a:ea typeface="宋体" pitchFamily="2" charset="-122"/>
              </a:rPr>
              <a:t>   .1179  .1217  .1255  .1293 .1331  .1368  .1404 </a:t>
            </a:r>
          </a:p>
          <a:p>
            <a:pPr>
              <a:buFont typeface="Wingdings" pitchFamily="2" charset="2"/>
              <a:buNone/>
            </a:pPr>
            <a:r>
              <a:rPr lang="en-US" altLang="zh-CN" sz="2400" b="1">
                <a:ea typeface="宋体" pitchFamily="2" charset="-122"/>
              </a:rPr>
              <a:t>0.4</a:t>
            </a:r>
            <a:r>
              <a:rPr lang="en-US" altLang="zh-CN" sz="2400">
                <a:ea typeface="宋体" pitchFamily="2" charset="-122"/>
              </a:rPr>
              <a:t>   .1554  .1591  .1628  .1664 .1700  .1736  .1772 </a:t>
            </a:r>
          </a:p>
          <a:p>
            <a:pPr>
              <a:buFont typeface="Wingdings" pitchFamily="2" charset="2"/>
              <a:buNone/>
            </a:pPr>
            <a:r>
              <a:rPr lang="en-US" altLang="zh-CN" sz="2400" b="1">
                <a:ea typeface="宋体" pitchFamily="2" charset="-122"/>
              </a:rPr>
              <a:t>0.5</a:t>
            </a:r>
            <a:r>
              <a:rPr lang="en-US" altLang="zh-CN" sz="2400">
                <a:ea typeface="宋体" pitchFamily="2" charset="-122"/>
              </a:rPr>
              <a:t>   .1915  .1950  .1985  .2019 .2054  .2088  .2123</a:t>
            </a:r>
          </a:p>
          <a:p>
            <a:pPr>
              <a:buFont typeface="Wingdings" pitchFamily="2" charset="2"/>
              <a:buNone/>
            </a:pP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r>
              <a:rPr lang="en-US" altLang="zh-CN" sz="2400">
                <a:ea typeface="宋体" pitchFamily="2" charset="-122"/>
              </a:rPr>
              <a:t>       </a:t>
            </a:r>
            <a:r>
              <a:rPr lang="en-US" altLang="zh-CN" sz="2400">
                <a:latin typeface="Times New Roman"/>
                <a:ea typeface="宋体" pitchFamily="2" charset="-122"/>
              </a:rPr>
              <a:t>…</a:t>
            </a:r>
            <a:endParaRPr lang="en-US" altLang="zh-CN" sz="2400">
              <a:ea typeface="宋体" pitchFamily="2" charset="-122"/>
            </a:endParaRPr>
          </a:p>
          <a:p>
            <a:pPr>
              <a:buFont typeface="Wingdings" pitchFamily="2" charset="2"/>
              <a:buNone/>
            </a:pPr>
            <a:r>
              <a:rPr lang="en-US" altLang="zh-CN" sz="2400" b="1">
                <a:ea typeface="宋体" pitchFamily="2" charset="-122"/>
              </a:rPr>
              <a:t>1.0</a:t>
            </a:r>
            <a:r>
              <a:rPr lang="en-US" altLang="zh-CN" sz="2400">
                <a:ea typeface="宋体" pitchFamily="2" charset="-122"/>
              </a:rPr>
              <a:t>   .3413  .3438  .3461  .3485 .3508  .3531  .3554 </a:t>
            </a:r>
          </a:p>
          <a:p>
            <a:pPr>
              <a:buFont typeface="Wingdings" pitchFamily="2" charset="2"/>
              <a:buNone/>
            </a:pPr>
            <a:r>
              <a:rPr lang="en-US" altLang="zh-CN" sz="2400" b="1">
                <a:ea typeface="宋体" pitchFamily="2" charset="-122"/>
              </a:rPr>
              <a:t>1.1</a:t>
            </a:r>
            <a:r>
              <a:rPr lang="en-US" altLang="zh-CN" sz="2400">
                <a:ea typeface="宋体" pitchFamily="2" charset="-122"/>
              </a:rPr>
              <a:t>   .3643  .3665  .3686  .3708 .3729  .3749  .3770 </a:t>
            </a:r>
          </a:p>
          <a:p>
            <a:endParaRPr lang="zh-CN" altLang="en-US" sz="2400">
              <a:ea typeface="宋体" pitchFamily="2" charset="-122"/>
            </a:endParaRPr>
          </a:p>
        </p:txBody>
      </p:sp>
    </p:spTree>
    <p:extLst>
      <p:ext uri="{BB962C8B-B14F-4D97-AF65-F5344CB8AC3E}">
        <p14:creationId xmlns:p14="http://schemas.microsoft.com/office/powerpoint/2010/main" val="17537611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81075" y="533400"/>
            <a:ext cx="8162925" cy="701675"/>
          </a:xfrm>
        </p:spPr>
        <p:txBody>
          <a:bodyPr/>
          <a:lstStyle/>
          <a:p>
            <a:r>
              <a:rPr lang="en-US" altLang="zh-CN" sz="4000">
                <a:ea typeface="宋体" pitchFamily="2" charset="-122"/>
              </a:rPr>
              <a:t>Examples</a:t>
            </a:r>
          </a:p>
        </p:txBody>
      </p:sp>
      <p:sp>
        <p:nvSpPr>
          <p:cNvPr id="22531" name="Rectangle 3"/>
          <p:cNvSpPr>
            <a:spLocks noGrp="1" noChangeArrowheads="1"/>
          </p:cNvSpPr>
          <p:nvPr>
            <p:ph type="body" idx="1"/>
          </p:nvPr>
        </p:nvSpPr>
        <p:spPr>
          <a:xfrm>
            <a:off x="912813" y="1905000"/>
            <a:ext cx="8110537" cy="4267200"/>
          </a:xfrm>
        </p:spPr>
        <p:txBody>
          <a:bodyPr/>
          <a:lstStyle/>
          <a:p>
            <a:r>
              <a:rPr lang="en-US" altLang="zh-CN" sz="2800" dirty="0">
                <a:ea typeface="宋体" pitchFamily="2" charset="-122"/>
              </a:rPr>
              <a:t>Example </a:t>
            </a:r>
            <a:r>
              <a:rPr lang="en-US" altLang="zh-CN" sz="2800" dirty="0" smtClean="0">
                <a:ea typeface="宋体" pitchFamily="2" charset="-122"/>
              </a:rPr>
              <a:t>1</a:t>
            </a:r>
            <a:endParaRPr lang="en-US" altLang="zh-CN" sz="2800" dirty="0">
              <a:ea typeface="宋体" pitchFamily="2" charset="-122"/>
            </a:endParaRPr>
          </a:p>
          <a:p>
            <a:pPr>
              <a:buFont typeface="Wingdings" pitchFamily="2" charset="2"/>
              <a:buNone/>
            </a:pPr>
            <a:r>
              <a:rPr lang="en-US" altLang="zh-CN" sz="2800" dirty="0">
                <a:ea typeface="宋体" pitchFamily="2" charset="-122"/>
              </a:rPr>
              <a:t>   P(0&lt;Z&lt;1)</a:t>
            </a:r>
          </a:p>
          <a:p>
            <a:pPr>
              <a:buFont typeface="Wingdings" pitchFamily="2" charset="2"/>
              <a:buNone/>
            </a:pPr>
            <a:r>
              <a:rPr lang="en-US" altLang="zh-CN" sz="2800" dirty="0">
                <a:ea typeface="宋体" pitchFamily="2" charset="-122"/>
              </a:rPr>
              <a:t>= </a:t>
            </a:r>
            <a:r>
              <a:rPr lang="en-US" altLang="zh-CN" sz="2800" u="sng" dirty="0" smtClean="0">
                <a:solidFill>
                  <a:schemeClr val="tx2"/>
                </a:solidFill>
                <a:ea typeface="宋体" pitchFamily="2" charset="-122"/>
              </a:rPr>
              <a:t>0.3413</a:t>
            </a:r>
            <a:endParaRPr lang="en-US" altLang="zh-CN" sz="2800" u="sng" dirty="0">
              <a:solidFill>
                <a:schemeClr val="tx2"/>
              </a:solidFill>
              <a:ea typeface="宋体" pitchFamily="2" charset="-122"/>
            </a:endParaRPr>
          </a:p>
        </p:txBody>
      </p:sp>
      <p:graphicFrame>
        <p:nvGraphicFramePr>
          <p:cNvPr id="22532" name="Object 4">
            <a:hlinkClick r:id="" action="ppaction://ole?verb=0"/>
          </p:cNvPr>
          <p:cNvGraphicFramePr>
            <a:graphicFrameLocks noChangeAspect="1"/>
          </p:cNvGraphicFramePr>
          <p:nvPr/>
        </p:nvGraphicFramePr>
        <p:xfrm>
          <a:off x="7543800" y="1295400"/>
          <a:ext cx="914400" cy="714375"/>
        </p:xfrm>
        <a:graphic>
          <a:graphicData uri="http://schemas.openxmlformats.org/presentationml/2006/ole">
            <mc:AlternateContent xmlns:mc="http://schemas.openxmlformats.org/markup-compatibility/2006">
              <mc:Choice xmlns:v="urn:schemas-microsoft-com:vml" Requires="v">
                <p:oleObj spid="_x0000_s3084" name="Acrobat Document" showAsIcon="1" r:id="rId3" imgW="914400" imgH="714240" progId="AcroExch.Document.7">
                  <p:embed/>
                </p:oleObj>
              </mc:Choice>
              <mc:Fallback>
                <p:oleObj name="Acrobat Document" showAsIcon="1" r:id="rId3" imgW="914400" imgH="714240"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1295400"/>
                        <a:ext cx="914400"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317185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981075" y="469900"/>
            <a:ext cx="8162925" cy="1190625"/>
          </a:xfrm>
        </p:spPr>
        <p:txBody>
          <a:bodyPr/>
          <a:lstStyle/>
          <a:p>
            <a:r>
              <a:rPr lang="en-US" altLang="zh-CN" sz="3600">
                <a:ea typeface="宋体" pitchFamily="2" charset="-122"/>
              </a:rPr>
              <a:t>From non-standard normal to standard normal</a:t>
            </a:r>
          </a:p>
        </p:txBody>
      </p:sp>
      <p:sp>
        <p:nvSpPr>
          <p:cNvPr id="28675" name="Rectangle 3"/>
          <p:cNvSpPr>
            <a:spLocks noGrp="1" noChangeArrowheads="1"/>
          </p:cNvSpPr>
          <p:nvPr>
            <p:ph type="body" idx="1"/>
          </p:nvPr>
        </p:nvSpPr>
        <p:spPr/>
        <p:txBody>
          <a:bodyPr/>
          <a:lstStyle/>
          <a:p>
            <a:pPr>
              <a:lnSpc>
                <a:spcPct val="90000"/>
              </a:lnSpc>
            </a:pPr>
            <a:r>
              <a:rPr lang="en-US" altLang="zh-CN">
                <a:ea typeface="宋体" pitchFamily="2" charset="-122"/>
              </a:rPr>
              <a:t>X is a normal random variable with mean </a:t>
            </a:r>
            <a:r>
              <a:rPr lang="el-GR" b="1">
                <a:latin typeface="MS Mincho" pitchFamily="49" charset="-128"/>
                <a:ea typeface="MS Mincho" pitchFamily="49" charset="-128"/>
                <a:sym typeface="Math1" pitchFamily="2" charset="2"/>
              </a:rPr>
              <a:t>μ</a:t>
            </a:r>
            <a:r>
              <a:rPr lang="en-US" altLang="zh-CN" b="1">
                <a:ea typeface="宋体" pitchFamily="2" charset="-122"/>
                <a:sym typeface="Math1" pitchFamily="2" charset="2"/>
              </a:rPr>
              <a:t>,</a:t>
            </a:r>
            <a:r>
              <a:rPr lang="en-US" altLang="zh-CN" b="1">
                <a:ea typeface="宋体" pitchFamily="2" charset="-122"/>
              </a:rPr>
              <a:t> </a:t>
            </a:r>
            <a:r>
              <a:rPr lang="en-US" altLang="zh-CN">
                <a:ea typeface="宋体" pitchFamily="2" charset="-122"/>
              </a:rPr>
              <a:t>and standard deviation </a:t>
            </a:r>
            <a:r>
              <a:rPr lang="el-GR">
                <a:latin typeface="MS Mincho" pitchFamily="49" charset="-128"/>
                <a:ea typeface="MS Mincho" pitchFamily="49" charset="-128"/>
                <a:sym typeface="Math1" pitchFamily="2" charset="2"/>
              </a:rPr>
              <a:t>σ</a:t>
            </a:r>
            <a:r>
              <a:rPr lang="en-US" altLang="zh-CN">
                <a:ea typeface="宋体" pitchFamily="2" charset="-122"/>
              </a:rPr>
              <a:t> </a:t>
            </a:r>
          </a:p>
          <a:p>
            <a:pPr>
              <a:lnSpc>
                <a:spcPct val="90000"/>
              </a:lnSpc>
            </a:pPr>
            <a:endParaRPr lang="en-US" altLang="zh-CN">
              <a:ea typeface="宋体" pitchFamily="2" charset="-122"/>
            </a:endParaRPr>
          </a:p>
          <a:p>
            <a:pPr>
              <a:lnSpc>
                <a:spcPct val="90000"/>
              </a:lnSpc>
            </a:pPr>
            <a:r>
              <a:rPr lang="en-US" altLang="zh-CN">
                <a:ea typeface="宋体" pitchFamily="2" charset="-122"/>
              </a:rPr>
              <a:t>Set </a:t>
            </a:r>
            <a:r>
              <a:rPr lang="en-US" altLang="zh-CN" b="1">
                <a:ea typeface="宋体" pitchFamily="2" charset="-122"/>
              </a:rPr>
              <a:t>Z=(X</a:t>
            </a:r>
            <a:r>
              <a:rPr lang="en-US" altLang="zh-CN" b="1">
                <a:latin typeface="Times New Roman"/>
                <a:ea typeface="宋体" pitchFamily="2" charset="-122"/>
              </a:rPr>
              <a:t>–</a:t>
            </a:r>
            <a:r>
              <a:rPr lang="el-GR" b="1">
                <a:latin typeface="MS Mincho" pitchFamily="49" charset="-128"/>
                <a:ea typeface="MS Mincho" pitchFamily="49" charset="-128"/>
                <a:sym typeface="Math1" pitchFamily="2" charset="2"/>
              </a:rPr>
              <a:t>μ</a:t>
            </a:r>
            <a:r>
              <a:rPr lang="en-US" altLang="zh-CN" b="1">
                <a:ea typeface="宋体" pitchFamily="2" charset="-122"/>
              </a:rPr>
              <a:t>)/</a:t>
            </a:r>
            <a:r>
              <a:rPr lang="el-GR" b="1">
                <a:latin typeface="MS Mincho" pitchFamily="49" charset="-128"/>
                <a:ea typeface="MS Mincho" pitchFamily="49" charset="-128"/>
                <a:sym typeface="Math1" pitchFamily="2" charset="2"/>
              </a:rPr>
              <a:t>σ</a:t>
            </a:r>
            <a:r>
              <a:rPr lang="en-US" altLang="zh-CN" b="1">
                <a:ea typeface="宋体" pitchFamily="2" charset="-122"/>
                <a:sym typeface="Math1" pitchFamily="2" charset="2"/>
              </a:rPr>
              <a:t> </a:t>
            </a:r>
          </a:p>
          <a:p>
            <a:pPr>
              <a:lnSpc>
                <a:spcPct val="90000"/>
              </a:lnSpc>
              <a:buFont typeface="Wingdings" pitchFamily="2" charset="2"/>
              <a:buNone/>
            </a:pPr>
            <a:r>
              <a:rPr lang="en-US" altLang="zh-CN" b="1">
                <a:ea typeface="宋体" pitchFamily="2" charset="-122"/>
                <a:sym typeface="Math1" pitchFamily="2" charset="2"/>
              </a:rPr>
              <a:t>   Z=standard unit or z-score of X</a:t>
            </a:r>
            <a:endParaRPr lang="en-US" altLang="zh-CN">
              <a:ea typeface="宋体" pitchFamily="2" charset="-122"/>
              <a:sym typeface="Math1" pitchFamily="2" charset="2"/>
            </a:endParaRPr>
          </a:p>
          <a:p>
            <a:pPr>
              <a:lnSpc>
                <a:spcPct val="90000"/>
              </a:lnSpc>
              <a:buFont typeface="Wingdings" pitchFamily="2" charset="2"/>
              <a:buNone/>
            </a:pPr>
            <a:r>
              <a:rPr lang="en-US" altLang="zh-CN">
                <a:ea typeface="宋体" pitchFamily="2" charset="-122"/>
                <a:sym typeface="Math1" pitchFamily="2" charset="2"/>
              </a:rPr>
              <a:t>   </a:t>
            </a:r>
          </a:p>
          <a:p>
            <a:pPr>
              <a:lnSpc>
                <a:spcPct val="90000"/>
              </a:lnSpc>
              <a:buFont typeface="Wingdings" pitchFamily="2" charset="2"/>
              <a:buNone/>
            </a:pPr>
            <a:r>
              <a:rPr lang="en-US" altLang="zh-CN" sz="2800">
                <a:ea typeface="宋体" pitchFamily="2" charset="-122"/>
                <a:sym typeface="Math1" pitchFamily="2" charset="2"/>
              </a:rPr>
              <a:t>	Then </a:t>
            </a:r>
            <a:r>
              <a:rPr lang="en-US" altLang="zh-CN" sz="2800" b="1">
                <a:ea typeface="宋体" pitchFamily="2" charset="-122"/>
                <a:sym typeface="Math1" pitchFamily="2" charset="2"/>
              </a:rPr>
              <a:t>Z</a:t>
            </a:r>
            <a:r>
              <a:rPr lang="en-US" altLang="zh-CN" sz="2800">
                <a:ea typeface="宋体" pitchFamily="2" charset="-122"/>
                <a:sym typeface="Math1" pitchFamily="2" charset="2"/>
              </a:rPr>
              <a:t> has a </a:t>
            </a:r>
            <a:r>
              <a:rPr lang="en-US" altLang="zh-CN" sz="2800" b="1">
                <a:ea typeface="宋体" pitchFamily="2" charset="-122"/>
                <a:sym typeface="Math1" pitchFamily="2" charset="2"/>
              </a:rPr>
              <a:t>standard</a:t>
            </a:r>
            <a:r>
              <a:rPr lang="en-US" altLang="zh-CN" sz="2800">
                <a:ea typeface="宋体" pitchFamily="2" charset="-122"/>
                <a:sym typeface="Math1" pitchFamily="2" charset="2"/>
              </a:rPr>
              <a:t> normal distribution and</a:t>
            </a:r>
          </a:p>
        </p:txBody>
      </p:sp>
    </p:spTree>
    <p:extLst>
      <p:ext uri="{BB962C8B-B14F-4D97-AF65-F5344CB8AC3E}">
        <p14:creationId xmlns:p14="http://schemas.microsoft.com/office/powerpoint/2010/main" val="2570147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81075" y="465138"/>
            <a:ext cx="8162925" cy="641350"/>
          </a:xfrm>
        </p:spPr>
        <p:txBody>
          <a:bodyPr/>
          <a:lstStyle/>
          <a:p>
            <a:r>
              <a:rPr lang="en-US" altLang="zh-CN" sz="3600">
                <a:ea typeface="宋体" pitchFamily="2" charset="-122"/>
              </a:rPr>
              <a:t>Example 9.8</a:t>
            </a:r>
          </a:p>
        </p:txBody>
      </p:sp>
      <p:sp>
        <p:nvSpPr>
          <p:cNvPr id="29699" name="Rectangle 3"/>
          <p:cNvSpPr>
            <a:spLocks noGrp="1" noChangeArrowheads="1"/>
          </p:cNvSpPr>
          <p:nvPr>
            <p:ph type="body" idx="1"/>
          </p:nvPr>
        </p:nvSpPr>
        <p:spPr>
          <a:xfrm>
            <a:off x="912813" y="1447800"/>
            <a:ext cx="8110537" cy="4648200"/>
          </a:xfrm>
        </p:spPr>
        <p:txBody>
          <a:bodyPr/>
          <a:lstStyle/>
          <a:p>
            <a:r>
              <a:rPr lang="en-US" altLang="zh-CN">
                <a:ea typeface="宋体" pitchFamily="2" charset="-122"/>
              </a:rPr>
              <a:t>X is a normal random variable</a:t>
            </a:r>
          </a:p>
          <a:p>
            <a:pPr>
              <a:buFont typeface="Wingdings" pitchFamily="2" charset="2"/>
              <a:buNone/>
            </a:pPr>
            <a:r>
              <a:rPr lang="en-US" altLang="zh-CN">
                <a:ea typeface="宋体" pitchFamily="2" charset="-122"/>
              </a:rPr>
              <a:t>with </a:t>
            </a:r>
            <a:r>
              <a:rPr lang="el-GR" b="1">
                <a:latin typeface="MS Mincho" pitchFamily="49" charset="-128"/>
                <a:ea typeface="MS Mincho" pitchFamily="49" charset="-128"/>
                <a:sym typeface="Math1" pitchFamily="2" charset="2"/>
              </a:rPr>
              <a:t>μ</a:t>
            </a:r>
            <a:r>
              <a:rPr lang="en-US" altLang="zh-CN" b="1">
                <a:ea typeface="宋体" pitchFamily="2" charset="-122"/>
                <a:sym typeface="Math1" pitchFamily="2" charset="2"/>
              </a:rPr>
              <a:t>=120,</a:t>
            </a:r>
            <a:r>
              <a:rPr lang="en-US" altLang="zh-CN" b="1">
                <a:ea typeface="宋体" pitchFamily="2" charset="-122"/>
              </a:rPr>
              <a:t> </a:t>
            </a:r>
            <a:r>
              <a:rPr lang="en-US" altLang="zh-CN">
                <a:ea typeface="宋体" pitchFamily="2" charset="-122"/>
              </a:rPr>
              <a:t>and </a:t>
            </a:r>
            <a:r>
              <a:rPr lang="el-GR" b="1">
                <a:latin typeface="MS Mincho" pitchFamily="49" charset="-128"/>
                <a:ea typeface="MS Mincho" pitchFamily="49" charset="-128"/>
                <a:sym typeface="Math1" pitchFamily="2" charset="2"/>
              </a:rPr>
              <a:t>σ</a:t>
            </a:r>
            <a:r>
              <a:rPr lang="en-US" altLang="zh-CN" b="1">
                <a:ea typeface="宋体" pitchFamily="2" charset="-122"/>
                <a:sym typeface="Math1" pitchFamily="2" charset="2"/>
              </a:rPr>
              <a:t>=15</a:t>
            </a:r>
            <a:endParaRPr lang="en-US" altLang="zh-CN">
              <a:ea typeface="宋体" pitchFamily="2" charset="-122"/>
              <a:sym typeface="Math1" pitchFamily="2" charset="2"/>
            </a:endParaRPr>
          </a:p>
          <a:p>
            <a:pPr>
              <a:buFont typeface="Wingdings" pitchFamily="2" charset="2"/>
              <a:buNone/>
            </a:pPr>
            <a:r>
              <a:rPr lang="en-US" altLang="zh-CN">
                <a:ea typeface="宋体" pitchFamily="2" charset="-122"/>
                <a:sym typeface="Math1" pitchFamily="2" charset="2"/>
              </a:rPr>
              <a:t>   Find the probability P(X</a:t>
            </a:r>
            <a:r>
              <a:rPr lang="en-US" altLang="zh-CN">
                <a:latin typeface="Times New Roman" pitchFamily="18" charset="0"/>
                <a:ea typeface="宋体" pitchFamily="2" charset="-122"/>
                <a:sym typeface="Math1" pitchFamily="2" charset="2"/>
              </a:rPr>
              <a:t>≤</a:t>
            </a:r>
            <a:r>
              <a:rPr lang="en-US" altLang="zh-CN">
                <a:ea typeface="宋体" pitchFamily="2" charset="-122"/>
                <a:sym typeface="Math1" pitchFamily="2" charset="2"/>
              </a:rPr>
              <a:t>135)</a:t>
            </a:r>
          </a:p>
          <a:p>
            <a:pPr>
              <a:buFont typeface="Wingdings" pitchFamily="2" charset="2"/>
              <a:buNone/>
            </a:pPr>
            <a:r>
              <a:rPr lang="en-US" altLang="zh-CN">
                <a:ea typeface="宋体" pitchFamily="2" charset="-122"/>
                <a:sym typeface="Math1" pitchFamily="2" charset="2"/>
              </a:rPr>
              <a:t>Solution:</a:t>
            </a:r>
          </a:p>
        </p:txBody>
      </p:sp>
      <p:graphicFrame>
        <p:nvGraphicFramePr>
          <p:cNvPr id="29700" name="Object 4"/>
          <p:cNvGraphicFramePr>
            <a:graphicFrameLocks noChangeAspect="1"/>
          </p:cNvGraphicFramePr>
          <p:nvPr/>
        </p:nvGraphicFramePr>
        <p:xfrm>
          <a:off x="1447800" y="3810000"/>
          <a:ext cx="7239000" cy="2800350"/>
        </p:xfrm>
        <a:graphic>
          <a:graphicData uri="http://schemas.openxmlformats.org/presentationml/2006/ole">
            <mc:AlternateContent xmlns:mc="http://schemas.openxmlformats.org/markup-compatibility/2006">
              <mc:Choice xmlns:v="urn:schemas-microsoft-com:vml" Requires="v">
                <p:oleObj spid="_x0000_s4107" name="Equation" r:id="rId3" imgW="4203360" imgH="1625400" progId="Equation.DSMT4">
                  <p:embed/>
                </p:oleObj>
              </mc:Choice>
              <mc:Fallback>
                <p:oleObj name="Equation" r:id="rId3" imgW="4203360" imgH="1625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810000"/>
                        <a:ext cx="7239000" cy="2800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776124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981075" y="898525"/>
            <a:ext cx="8162925" cy="762000"/>
          </a:xfrm>
        </p:spPr>
        <p:txBody>
          <a:bodyPr/>
          <a:lstStyle/>
          <a:p>
            <a:r>
              <a:rPr lang="en-US" altLang="zh-CN">
                <a:ea typeface="宋体" pitchFamily="2" charset="-122"/>
              </a:rPr>
              <a:t>X</a:t>
            </a:r>
            <a:r>
              <a:rPr lang="en-US" altLang="zh-CN">
                <a:ea typeface="宋体" pitchFamily="2" charset="-122"/>
                <a:sym typeface="Wingdings" pitchFamily="2" charset="2"/>
              </a:rPr>
              <a:t>Z</a:t>
            </a:r>
            <a:endParaRPr lang="en-US" altLang="zh-CN">
              <a:ea typeface="宋体" pitchFamily="2" charset="-122"/>
            </a:endParaRPr>
          </a:p>
        </p:txBody>
      </p:sp>
      <p:sp>
        <p:nvSpPr>
          <p:cNvPr id="30723" name="Rectangle 3"/>
          <p:cNvSpPr>
            <a:spLocks noGrp="1" noChangeArrowheads="1"/>
          </p:cNvSpPr>
          <p:nvPr>
            <p:ph type="body" idx="1"/>
          </p:nvPr>
        </p:nvSpPr>
        <p:spPr/>
        <p:txBody>
          <a:bodyPr/>
          <a:lstStyle/>
          <a:p>
            <a:r>
              <a:rPr lang="en-US" altLang="zh-CN">
                <a:ea typeface="宋体" pitchFamily="2" charset="-122"/>
              </a:rPr>
              <a:t>x</a:t>
            </a:r>
            <a:r>
              <a:rPr lang="en-US" altLang="zh-CN">
                <a:ea typeface="宋体" pitchFamily="2" charset="-122"/>
                <a:sym typeface="Wingdings" pitchFamily="2" charset="2"/>
              </a:rPr>
              <a:t> z-score of x</a:t>
            </a:r>
            <a:endParaRPr lang="en-US" altLang="zh-CN">
              <a:ea typeface="宋体" pitchFamily="2" charset="-122"/>
            </a:endParaRPr>
          </a:p>
          <a:p>
            <a:pPr>
              <a:buFont typeface="Wingdings" pitchFamily="2" charset="2"/>
              <a:buNone/>
            </a:pPr>
            <a:r>
              <a:rPr lang="en-US" altLang="zh-CN">
                <a:ea typeface="宋体" pitchFamily="2" charset="-122"/>
              </a:rPr>
              <a:t>Example 9.8 (continued)</a:t>
            </a:r>
          </a:p>
          <a:p>
            <a:pPr>
              <a:buFont typeface="Wingdings" pitchFamily="2" charset="2"/>
              <a:buNone/>
            </a:pPr>
            <a:endParaRPr lang="en-US" altLang="zh-CN">
              <a:ea typeface="宋体" pitchFamily="2" charset="-122"/>
            </a:endParaRPr>
          </a:p>
          <a:p>
            <a:pPr>
              <a:buFont typeface="Wingdings" pitchFamily="2" charset="2"/>
              <a:buNone/>
            </a:pPr>
            <a:r>
              <a:rPr lang="en-US" altLang="zh-CN">
                <a:ea typeface="宋体" pitchFamily="2" charset="-122"/>
                <a:sym typeface="Math1" pitchFamily="2" charset="2"/>
              </a:rPr>
              <a:t>   P(X</a:t>
            </a:r>
            <a:r>
              <a:rPr lang="en-US" altLang="zh-CN">
                <a:latin typeface="Times New Roman" pitchFamily="18" charset="0"/>
                <a:ea typeface="宋体" pitchFamily="2" charset="-122"/>
                <a:sym typeface="Math1" pitchFamily="2" charset="2"/>
              </a:rPr>
              <a:t>≤</a:t>
            </a:r>
            <a:r>
              <a:rPr lang="en-US" altLang="zh-CN">
                <a:ea typeface="宋体" pitchFamily="2" charset="-122"/>
                <a:sym typeface="Math1" pitchFamily="2" charset="2"/>
              </a:rPr>
              <a:t>150)</a:t>
            </a:r>
          </a:p>
          <a:p>
            <a:pPr>
              <a:buFont typeface="Wingdings" pitchFamily="2" charset="2"/>
              <a:buNone/>
            </a:pPr>
            <a:r>
              <a:rPr lang="en-US" altLang="zh-CN">
                <a:ea typeface="宋体" pitchFamily="2" charset="-122"/>
                <a:sym typeface="Math1" pitchFamily="2" charset="2"/>
              </a:rPr>
              <a:t>x=150 </a:t>
            </a:r>
            <a:r>
              <a:rPr lang="en-US" altLang="zh-CN">
                <a:ea typeface="宋体" pitchFamily="2" charset="-122"/>
                <a:sym typeface="Wingdings" pitchFamily="2" charset="2"/>
              </a:rPr>
              <a:t></a:t>
            </a:r>
            <a:r>
              <a:rPr lang="en-US" altLang="zh-CN">
                <a:ea typeface="宋体" pitchFamily="2" charset="-122"/>
                <a:sym typeface="Math1" pitchFamily="2" charset="2"/>
              </a:rPr>
              <a:t> z-score z=(150-120)/15=2</a:t>
            </a:r>
          </a:p>
          <a:p>
            <a:pPr>
              <a:buFont typeface="Wingdings" pitchFamily="2" charset="2"/>
              <a:buNone/>
            </a:pPr>
            <a:r>
              <a:rPr lang="en-US" altLang="zh-CN">
                <a:ea typeface="宋体" pitchFamily="2" charset="-122"/>
                <a:sym typeface="Math1" pitchFamily="2" charset="2"/>
              </a:rPr>
              <a:t>    P(X</a:t>
            </a:r>
            <a:r>
              <a:rPr lang="en-US" altLang="zh-CN">
                <a:latin typeface="Times New Roman" pitchFamily="18" charset="0"/>
                <a:ea typeface="宋体" pitchFamily="2" charset="-122"/>
                <a:sym typeface="Math1" pitchFamily="2" charset="2"/>
              </a:rPr>
              <a:t>≤</a:t>
            </a:r>
            <a:r>
              <a:rPr lang="en-US" altLang="zh-CN">
                <a:ea typeface="宋体" pitchFamily="2" charset="-122"/>
                <a:sym typeface="Math1" pitchFamily="2" charset="2"/>
              </a:rPr>
              <a:t>150)=P(Z</a:t>
            </a:r>
            <a:r>
              <a:rPr lang="en-US" altLang="zh-CN">
                <a:latin typeface="Times New Roman" pitchFamily="18" charset="0"/>
                <a:ea typeface="宋体" pitchFamily="2" charset="-122"/>
                <a:sym typeface="Math1" pitchFamily="2" charset="2"/>
              </a:rPr>
              <a:t>≤</a:t>
            </a:r>
            <a:r>
              <a:rPr lang="en-US" altLang="zh-CN">
                <a:ea typeface="宋体" pitchFamily="2" charset="-122"/>
                <a:sym typeface="Math1" pitchFamily="2" charset="2"/>
              </a:rPr>
              <a:t>2)</a:t>
            </a:r>
          </a:p>
          <a:p>
            <a:pPr>
              <a:buFont typeface="Wingdings" pitchFamily="2" charset="2"/>
              <a:buNone/>
            </a:pPr>
            <a:r>
              <a:rPr lang="en-US" altLang="zh-CN">
                <a:ea typeface="宋体" pitchFamily="2" charset="-122"/>
                <a:sym typeface="Math1" pitchFamily="2" charset="2"/>
              </a:rPr>
              <a:t>= 0.5+0.4772= </a:t>
            </a:r>
            <a:r>
              <a:rPr lang="en-US" altLang="zh-CN" u="sng">
                <a:ea typeface="宋体" pitchFamily="2" charset="-122"/>
                <a:sym typeface="Math1" pitchFamily="2" charset="2"/>
              </a:rPr>
              <a:t>0.9772</a:t>
            </a:r>
          </a:p>
        </p:txBody>
      </p:sp>
    </p:spTree>
    <p:extLst>
      <p:ext uri="{BB962C8B-B14F-4D97-AF65-F5344CB8AC3E}">
        <p14:creationId xmlns:p14="http://schemas.microsoft.com/office/powerpoint/2010/main" val="6419465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981075" y="898525"/>
            <a:ext cx="8162925" cy="762000"/>
          </a:xfrm>
        </p:spPr>
        <p:txBody>
          <a:bodyPr/>
          <a:lstStyle/>
          <a:p>
            <a:r>
              <a:rPr lang="en-US" altLang="zh-CN" dirty="0" smtClean="0">
                <a:ea typeface="宋体" pitchFamily="2" charset="-122"/>
              </a:rPr>
              <a:t>Checking </a:t>
            </a:r>
            <a:r>
              <a:rPr lang="en-US" altLang="zh-CN" dirty="0">
                <a:ea typeface="宋体" pitchFamily="2" charset="-122"/>
              </a:rPr>
              <a:t>Normality</a:t>
            </a:r>
          </a:p>
        </p:txBody>
      </p:sp>
      <p:sp>
        <p:nvSpPr>
          <p:cNvPr id="76803" name="Rectangle 3"/>
          <p:cNvSpPr>
            <a:spLocks noGrp="1" noChangeArrowheads="1"/>
          </p:cNvSpPr>
          <p:nvPr>
            <p:ph type="body" idx="1"/>
          </p:nvPr>
        </p:nvSpPr>
        <p:spPr/>
        <p:txBody>
          <a:bodyPr/>
          <a:lstStyle/>
          <a:p>
            <a:r>
              <a:rPr lang="en-US" altLang="zh-CN" sz="2800" dirty="0">
                <a:ea typeface="宋体" pitchFamily="2" charset="-122"/>
              </a:rPr>
              <a:t>Most of the statistical tools </a:t>
            </a:r>
            <a:r>
              <a:rPr lang="en-US" altLang="zh-CN" sz="2800" dirty="0" smtClean="0">
                <a:ea typeface="宋体" pitchFamily="2" charset="-122"/>
              </a:rPr>
              <a:t>use to </a:t>
            </a:r>
            <a:r>
              <a:rPr lang="en-US" altLang="zh-CN" sz="2800" dirty="0">
                <a:ea typeface="宋体" pitchFamily="2" charset="-122"/>
              </a:rPr>
              <a:t>assume normal distributions.</a:t>
            </a:r>
          </a:p>
          <a:p>
            <a:r>
              <a:rPr lang="en-US" altLang="zh-CN" sz="2800" dirty="0">
                <a:ea typeface="宋体" pitchFamily="2" charset="-122"/>
              </a:rPr>
              <a:t>In order to know if these are the right tools for a particular job, we need to be able to assess if the data appear to have come from a normal population.</a:t>
            </a:r>
          </a:p>
          <a:p>
            <a:r>
              <a:rPr lang="en-US" altLang="zh-CN" sz="2800" dirty="0">
                <a:ea typeface="宋体" pitchFamily="2" charset="-122"/>
              </a:rPr>
              <a:t>A </a:t>
            </a:r>
            <a:r>
              <a:rPr lang="en-US" altLang="zh-CN" sz="2800" u="sng" dirty="0">
                <a:ea typeface="宋体" pitchFamily="2" charset="-122"/>
              </a:rPr>
              <a:t>normal plot</a:t>
            </a:r>
            <a:r>
              <a:rPr lang="en-US" altLang="zh-CN" sz="2800" dirty="0">
                <a:ea typeface="宋体" pitchFamily="2" charset="-122"/>
              </a:rPr>
              <a:t> gives a good visual check for normality.</a:t>
            </a:r>
          </a:p>
        </p:txBody>
      </p:sp>
    </p:spTree>
    <p:extLst>
      <p:ext uri="{BB962C8B-B14F-4D97-AF65-F5344CB8AC3E}">
        <p14:creationId xmlns:p14="http://schemas.microsoft.com/office/powerpoint/2010/main" val="1023622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981075" y="425450"/>
            <a:ext cx="8162925" cy="946150"/>
          </a:xfrm>
        </p:spPr>
        <p:txBody>
          <a:bodyPr/>
          <a:lstStyle/>
          <a:p>
            <a:r>
              <a:rPr lang="en-US" altLang="zh-CN" sz="2800">
                <a:ea typeface="宋体" pitchFamily="2" charset="-122"/>
              </a:rPr>
              <a:t>Simulation:  100 observations, </a:t>
            </a:r>
            <a:br>
              <a:rPr lang="en-US" altLang="zh-CN" sz="2800">
                <a:ea typeface="宋体" pitchFamily="2" charset="-122"/>
              </a:rPr>
            </a:br>
            <a:r>
              <a:rPr lang="en-US" altLang="zh-CN" sz="2800">
                <a:ea typeface="宋体" pitchFamily="2" charset="-122"/>
              </a:rPr>
              <a:t>normal with mean=5, st dev=1</a:t>
            </a:r>
          </a:p>
        </p:txBody>
      </p:sp>
      <p:sp>
        <p:nvSpPr>
          <p:cNvPr id="64515" name="Rectangle 3"/>
          <p:cNvSpPr>
            <a:spLocks noGrp="1" noChangeArrowheads="1"/>
          </p:cNvSpPr>
          <p:nvPr>
            <p:ph type="body" idx="1"/>
          </p:nvPr>
        </p:nvSpPr>
        <p:spPr/>
        <p:txBody>
          <a:bodyPr/>
          <a:lstStyle/>
          <a:p>
            <a:r>
              <a:rPr lang="en-US" altLang="zh-CN" sz="1000">
                <a:ea typeface="宋体" pitchFamily="2" charset="-122"/>
              </a:rPr>
              <a:t>x&lt;-rnorm(100, mean=5, sd=1) </a:t>
            </a:r>
          </a:p>
          <a:p>
            <a:r>
              <a:rPr lang="en-US" altLang="zh-CN" sz="1000">
                <a:ea typeface="宋体" pitchFamily="2" charset="-122"/>
              </a:rPr>
              <a:t> qqnorm(x)</a:t>
            </a:r>
          </a:p>
          <a:p>
            <a:pPr>
              <a:buFont typeface="Wingdings" pitchFamily="2" charset="2"/>
              <a:buNone/>
            </a:pPr>
            <a:endParaRPr lang="en-US" altLang="zh-CN" sz="1000">
              <a:ea typeface="宋体" pitchFamily="2" charset="-122"/>
            </a:endParaRPr>
          </a:p>
          <a:p>
            <a:endParaRPr lang="zh-CN" altLang="en-US" sz="1000">
              <a:ea typeface="宋体" pitchFamily="2" charset="-122"/>
            </a:endParaRPr>
          </a:p>
        </p:txBody>
      </p:sp>
      <p:pic>
        <p:nvPicPr>
          <p:cNvPr id="6451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2743200"/>
            <a:ext cx="6705600" cy="374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13330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0" y="0"/>
            <a:ext cx="9144000" cy="1066800"/>
          </a:xfrm>
        </p:spPr>
        <p:txBody>
          <a:bodyPr/>
          <a:lstStyle/>
          <a:p>
            <a:pPr fontAlgn="t"/>
            <a:r>
              <a:rPr lang="en-US" altLang="zh-CN" sz="2000">
                <a:ea typeface="宋体" pitchFamily="2" charset="-122"/>
              </a:rPr>
              <a:t>The plot below shows results on alpha-fetoprotein (AFP) levels in maternal blood for normal and Down</a:t>
            </a:r>
            <a:r>
              <a:rPr lang="en-US" altLang="zh-CN" sz="2000">
                <a:latin typeface="Times New Roman"/>
                <a:ea typeface="宋体" pitchFamily="2" charset="-122"/>
              </a:rPr>
              <a:t>’</a:t>
            </a:r>
            <a:r>
              <a:rPr lang="en-US" altLang="zh-CN" sz="2000">
                <a:ea typeface="宋体" pitchFamily="2" charset="-122"/>
              </a:rPr>
              <a:t>s syndrome fetuses.</a:t>
            </a:r>
            <a:r>
              <a:rPr lang="en-US" altLang="zh-CN">
                <a:ea typeface="宋体" pitchFamily="2" charset="-122"/>
              </a:rPr>
              <a:t> </a:t>
            </a:r>
          </a:p>
        </p:txBody>
      </p:sp>
      <p:sp>
        <p:nvSpPr>
          <p:cNvPr id="79876" name="Text Box 4"/>
          <p:cNvSpPr txBox="1">
            <a:spLocks noChangeArrowheads="1"/>
          </p:cNvSpPr>
          <p:nvPr/>
        </p:nvSpPr>
        <p:spPr bwMode="auto">
          <a:xfrm>
            <a:off x="7788275" y="533400"/>
            <a:ext cx="1282700" cy="590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r>
              <a:rPr lang="en-US" altLang="zh-CN" sz="1800">
                <a:ea typeface="宋体" pitchFamily="2" charset="-122"/>
              </a:rPr>
              <a:t>Estimating a woman</a:t>
            </a:r>
            <a:r>
              <a:rPr lang="en-US" altLang="zh-CN" sz="1800">
                <a:latin typeface="Times New Roman"/>
                <a:ea typeface="宋体" pitchFamily="2" charset="-122"/>
              </a:rPr>
              <a:t>’</a:t>
            </a:r>
            <a:r>
              <a:rPr lang="en-US" altLang="zh-CN" sz="1800">
                <a:ea typeface="宋体" pitchFamily="2" charset="-122"/>
              </a:rPr>
              <a:t>s risk of having a preganancy</a:t>
            </a:r>
          </a:p>
          <a:p>
            <a:r>
              <a:rPr lang="en-US" altLang="zh-CN" sz="1800">
                <a:ea typeface="宋体" pitchFamily="2" charset="-122"/>
              </a:rPr>
              <a:t>associated with Down</a:t>
            </a:r>
            <a:r>
              <a:rPr lang="en-US" altLang="zh-CN" sz="1800">
                <a:latin typeface="Times New Roman"/>
                <a:ea typeface="宋体" pitchFamily="2" charset="-122"/>
              </a:rPr>
              <a:t>’</a:t>
            </a:r>
            <a:r>
              <a:rPr lang="en-US" altLang="zh-CN" sz="1800">
                <a:ea typeface="宋体" pitchFamily="2" charset="-122"/>
              </a:rPr>
              <a:t>s syndrome using her age </a:t>
            </a:r>
          </a:p>
          <a:p>
            <a:r>
              <a:rPr lang="en-US" altLang="zh-CN" sz="1800">
                <a:ea typeface="宋体" pitchFamily="2" charset="-122"/>
              </a:rPr>
              <a:t>and serum alpha-fetoprotein level</a:t>
            </a:r>
          </a:p>
          <a:p>
            <a:r>
              <a:rPr lang="en-US" altLang="zh-CN" sz="1800">
                <a:ea typeface="宋体" pitchFamily="2" charset="-122"/>
              </a:rPr>
              <a:t>H.S.Cuckle, N.J.Wald, S.O.Thompson</a:t>
            </a:r>
          </a:p>
        </p:txBody>
      </p:sp>
      <p:pic>
        <p:nvPicPr>
          <p:cNvPr id="79878"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685800"/>
            <a:ext cx="5867400" cy="6172200"/>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3871264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981075" y="898525"/>
            <a:ext cx="8162925" cy="762000"/>
          </a:xfrm>
        </p:spPr>
        <p:txBody>
          <a:bodyPr/>
          <a:lstStyle/>
          <a:p>
            <a:r>
              <a:rPr lang="en-US" altLang="zh-CN">
                <a:ea typeface="宋体" pitchFamily="2" charset="-122"/>
              </a:rPr>
              <a:t>Normal Plot</a:t>
            </a:r>
          </a:p>
        </p:txBody>
      </p:sp>
      <p:sp>
        <p:nvSpPr>
          <p:cNvPr id="81923" name="Rectangle 3"/>
          <p:cNvSpPr>
            <a:spLocks noGrp="1" noChangeArrowheads="1"/>
          </p:cNvSpPr>
          <p:nvPr>
            <p:ph type="body" idx="1"/>
          </p:nvPr>
        </p:nvSpPr>
        <p:spPr/>
        <p:txBody>
          <a:bodyPr/>
          <a:lstStyle/>
          <a:p>
            <a:pPr>
              <a:buFont typeface="Wingdings" pitchFamily="2" charset="2"/>
              <a:buNone/>
            </a:pPr>
            <a:r>
              <a:rPr lang="en-US" altLang="zh-CN">
                <a:ea typeface="宋体" pitchFamily="2" charset="-122"/>
              </a:rPr>
              <a:t>The way these normal plots work is</a:t>
            </a:r>
          </a:p>
          <a:p>
            <a:pPr lvl="1"/>
            <a:r>
              <a:rPr lang="en-US" altLang="zh-CN">
                <a:ea typeface="宋体" pitchFamily="2" charset="-122"/>
              </a:rPr>
              <a:t>Straight means that the data appear normal</a:t>
            </a:r>
          </a:p>
          <a:p>
            <a:pPr lvl="1"/>
            <a:r>
              <a:rPr lang="en-US" altLang="zh-CN">
                <a:ea typeface="宋体" pitchFamily="2" charset="-122"/>
              </a:rPr>
              <a:t>Parallel means that the groups have similar variances.</a:t>
            </a:r>
          </a:p>
        </p:txBody>
      </p:sp>
    </p:spTree>
    <p:extLst>
      <p:ext uri="{BB962C8B-B14F-4D97-AF65-F5344CB8AC3E}">
        <p14:creationId xmlns:p14="http://schemas.microsoft.com/office/powerpoint/2010/main" val="777302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981075" y="898525"/>
            <a:ext cx="8162925" cy="762000"/>
          </a:xfrm>
        </p:spPr>
        <p:txBody>
          <a:bodyPr/>
          <a:lstStyle/>
          <a:p>
            <a:r>
              <a:rPr lang="en-US" altLang="zh-CN">
                <a:ea typeface="宋体" pitchFamily="2" charset="-122"/>
              </a:rPr>
              <a:t>Normal plot </a:t>
            </a:r>
          </a:p>
        </p:txBody>
      </p:sp>
      <p:sp>
        <p:nvSpPr>
          <p:cNvPr id="82947" name="Rectangle 3"/>
          <p:cNvSpPr>
            <a:spLocks noGrp="1" noChangeArrowheads="1"/>
          </p:cNvSpPr>
          <p:nvPr>
            <p:ph type="body" idx="1"/>
          </p:nvPr>
        </p:nvSpPr>
        <p:spPr/>
        <p:txBody>
          <a:bodyPr/>
          <a:lstStyle/>
          <a:p>
            <a:pPr>
              <a:buFont typeface="Wingdings" pitchFamily="2" charset="2"/>
              <a:buNone/>
            </a:pPr>
            <a:r>
              <a:rPr lang="zh-CN" altLang="en-US">
                <a:ea typeface="宋体" pitchFamily="2" charset="-122"/>
              </a:rPr>
              <a:t>	</a:t>
            </a:r>
            <a:r>
              <a:rPr lang="en-US" altLang="zh-CN">
                <a:ea typeface="宋体" pitchFamily="2" charset="-122"/>
              </a:rPr>
              <a:t>In order to plot the data and check for normality, we compare </a:t>
            </a:r>
          </a:p>
          <a:p>
            <a:pPr>
              <a:buFont typeface="Wingdings" pitchFamily="2" charset="2"/>
              <a:buNone/>
            </a:pPr>
            <a:r>
              <a:rPr lang="en-US" altLang="zh-CN">
                <a:ea typeface="宋体" pitchFamily="2" charset="-122"/>
              </a:rPr>
              <a:t>		</a:t>
            </a:r>
          </a:p>
          <a:p>
            <a:pPr lvl="2"/>
            <a:r>
              <a:rPr lang="en-US" altLang="zh-CN" sz="2800">
                <a:ea typeface="宋体" pitchFamily="2" charset="-122"/>
              </a:rPr>
              <a:t>our observed data to </a:t>
            </a:r>
          </a:p>
          <a:p>
            <a:pPr lvl="2"/>
            <a:endParaRPr lang="en-US" altLang="zh-CN" sz="2800">
              <a:ea typeface="宋体" pitchFamily="2" charset="-122"/>
            </a:endParaRPr>
          </a:p>
          <a:p>
            <a:pPr lvl="2"/>
            <a:r>
              <a:rPr lang="en-US" altLang="zh-CN" sz="2800">
                <a:ea typeface="宋体" pitchFamily="2" charset="-122"/>
              </a:rPr>
              <a:t>what we would expect from a sample of normal data.</a:t>
            </a:r>
          </a:p>
          <a:p>
            <a:endParaRPr lang="zh-CN" altLang="en-US">
              <a:ea typeface="宋体" pitchFamily="2" charset="-122"/>
            </a:endParaRPr>
          </a:p>
        </p:txBody>
      </p:sp>
    </p:spTree>
    <p:extLst>
      <p:ext uri="{BB962C8B-B14F-4D97-AF65-F5344CB8AC3E}">
        <p14:creationId xmlns:p14="http://schemas.microsoft.com/office/powerpoint/2010/main" val="129951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a:xfrm>
            <a:off x="228600" y="0"/>
            <a:ext cx="8643938" cy="6858000"/>
          </a:xfrm>
        </p:spPr>
        <p:txBody>
          <a:bodyPr/>
          <a:lstStyle/>
          <a:p>
            <a:pPr>
              <a:lnSpc>
                <a:spcPct val="80000"/>
              </a:lnSpc>
              <a:buFont typeface="Wingdings" pitchFamily="2" charset="2"/>
              <a:buNone/>
            </a:pPr>
            <a:r>
              <a:rPr lang="zh-CN" altLang="en-US" sz="2000">
                <a:ea typeface="宋体" pitchFamily="2" charset="-122"/>
              </a:rPr>
              <a:t>	</a:t>
            </a:r>
            <a:r>
              <a:rPr lang="en-US" altLang="zh-CN" sz="2000">
                <a:ea typeface="宋体" pitchFamily="2" charset="-122"/>
              </a:rPr>
              <a:t>To begin with, imagine taking n=5 random values from a standard normal population (</a:t>
            </a:r>
            <a:r>
              <a:rPr lang="en-US" altLang="zh-CN" sz="2000">
                <a:latin typeface="Symbol" pitchFamily="18" charset="2"/>
                <a:ea typeface="宋体" pitchFamily="2" charset="-122"/>
              </a:rPr>
              <a:t>m</a:t>
            </a:r>
            <a:r>
              <a:rPr lang="en-US" altLang="zh-CN" sz="2000">
                <a:ea typeface="宋体" pitchFamily="2" charset="-122"/>
              </a:rPr>
              <a:t>=0, </a:t>
            </a:r>
            <a:r>
              <a:rPr lang="en-US" altLang="zh-CN" sz="2000">
                <a:latin typeface="Symbol" pitchFamily="18" charset="2"/>
                <a:ea typeface="宋体" pitchFamily="2" charset="-122"/>
              </a:rPr>
              <a:t>s</a:t>
            </a:r>
            <a:r>
              <a:rPr lang="en-US" altLang="zh-CN" sz="2000">
                <a:ea typeface="宋体" pitchFamily="2" charset="-122"/>
              </a:rPr>
              <a:t>=1)</a:t>
            </a:r>
          </a:p>
          <a:p>
            <a:pPr>
              <a:lnSpc>
                <a:spcPct val="80000"/>
              </a:lnSpc>
              <a:buFont typeface="Wingdings" pitchFamily="2" charset="2"/>
              <a:buNone/>
            </a:pPr>
            <a:r>
              <a:rPr lang="en-US" altLang="zh-CN" sz="2000">
                <a:ea typeface="宋体" pitchFamily="2" charset="-122"/>
              </a:rPr>
              <a:t>	Let </a:t>
            </a:r>
            <a:r>
              <a:rPr lang="en-US" altLang="zh-CN" sz="1800">
                <a:ea typeface="宋体" pitchFamily="2" charset="-122"/>
              </a:rPr>
              <a:t>Z</a:t>
            </a:r>
            <a:r>
              <a:rPr lang="en-US" altLang="zh-CN" sz="1800" baseline="-25000">
                <a:ea typeface="宋体" pitchFamily="2" charset="-122"/>
              </a:rPr>
              <a:t>(1)</a:t>
            </a:r>
            <a:r>
              <a:rPr lang="en-US" altLang="zh-CN" sz="1800">
                <a:ea typeface="宋体" pitchFamily="2" charset="-122"/>
              </a:rPr>
              <a:t>  Z</a:t>
            </a:r>
            <a:r>
              <a:rPr lang="en-US" altLang="zh-CN" sz="1800" baseline="-25000">
                <a:ea typeface="宋体" pitchFamily="2" charset="-122"/>
              </a:rPr>
              <a:t>(2)</a:t>
            </a:r>
            <a:r>
              <a:rPr lang="en-US" altLang="zh-CN" sz="1800">
                <a:ea typeface="宋体" pitchFamily="2" charset="-122"/>
              </a:rPr>
              <a:t>  Z</a:t>
            </a:r>
            <a:r>
              <a:rPr lang="en-US" altLang="zh-CN" sz="1800" baseline="-25000">
                <a:ea typeface="宋体" pitchFamily="2" charset="-122"/>
              </a:rPr>
              <a:t>(3)</a:t>
            </a:r>
            <a:r>
              <a:rPr lang="en-US" altLang="zh-CN" sz="1800">
                <a:ea typeface="宋体" pitchFamily="2" charset="-122"/>
              </a:rPr>
              <a:t>  Z</a:t>
            </a:r>
            <a:r>
              <a:rPr lang="en-US" altLang="zh-CN" sz="1800" baseline="-25000">
                <a:ea typeface="宋体" pitchFamily="2" charset="-122"/>
              </a:rPr>
              <a:t>(4)</a:t>
            </a:r>
            <a:r>
              <a:rPr lang="en-US" altLang="zh-CN" sz="1800">
                <a:ea typeface="宋体" pitchFamily="2" charset="-122"/>
              </a:rPr>
              <a:t>  Z</a:t>
            </a:r>
            <a:r>
              <a:rPr lang="en-US" altLang="zh-CN" sz="1800" baseline="-25000">
                <a:ea typeface="宋体" pitchFamily="2" charset="-122"/>
              </a:rPr>
              <a:t>(5)</a:t>
            </a:r>
            <a:r>
              <a:rPr lang="en-US" altLang="zh-CN" sz="2000" baseline="-25000">
                <a:ea typeface="宋体" pitchFamily="2" charset="-122"/>
              </a:rPr>
              <a:t> </a:t>
            </a:r>
            <a:r>
              <a:rPr lang="en-US" altLang="zh-CN" sz="2000">
                <a:ea typeface="宋体" pitchFamily="2" charset="-122"/>
              </a:rPr>
              <a:t>be the </a:t>
            </a:r>
            <a:r>
              <a:rPr lang="en-US" altLang="zh-CN" sz="2000" u="sng">
                <a:ea typeface="宋体" pitchFamily="2" charset="-122"/>
              </a:rPr>
              <a:t>ordered</a:t>
            </a:r>
            <a:r>
              <a:rPr lang="en-US" altLang="zh-CN" sz="2000">
                <a:ea typeface="宋体" pitchFamily="2" charset="-122"/>
              </a:rPr>
              <a:t> values.  Suppose we do this over and over.</a:t>
            </a:r>
          </a:p>
          <a:p>
            <a:pPr>
              <a:lnSpc>
                <a:spcPct val="80000"/>
              </a:lnSpc>
              <a:buFont typeface="Wingdings" pitchFamily="2" charset="2"/>
              <a:buNone/>
            </a:pPr>
            <a:endParaRPr lang="en-US" altLang="zh-CN" sz="2000">
              <a:ea typeface="宋体" pitchFamily="2" charset="-122"/>
            </a:endParaRPr>
          </a:p>
          <a:p>
            <a:pPr>
              <a:lnSpc>
                <a:spcPct val="80000"/>
              </a:lnSpc>
              <a:buFont typeface="Wingdings" pitchFamily="2" charset="2"/>
              <a:buNone/>
            </a:pPr>
            <a:r>
              <a:rPr lang="en-US" altLang="zh-CN" sz="2000">
                <a:ea typeface="宋体" pitchFamily="2" charset="-122"/>
              </a:rPr>
              <a:t>       </a:t>
            </a:r>
            <a:r>
              <a:rPr lang="en-US" altLang="zh-CN" sz="1600">
                <a:ea typeface="宋体" pitchFamily="2" charset="-122"/>
              </a:rPr>
              <a:t>Sample	Z</a:t>
            </a:r>
            <a:r>
              <a:rPr lang="en-US" altLang="zh-CN" sz="1600" baseline="-25000">
                <a:ea typeface="宋体" pitchFamily="2" charset="-122"/>
              </a:rPr>
              <a:t>(1)</a:t>
            </a:r>
            <a:r>
              <a:rPr lang="en-US" altLang="zh-CN" sz="1600">
                <a:ea typeface="宋体" pitchFamily="2" charset="-122"/>
              </a:rPr>
              <a:t>  	Z</a:t>
            </a:r>
            <a:r>
              <a:rPr lang="en-US" altLang="zh-CN" sz="1600" baseline="-25000">
                <a:ea typeface="宋体" pitchFamily="2" charset="-122"/>
              </a:rPr>
              <a:t>(2) </a:t>
            </a:r>
            <a:r>
              <a:rPr lang="en-US" altLang="zh-CN" sz="1600">
                <a:ea typeface="宋体" pitchFamily="2" charset="-122"/>
              </a:rPr>
              <a:t> 	Z</a:t>
            </a:r>
            <a:r>
              <a:rPr lang="en-US" altLang="zh-CN" sz="1600" baseline="-25000">
                <a:ea typeface="宋体" pitchFamily="2" charset="-122"/>
              </a:rPr>
              <a:t>(3)</a:t>
            </a:r>
            <a:r>
              <a:rPr lang="en-US" altLang="zh-CN" sz="1600">
                <a:ea typeface="宋体" pitchFamily="2" charset="-122"/>
              </a:rPr>
              <a:t>  	Z</a:t>
            </a:r>
            <a:r>
              <a:rPr lang="en-US" altLang="zh-CN" sz="1600" baseline="-25000">
                <a:ea typeface="宋体" pitchFamily="2" charset="-122"/>
              </a:rPr>
              <a:t>(4)</a:t>
            </a:r>
            <a:r>
              <a:rPr lang="en-US" altLang="zh-CN" sz="1600">
                <a:ea typeface="宋体" pitchFamily="2" charset="-122"/>
              </a:rPr>
              <a:t>  	Z</a:t>
            </a:r>
            <a:r>
              <a:rPr lang="en-US" altLang="zh-CN" sz="1600" baseline="-25000">
                <a:ea typeface="宋体" pitchFamily="2" charset="-122"/>
              </a:rPr>
              <a:t>(5)</a:t>
            </a:r>
          </a:p>
          <a:p>
            <a:pPr>
              <a:lnSpc>
                <a:spcPct val="80000"/>
              </a:lnSpc>
              <a:buFont typeface="Wingdings" pitchFamily="2" charset="2"/>
              <a:buNone/>
            </a:pPr>
            <a:r>
              <a:rPr lang="en-US" altLang="zh-CN" sz="1600">
                <a:ea typeface="宋体" pitchFamily="2" charset="-122"/>
              </a:rPr>
              <a:t>		1	-1.7	-0.2 	 0.8	1.3	1.9</a:t>
            </a:r>
          </a:p>
          <a:p>
            <a:pPr>
              <a:lnSpc>
                <a:spcPct val="80000"/>
              </a:lnSpc>
              <a:buFont typeface="Wingdings" pitchFamily="2" charset="2"/>
              <a:buNone/>
            </a:pPr>
            <a:r>
              <a:rPr lang="en-US" altLang="zh-CN" sz="1600">
                <a:ea typeface="宋体" pitchFamily="2" charset="-122"/>
              </a:rPr>
              <a:t>		2	-0.9	 0.2	 0.5	0.9	2.0</a:t>
            </a:r>
          </a:p>
          <a:p>
            <a:pPr>
              <a:lnSpc>
                <a:spcPct val="80000"/>
              </a:lnSpc>
              <a:buFont typeface="Wingdings" pitchFamily="2" charset="2"/>
              <a:buNone/>
            </a:pPr>
            <a:r>
              <a:rPr lang="en-US" altLang="zh-CN" sz="1600">
                <a:ea typeface="宋体" pitchFamily="2" charset="-122"/>
              </a:rPr>
              <a:t>		3	-2.3	-1.5	-0.6	0.4	1.3</a:t>
            </a:r>
          </a:p>
          <a:p>
            <a:pPr>
              <a:lnSpc>
                <a:spcPct val="80000"/>
              </a:lnSpc>
              <a:buFont typeface="Wingdings" pitchFamily="2" charset="2"/>
              <a:buNone/>
            </a:pPr>
            <a:r>
              <a:rPr lang="en-US" altLang="zh-CN" sz="1600">
                <a:ea typeface="宋体" pitchFamily="2" charset="-122"/>
              </a:rPr>
              <a:t>		</a:t>
            </a:r>
            <a:r>
              <a:rPr lang="en-US" altLang="zh-CN" sz="1600" b="1">
                <a:latin typeface="Times New Roman"/>
                <a:ea typeface="宋体" pitchFamily="2" charset="-122"/>
              </a:rPr>
              <a:t>…</a:t>
            </a:r>
            <a:r>
              <a:rPr lang="en-US" altLang="zh-CN" sz="1600" b="1">
                <a:ea typeface="宋体" pitchFamily="2" charset="-122"/>
              </a:rPr>
              <a:t>	</a:t>
            </a:r>
            <a:r>
              <a:rPr lang="en-US" altLang="zh-CN" sz="1600" b="1">
                <a:latin typeface="Times New Roman"/>
                <a:ea typeface="宋体" pitchFamily="2" charset="-122"/>
              </a:rPr>
              <a:t>…</a:t>
            </a:r>
            <a:r>
              <a:rPr lang="en-US" altLang="zh-CN" sz="1600" b="1">
                <a:ea typeface="宋体" pitchFamily="2" charset="-122"/>
              </a:rPr>
              <a:t>	</a:t>
            </a:r>
            <a:r>
              <a:rPr lang="en-US" altLang="zh-CN" sz="1600" b="1">
                <a:latin typeface="Times New Roman"/>
                <a:ea typeface="宋体" pitchFamily="2" charset="-122"/>
              </a:rPr>
              <a:t>…</a:t>
            </a:r>
            <a:r>
              <a:rPr lang="en-US" altLang="zh-CN" sz="1600" b="1">
                <a:ea typeface="宋体" pitchFamily="2" charset="-122"/>
              </a:rPr>
              <a:t>	</a:t>
            </a:r>
            <a:r>
              <a:rPr lang="en-US" altLang="zh-CN" sz="1600" b="1">
                <a:latin typeface="Times New Roman"/>
                <a:ea typeface="宋体" pitchFamily="2" charset="-122"/>
              </a:rPr>
              <a:t>…</a:t>
            </a:r>
            <a:r>
              <a:rPr lang="en-US" altLang="zh-CN" sz="1600" b="1">
                <a:ea typeface="宋体" pitchFamily="2" charset="-122"/>
              </a:rPr>
              <a:t>	</a:t>
            </a:r>
            <a:r>
              <a:rPr lang="en-US" altLang="zh-CN" sz="1600" b="1">
                <a:latin typeface="Times New Roman"/>
                <a:ea typeface="宋体" pitchFamily="2" charset="-122"/>
              </a:rPr>
              <a:t>…</a:t>
            </a:r>
            <a:r>
              <a:rPr lang="en-US" altLang="zh-CN" sz="1600" b="1">
                <a:ea typeface="宋体" pitchFamily="2" charset="-122"/>
              </a:rPr>
              <a:t>	</a:t>
            </a:r>
            <a:r>
              <a:rPr lang="en-US" altLang="zh-CN" sz="1600" b="1">
                <a:latin typeface="Times New Roman"/>
                <a:ea typeface="宋体" pitchFamily="2" charset="-122"/>
              </a:rPr>
              <a:t>…</a:t>
            </a:r>
            <a:endParaRPr lang="en-US" altLang="zh-CN" sz="1600">
              <a:ea typeface="宋体" pitchFamily="2" charset="-122"/>
            </a:endParaRPr>
          </a:p>
          <a:p>
            <a:pPr>
              <a:lnSpc>
                <a:spcPct val="80000"/>
              </a:lnSpc>
              <a:buFont typeface="Wingdings" pitchFamily="2" charset="2"/>
              <a:buNone/>
            </a:pPr>
            <a:r>
              <a:rPr lang="en-US" altLang="zh-CN" sz="1600">
                <a:ea typeface="宋体" pitchFamily="2" charset="-122"/>
              </a:rPr>
              <a:t>       </a:t>
            </a:r>
            <a:r>
              <a:rPr lang="en-US" altLang="zh-CN" sz="1600" u="sng">
                <a:ea typeface="宋体" pitchFamily="2" charset="-122"/>
              </a:rPr>
              <a:t>Forever </a:t>
            </a:r>
            <a:r>
              <a:rPr lang="en-US" altLang="zh-CN" sz="1600">
                <a:ea typeface="宋体" pitchFamily="2" charset="-122"/>
              </a:rPr>
              <a:t>	___	___	___	___	___</a:t>
            </a:r>
          </a:p>
          <a:p>
            <a:pPr>
              <a:lnSpc>
                <a:spcPct val="80000"/>
              </a:lnSpc>
              <a:buFont typeface="Wingdings" pitchFamily="2" charset="2"/>
              <a:buNone/>
            </a:pPr>
            <a:r>
              <a:rPr lang="en-US" altLang="zh-CN" sz="1600">
                <a:ea typeface="宋体" pitchFamily="2" charset="-122"/>
              </a:rPr>
              <a:t>       Mean	-1.163	-0.495	  0	0.495	1.163</a:t>
            </a:r>
          </a:p>
          <a:p>
            <a:pPr>
              <a:lnSpc>
                <a:spcPct val="80000"/>
              </a:lnSpc>
              <a:buFont typeface="Wingdings" pitchFamily="2" charset="2"/>
              <a:buNone/>
            </a:pPr>
            <a:r>
              <a:rPr lang="en-US" altLang="zh-CN" sz="1600">
                <a:ea typeface="宋体" pitchFamily="2" charset="-122"/>
              </a:rPr>
              <a:t>			E(Z</a:t>
            </a:r>
            <a:r>
              <a:rPr lang="en-US" altLang="zh-CN" sz="1600" baseline="-25000">
                <a:ea typeface="宋体" pitchFamily="2" charset="-122"/>
              </a:rPr>
              <a:t>(1)</a:t>
            </a:r>
            <a:r>
              <a:rPr lang="en-US" altLang="zh-CN" sz="1600">
                <a:ea typeface="宋体" pitchFamily="2" charset="-122"/>
              </a:rPr>
              <a:t>)    E(Z</a:t>
            </a:r>
            <a:r>
              <a:rPr lang="en-US" altLang="zh-CN" sz="1600" baseline="-25000">
                <a:ea typeface="宋体" pitchFamily="2" charset="-122"/>
              </a:rPr>
              <a:t>(2)</a:t>
            </a:r>
            <a:r>
              <a:rPr lang="en-US" altLang="zh-CN" sz="1600">
                <a:ea typeface="宋体" pitchFamily="2" charset="-122"/>
              </a:rPr>
              <a:t>)   E(Z</a:t>
            </a:r>
            <a:r>
              <a:rPr lang="en-US" altLang="zh-CN" sz="1600" baseline="-25000">
                <a:ea typeface="宋体" pitchFamily="2" charset="-122"/>
              </a:rPr>
              <a:t>(3)</a:t>
            </a:r>
            <a:r>
              <a:rPr lang="en-US" altLang="zh-CN" sz="1600">
                <a:ea typeface="宋体" pitchFamily="2" charset="-122"/>
              </a:rPr>
              <a:t>)    E(Z</a:t>
            </a:r>
            <a:r>
              <a:rPr lang="en-US" altLang="zh-CN" sz="1600" baseline="-25000">
                <a:ea typeface="宋体" pitchFamily="2" charset="-122"/>
              </a:rPr>
              <a:t>(4)</a:t>
            </a:r>
            <a:r>
              <a:rPr lang="en-US" altLang="zh-CN" sz="1600">
                <a:ea typeface="宋体" pitchFamily="2" charset="-122"/>
              </a:rPr>
              <a:t>)   E(Z</a:t>
            </a:r>
            <a:r>
              <a:rPr lang="en-US" altLang="zh-CN" sz="1600" baseline="-25000">
                <a:ea typeface="宋体" pitchFamily="2" charset="-122"/>
              </a:rPr>
              <a:t>(5)</a:t>
            </a:r>
            <a:r>
              <a:rPr lang="en-US" altLang="zh-CN" sz="1600">
                <a:ea typeface="宋体" pitchFamily="2" charset="-122"/>
              </a:rPr>
              <a:t>)  </a:t>
            </a:r>
          </a:p>
          <a:p>
            <a:pPr>
              <a:lnSpc>
                <a:spcPct val="80000"/>
              </a:lnSpc>
              <a:buFont typeface="Wingdings" pitchFamily="2" charset="2"/>
              <a:buNone/>
            </a:pPr>
            <a:endParaRPr lang="en-US" altLang="zh-CN" sz="2000">
              <a:solidFill>
                <a:srgbClr val="0000CC"/>
              </a:solidFill>
              <a:ea typeface="宋体" pitchFamily="2" charset="-122"/>
            </a:endParaRPr>
          </a:p>
          <a:p>
            <a:pPr>
              <a:lnSpc>
                <a:spcPct val="80000"/>
              </a:lnSpc>
              <a:buFont typeface="Wingdings" pitchFamily="2" charset="2"/>
              <a:buNone/>
            </a:pPr>
            <a:r>
              <a:rPr lang="en-US" altLang="zh-CN" sz="2400">
                <a:solidFill>
                  <a:srgbClr val="0000CC"/>
                </a:solidFill>
                <a:ea typeface="宋体" pitchFamily="2" charset="-122"/>
              </a:rPr>
              <a:t>On average </a:t>
            </a:r>
          </a:p>
          <a:p>
            <a:pPr lvl="1">
              <a:lnSpc>
                <a:spcPct val="80000"/>
              </a:lnSpc>
            </a:pPr>
            <a:r>
              <a:rPr lang="en-US" altLang="zh-CN" sz="2000">
                <a:solidFill>
                  <a:srgbClr val="0000CC"/>
                </a:solidFill>
                <a:ea typeface="宋体" pitchFamily="2" charset="-122"/>
              </a:rPr>
              <a:t>the smallest of n=5 standard normal values is 1.163 standard deviations below average</a:t>
            </a:r>
          </a:p>
          <a:p>
            <a:pPr lvl="1">
              <a:lnSpc>
                <a:spcPct val="80000"/>
              </a:lnSpc>
            </a:pPr>
            <a:endParaRPr lang="en-US" altLang="zh-CN" sz="2000">
              <a:solidFill>
                <a:srgbClr val="0000CC"/>
              </a:solidFill>
              <a:ea typeface="宋体" pitchFamily="2" charset="-122"/>
            </a:endParaRPr>
          </a:p>
          <a:p>
            <a:pPr lvl="1">
              <a:lnSpc>
                <a:spcPct val="80000"/>
              </a:lnSpc>
            </a:pPr>
            <a:r>
              <a:rPr lang="en-US" altLang="zh-CN" sz="2000">
                <a:solidFill>
                  <a:srgbClr val="0000CC"/>
                </a:solidFill>
                <a:ea typeface="宋体" pitchFamily="2" charset="-122"/>
              </a:rPr>
              <a:t>the second smallest of n=5 standard normal values is 0.495 standard deviations below average</a:t>
            </a:r>
          </a:p>
          <a:p>
            <a:pPr lvl="1">
              <a:lnSpc>
                <a:spcPct val="80000"/>
              </a:lnSpc>
            </a:pPr>
            <a:endParaRPr lang="en-US" altLang="zh-CN" sz="2000">
              <a:solidFill>
                <a:srgbClr val="0000CC"/>
              </a:solidFill>
              <a:ea typeface="宋体" pitchFamily="2" charset="-122"/>
            </a:endParaRPr>
          </a:p>
          <a:p>
            <a:pPr lvl="1">
              <a:lnSpc>
                <a:spcPct val="80000"/>
              </a:lnSpc>
            </a:pPr>
            <a:r>
              <a:rPr lang="en-US" altLang="zh-CN" sz="2000">
                <a:solidFill>
                  <a:srgbClr val="0000CC"/>
                </a:solidFill>
                <a:ea typeface="宋体" pitchFamily="2" charset="-122"/>
              </a:rPr>
              <a:t>the middle of n=5 standard normal values is at the average, 0 standard deviations from average</a:t>
            </a:r>
          </a:p>
          <a:p>
            <a:pPr>
              <a:lnSpc>
                <a:spcPct val="80000"/>
              </a:lnSpc>
            </a:pPr>
            <a:endParaRPr lang="zh-CN" altLang="en-US" sz="2000">
              <a:solidFill>
                <a:srgbClr val="0000CC"/>
              </a:solidFill>
              <a:ea typeface="宋体" pitchFamily="2" charset="-122"/>
            </a:endParaRPr>
          </a:p>
        </p:txBody>
      </p:sp>
    </p:spTree>
    <p:extLst>
      <p:ext uri="{BB962C8B-B14F-4D97-AF65-F5344CB8AC3E}">
        <p14:creationId xmlns:p14="http://schemas.microsoft.com/office/powerpoint/2010/main" val="23409244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body" idx="1"/>
          </p:nvPr>
        </p:nvSpPr>
        <p:spPr>
          <a:xfrm>
            <a:off x="912813" y="1371600"/>
            <a:ext cx="8110537" cy="4724400"/>
          </a:xfrm>
        </p:spPr>
        <p:txBody>
          <a:bodyPr/>
          <a:lstStyle/>
          <a:p>
            <a:pPr>
              <a:lnSpc>
                <a:spcPct val="90000"/>
              </a:lnSpc>
              <a:buFont typeface="Wingdings" pitchFamily="2" charset="2"/>
              <a:buNone/>
            </a:pPr>
            <a:r>
              <a:rPr lang="zh-CN" altLang="en-US">
                <a:ea typeface="宋体" pitchFamily="2" charset="-122"/>
              </a:rPr>
              <a:t>	</a:t>
            </a:r>
            <a:r>
              <a:rPr lang="en-US" altLang="zh-CN">
                <a:ea typeface="宋体" pitchFamily="2" charset="-122"/>
              </a:rPr>
              <a:t>The table of </a:t>
            </a:r>
            <a:r>
              <a:rPr lang="en-US" altLang="zh-CN">
                <a:latin typeface="Times New Roman"/>
                <a:ea typeface="宋体" pitchFamily="2" charset="-122"/>
              </a:rPr>
              <a:t>“</a:t>
            </a:r>
            <a:r>
              <a:rPr lang="en-US" altLang="zh-CN">
                <a:ea typeface="宋体" pitchFamily="2" charset="-122"/>
              </a:rPr>
              <a:t>rankits</a:t>
            </a:r>
            <a:r>
              <a:rPr lang="en-US" altLang="zh-CN">
                <a:latin typeface="Times New Roman"/>
                <a:ea typeface="宋体" pitchFamily="2" charset="-122"/>
              </a:rPr>
              <a:t>”</a:t>
            </a:r>
            <a:r>
              <a:rPr lang="en-US" altLang="zh-CN">
                <a:ea typeface="宋体" pitchFamily="2" charset="-122"/>
              </a:rPr>
              <a:t> from the </a:t>
            </a:r>
            <a:r>
              <a:rPr lang="en-US" altLang="zh-CN" i="1">
                <a:ea typeface="宋体" pitchFamily="2" charset="-122"/>
              </a:rPr>
              <a:t>Statistics in Biology</a:t>
            </a:r>
            <a:r>
              <a:rPr lang="en-US" altLang="zh-CN">
                <a:ea typeface="宋体" pitchFamily="2" charset="-122"/>
              </a:rPr>
              <a:t> table gives these expected values. </a:t>
            </a:r>
          </a:p>
          <a:p>
            <a:pPr>
              <a:lnSpc>
                <a:spcPct val="90000"/>
              </a:lnSpc>
              <a:buFont typeface="Wingdings" pitchFamily="2" charset="2"/>
              <a:buNone/>
            </a:pPr>
            <a:r>
              <a:rPr lang="en-US" altLang="zh-CN">
                <a:ea typeface="宋体" pitchFamily="2" charset="-122"/>
              </a:rPr>
              <a:t>	 </a:t>
            </a:r>
          </a:p>
          <a:p>
            <a:pPr>
              <a:lnSpc>
                <a:spcPct val="90000"/>
              </a:lnSpc>
              <a:buFont typeface="Wingdings" pitchFamily="2" charset="2"/>
              <a:buNone/>
            </a:pPr>
            <a:r>
              <a:rPr lang="en-US" altLang="zh-CN">
                <a:ea typeface="宋体" pitchFamily="2" charset="-122"/>
              </a:rPr>
              <a:t>	For larger n, space is saved by just giving the positive values.  The negative values are a mirror image of the positive values, since a standard normal distribution is symmetric about its mean of zero.</a:t>
            </a:r>
          </a:p>
        </p:txBody>
      </p:sp>
    </p:spTree>
    <p:extLst>
      <p:ext uri="{BB962C8B-B14F-4D97-AF65-F5344CB8AC3E}">
        <p14:creationId xmlns:p14="http://schemas.microsoft.com/office/powerpoint/2010/main" val="6356255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533400" y="304800"/>
            <a:ext cx="8162925" cy="762000"/>
          </a:xfrm>
        </p:spPr>
        <p:txBody>
          <a:bodyPr/>
          <a:lstStyle/>
          <a:p>
            <a:r>
              <a:rPr lang="en-US" altLang="zh-CN">
                <a:ea typeface="宋体" pitchFamily="2" charset="-122"/>
              </a:rPr>
              <a:t>Check for normality</a:t>
            </a:r>
          </a:p>
        </p:txBody>
      </p:sp>
      <p:sp>
        <p:nvSpPr>
          <p:cNvPr id="78851" name="Rectangle 3"/>
          <p:cNvSpPr>
            <a:spLocks noGrp="1" noChangeArrowheads="1"/>
          </p:cNvSpPr>
          <p:nvPr>
            <p:ph type="body" idx="1"/>
          </p:nvPr>
        </p:nvSpPr>
        <p:spPr>
          <a:xfrm>
            <a:off x="912813" y="1371600"/>
            <a:ext cx="8110537" cy="5181600"/>
          </a:xfrm>
        </p:spPr>
        <p:txBody>
          <a:bodyPr/>
          <a:lstStyle/>
          <a:p>
            <a:pPr>
              <a:lnSpc>
                <a:spcPct val="80000"/>
              </a:lnSpc>
              <a:buFont typeface="Wingdings" pitchFamily="2" charset="2"/>
              <a:buNone/>
            </a:pPr>
            <a:r>
              <a:rPr lang="zh-CN" altLang="en-US" sz="2400">
                <a:ea typeface="宋体" pitchFamily="2" charset="-122"/>
              </a:rPr>
              <a:t>	</a:t>
            </a:r>
            <a:r>
              <a:rPr lang="en-US" altLang="zh-CN" sz="2400">
                <a:ea typeface="宋体" pitchFamily="2" charset="-122"/>
              </a:rPr>
              <a:t>If X is normal, how do ordered values of X, X</a:t>
            </a:r>
            <a:r>
              <a:rPr lang="en-US" altLang="zh-CN" sz="2400" baseline="-25000">
                <a:ea typeface="宋体" pitchFamily="2" charset="-122"/>
              </a:rPr>
              <a:t>(i)</a:t>
            </a:r>
            <a:r>
              <a:rPr lang="en-US" altLang="zh-CN" sz="2400">
                <a:ea typeface="宋体" pitchFamily="2" charset="-122"/>
              </a:rPr>
              <a:t> , relate to expected ordered Z values, E( Z</a:t>
            </a:r>
            <a:r>
              <a:rPr lang="en-US" altLang="zh-CN" sz="2400" baseline="-25000">
                <a:ea typeface="宋体" pitchFamily="2" charset="-122"/>
              </a:rPr>
              <a:t>(i)</a:t>
            </a:r>
            <a:r>
              <a:rPr lang="en-US" altLang="zh-CN" sz="2400">
                <a:ea typeface="宋体" pitchFamily="2" charset="-122"/>
              </a:rPr>
              <a:t> ) ?</a:t>
            </a:r>
          </a:p>
          <a:p>
            <a:pPr>
              <a:lnSpc>
                <a:spcPct val="80000"/>
              </a:lnSpc>
              <a:buFont typeface="Wingdings" pitchFamily="2" charset="2"/>
              <a:buNone/>
            </a:pPr>
            <a:endParaRPr lang="en-US" altLang="zh-CN" sz="2400">
              <a:ea typeface="宋体" pitchFamily="2" charset="-122"/>
            </a:endParaRPr>
          </a:p>
          <a:p>
            <a:pPr>
              <a:lnSpc>
                <a:spcPct val="80000"/>
              </a:lnSpc>
              <a:buFont typeface="Wingdings" pitchFamily="2" charset="2"/>
              <a:buNone/>
            </a:pPr>
            <a:endParaRPr lang="en-US" altLang="zh-CN" sz="2400">
              <a:ea typeface="宋体" pitchFamily="2" charset="-122"/>
            </a:endParaRPr>
          </a:p>
          <a:p>
            <a:pPr>
              <a:lnSpc>
                <a:spcPct val="80000"/>
              </a:lnSpc>
              <a:buFont typeface="Wingdings" pitchFamily="2" charset="2"/>
              <a:buNone/>
            </a:pPr>
            <a:r>
              <a:rPr lang="en-US" altLang="zh-CN" sz="2400">
                <a:ea typeface="宋体" pitchFamily="2" charset="-122"/>
              </a:rPr>
              <a:t>	</a:t>
            </a:r>
          </a:p>
          <a:p>
            <a:pPr>
              <a:lnSpc>
                <a:spcPct val="80000"/>
              </a:lnSpc>
              <a:buFont typeface="Wingdings" pitchFamily="2" charset="2"/>
              <a:buNone/>
            </a:pPr>
            <a:r>
              <a:rPr lang="en-US" altLang="zh-CN" sz="2400">
                <a:ea typeface="宋体" pitchFamily="2" charset="-122"/>
              </a:rPr>
              <a:t>	For normal with mean </a:t>
            </a:r>
            <a:r>
              <a:rPr lang="en-US" altLang="zh-CN" sz="2400">
                <a:latin typeface="Symbol" pitchFamily="18" charset="2"/>
                <a:ea typeface="宋体" pitchFamily="2" charset="-122"/>
              </a:rPr>
              <a:t>m</a:t>
            </a:r>
            <a:r>
              <a:rPr lang="en-US" altLang="zh-CN" sz="2400">
                <a:ea typeface="宋体" pitchFamily="2" charset="-122"/>
              </a:rPr>
              <a:t> and standard deviation </a:t>
            </a:r>
            <a:r>
              <a:rPr lang="en-US" altLang="zh-CN" sz="2400">
                <a:latin typeface="Symbol" pitchFamily="18" charset="2"/>
                <a:ea typeface="宋体" pitchFamily="2" charset="-122"/>
              </a:rPr>
              <a:t>s</a:t>
            </a:r>
            <a:r>
              <a:rPr lang="en-US" altLang="zh-CN" sz="2400">
                <a:ea typeface="宋体" pitchFamily="2" charset="-122"/>
              </a:rPr>
              <a:t>, the expected values of the data, X</a:t>
            </a:r>
            <a:r>
              <a:rPr lang="en-US" altLang="zh-CN" sz="2400" baseline="-25000">
                <a:ea typeface="宋体" pitchFamily="2" charset="-122"/>
              </a:rPr>
              <a:t>(i)</a:t>
            </a:r>
            <a:r>
              <a:rPr lang="en-US" altLang="zh-CN" sz="2400">
                <a:ea typeface="宋体" pitchFamily="2" charset="-122"/>
              </a:rPr>
              <a:t>, will be a linear rescaling of standard normal expected values</a:t>
            </a:r>
          </a:p>
          <a:p>
            <a:pPr>
              <a:lnSpc>
                <a:spcPct val="80000"/>
              </a:lnSpc>
              <a:buFont typeface="Wingdings" pitchFamily="2" charset="2"/>
              <a:buNone/>
            </a:pPr>
            <a:r>
              <a:rPr lang="en-US" altLang="zh-CN" sz="2400">
                <a:ea typeface="宋体" pitchFamily="2" charset="-122"/>
              </a:rPr>
              <a:t>			E(X</a:t>
            </a:r>
            <a:r>
              <a:rPr lang="en-US" altLang="zh-CN" sz="2400" baseline="-25000">
                <a:ea typeface="宋体" pitchFamily="2" charset="-122"/>
              </a:rPr>
              <a:t>(i)</a:t>
            </a:r>
            <a:r>
              <a:rPr lang="en-US" altLang="zh-CN" sz="2400">
                <a:ea typeface="宋体" pitchFamily="2" charset="-122"/>
              </a:rPr>
              <a:t>) ≈ </a:t>
            </a:r>
            <a:r>
              <a:rPr lang="en-US" altLang="zh-CN" sz="2400">
                <a:latin typeface="Symbol" pitchFamily="18" charset="2"/>
                <a:ea typeface="宋体" pitchFamily="2" charset="-122"/>
              </a:rPr>
              <a:t>m</a:t>
            </a:r>
            <a:r>
              <a:rPr lang="en-US" altLang="zh-CN" sz="2400">
                <a:ea typeface="宋体" pitchFamily="2" charset="-122"/>
              </a:rPr>
              <a:t> + </a:t>
            </a:r>
            <a:r>
              <a:rPr lang="en-US" altLang="zh-CN" sz="2400">
                <a:latin typeface="Symbol" pitchFamily="18" charset="2"/>
                <a:ea typeface="宋体" pitchFamily="2" charset="-122"/>
              </a:rPr>
              <a:t>s</a:t>
            </a:r>
            <a:r>
              <a:rPr lang="en-US" altLang="zh-CN" sz="2400">
                <a:ea typeface="宋体" pitchFamily="2" charset="-122"/>
              </a:rPr>
              <a:t> E( Z</a:t>
            </a:r>
            <a:r>
              <a:rPr lang="en-US" altLang="zh-CN" sz="2400" baseline="-25000">
                <a:ea typeface="宋体" pitchFamily="2" charset="-122"/>
              </a:rPr>
              <a:t>(i)</a:t>
            </a:r>
            <a:r>
              <a:rPr lang="en-US" altLang="zh-CN" sz="2400">
                <a:ea typeface="宋体" pitchFamily="2" charset="-122"/>
              </a:rPr>
              <a:t> ) </a:t>
            </a:r>
          </a:p>
          <a:p>
            <a:pPr>
              <a:lnSpc>
                <a:spcPct val="80000"/>
              </a:lnSpc>
              <a:buFont typeface="Wingdings" pitchFamily="2" charset="2"/>
              <a:buNone/>
            </a:pPr>
            <a:endParaRPr lang="en-US" altLang="zh-CN" sz="2400">
              <a:ea typeface="宋体" pitchFamily="2" charset="-122"/>
            </a:endParaRPr>
          </a:p>
          <a:p>
            <a:pPr>
              <a:lnSpc>
                <a:spcPct val="80000"/>
              </a:lnSpc>
              <a:buFont typeface="Wingdings" pitchFamily="2" charset="2"/>
              <a:buNone/>
            </a:pPr>
            <a:r>
              <a:rPr lang="en-US" altLang="zh-CN" sz="2400">
                <a:ea typeface="宋体" pitchFamily="2" charset="-122"/>
              </a:rPr>
              <a:t>	The observed data X</a:t>
            </a:r>
            <a:r>
              <a:rPr lang="en-US" altLang="zh-CN" sz="2400" baseline="-25000">
                <a:ea typeface="宋体" pitchFamily="2" charset="-122"/>
              </a:rPr>
              <a:t>(i)</a:t>
            </a:r>
            <a:r>
              <a:rPr lang="en-US" altLang="zh-CN" sz="2400">
                <a:ea typeface="宋体" pitchFamily="2" charset="-122"/>
              </a:rPr>
              <a:t>  will be approximately a linearly related to E( Z</a:t>
            </a:r>
            <a:r>
              <a:rPr lang="en-US" altLang="zh-CN" sz="2400" baseline="-25000">
                <a:ea typeface="宋体" pitchFamily="2" charset="-122"/>
              </a:rPr>
              <a:t>(i)</a:t>
            </a:r>
            <a:r>
              <a:rPr lang="en-US" altLang="zh-CN" sz="2400">
                <a:ea typeface="宋体" pitchFamily="2" charset="-122"/>
              </a:rPr>
              <a:t> ). </a:t>
            </a:r>
          </a:p>
          <a:p>
            <a:pPr>
              <a:lnSpc>
                <a:spcPct val="80000"/>
              </a:lnSpc>
              <a:buFont typeface="Wingdings" pitchFamily="2" charset="2"/>
              <a:buNone/>
            </a:pPr>
            <a:r>
              <a:rPr lang="en-US" altLang="zh-CN" sz="2400">
                <a:ea typeface="宋体" pitchFamily="2" charset="-122"/>
              </a:rPr>
              <a:t>			X</a:t>
            </a:r>
            <a:r>
              <a:rPr lang="en-US" altLang="zh-CN" sz="2400" baseline="-25000">
                <a:ea typeface="宋体" pitchFamily="2" charset="-122"/>
              </a:rPr>
              <a:t>(i)</a:t>
            </a:r>
            <a:r>
              <a:rPr lang="en-US" altLang="zh-CN" sz="2400">
                <a:ea typeface="宋体" pitchFamily="2" charset="-122"/>
              </a:rPr>
              <a:t>  ≈ </a:t>
            </a:r>
            <a:r>
              <a:rPr lang="en-US" altLang="zh-CN" sz="2400">
                <a:latin typeface="Symbol" pitchFamily="18" charset="2"/>
                <a:ea typeface="宋体" pitchFamily="2" charset="-122"/>
              </a:rPr>
              <a:t>m</a:t>
            </a:r>
            <a:r>
              <a:rPr lang="en-US" altLang="zh-CN" sz="2400">
                <a:ea typeface="宋体" pitchFamily="2" charset="-122"/>
              </a:rPr>
              <a:t> + </a:t>
            </a:r>
            <a:r>
              <a:rPr lang="en-US" altLang="zh-CN" sz="2400">
                <a:latin typeface="Symbol" pitchFamily="18" charset="2"/>
                <a:ea typeface="宋体" pitchFamily="2" charset="-122"/>
              </a:rPr>
              <a:t>s</a:t>
            </a:r>
            <a:r>
              <a:rPr lang="en-US" altLang="zh-CN" sz="2400">
                <a:ea typeface="宋体" pitchFamily="2" charset="-122"/>
              </a:rPr>
              <a:t> E( Z</a:t>
            </a:r>
            <a:r>
              <a:rPr lang="en-US" altLang="zh-CN" sz="2400" baseline="-25000">
                <a:ea typeface="宋体" pitchFamily="2" charset="-122"/>
              </a:rPr>
              <a:t>(i)</a:t>
            </a:r>
            <a:r>
              <a:rPr lang="en-US" altLang="zh-CN" sz="2400">
                <a:ea typeface="宋体" pitchFamily="2" charset="-122"/>
              </a:rPr>
              <a:t> ) </a:t>
            </a:r>
          </a:p>
        </p:txBody>
      </p:sp>
      <p:sp>
        <p:nvSpPr>
          <p:cNvPr id="78853" name="Rectangle 5"/>
          <p:cNvSpPr>
            <a:spLocks noChangeArrowheads="1"/>
          </p:cNvSpPr>
          <p:nvPr/>
        </p:nvSpPr>
        <p:spPr bwMode="auto">
          <a:xfrm>
            <a:off x="0" y="3230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78852" name="Object 4"/>
          <p:cNvGraphicFramePr>
            <a:graphicFrameLocks noChangeAspect="1"/>
          </p:cNvGraphicFramePr>
          <p:nvPr/>
        </p:nvGraphicFramePr>
        <p:xfrm>
          <a:off x="2438400" y="2133600"/>
          <a:ext cx="4495800" cy="1019175"/>
        </p:xfrm>
        <a:graphic>
          <a:graphicData uri="http://schemas.openxmlformats.org/presentationml/2006/ole">
            <mc:AlternateContent xmlns:mc="http://schemas.openxmlformats.org/markup-compatibility/2006">
              <mc:Choice xmlns:v="urn:schemas-microsoft-com:vml" Requires="v">
                <p:oleObj spid="_x0000_s5128" name="Equation" r:id="rId3" imgW="1752600" imgH="393700" progId="Equation.DSMT4">
                  <p:embed/>
                </p:oleObj>
              </mc:Choice>
              <mc:Fallback>
                <p:oleObj name="Equation" r:id="rId3" imgW="1752600" imgH="393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133600"/>
                        <a:ext cx="4495800" cy="1019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161109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body" idx="1"/>
          </p:nvPr>
        </p:nvSpPr>
        <p:spPr>
          <a:xfrm>
            <a:off x="912813" y="1219200"/>
            <a:ext cx="8110537" cy="4876800"/>
          </a:xfrm>
        </p:spPr>
        <p:txBody>
          <a:bodyPr/>
          <a:lstStyle/>
          <a:p>
            <a:r>
              <a:rPr lang="en-US" altLang="zh-CN">
                <a:ea typeface="宋体" pitchFamily="2" charset="-122"/>
              </a:rPr>
              <a:t>If we plot the ordered X values versus E( Z</a:t>
            </a:r>
            <a:r>
              <a:rPr lang="en-US" altLang="zh-CN" baseline="-25000">
                <a:ea typeface="宋体" pitchFamily="2" charset="-122"/>
              </a:rPr>
              <a:t>(i)</a:t>
            </a:r>
            <a:r>
              <a:rPr lang="en-US" altLang="zh-CN">
                <a:ea typeface="宋体" pitchFamily="2" charset="-122"/>
              </a:rPr>
              <a:t> ), we should see roughly a straight line with</a:t>
            </a:r>
          </a:p>
          <a:p>
            <a:endParaRPr lang="en-US" altLang="zh-CN">
              <a:ea typeface="宋体" pitchFamily="2" charset="-122"/>
            </a:endParaRPr>
          </a:p>
          <a:p>
            <a:pPr lvl="2"/>
            <a:r>
              <a:rPr lang="en-US" altLang="zh-CN" sz="2800">
                <a:ea typeface="宋体" pitchFamily="2" charset="-122"/>
              </a:rPr>
              <a:t>intercept </a:t>
            </a:r>
            <a:r>
              <a:rPr lang="en-US" altLang="zh-CN" sz="2800">
                <a:latin typeface="Symbol" pitchFamily="18" charset="2"/>
                <a:ea typeface="宋体" pitchFamily="2" charset="-122"/>
              </a:rPr>
              <a:t>m</a:t>
            </a:r>
          </a:p>
          <a:p>
            <a:pPr lvl="2"/>
            <a:endParaRPr lang="en-US" altLang="zh-CN" sz="2800">
              <a:ea typeface="宋体" pitchFamily="2" charset="-122"/>
            </a:endParaRPr>
          </a:p>
          <a:p>
            <a:pPr lvl="2"/>
            <a:r>
              <a:rPr lang="en-US" altLang="zh-CN" sz="2800">
                <a:ea typeface="宋体" pitchFamily="2" charset="-122"/>
              </a:rPr>
              <a:t>slope </a:t>
            </a:r>
            <a:r>
              <a:rPr lang="en-US" altLang="zh-CN" sz="2800">
                <a:latin typeface="Symbol" pitchFamily="18" charset="2"/>
                <a:ea typeface="宋体" pitchFamily="2" charset="-122"/>
              </a:rPr>
              <a:t>s</a:t>
            </a:r>
          </a:p>
        </p:txBody>
      </p:sp>
    </p:spTree>
    <p:extLst>
      <p:ext uri="{BB962C8B-B14F-4D97-AF65-F5344CB8AC3E}">
        <p14:creationId xmlns:p14="http://schemas.microsoft.com/office/powerpoint/2010/main" val="40145341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981075" y="898525"/>
            <a:ext cx="8162925" cy="762000"/>
          </a:xfrm>
        </p:spPr>
        <p:txBody>
          <a:bodyPr/>
          <a:lstStyle/>
          <a:p>
            <a:r>
              <a:rPr lang="en-US" altLang="zh-CN">
                <a:ea typeface="宋体" pitchFamily="2" charset="-122"/>
              </a:rPr>
              <a:t>Normal plot </a:t>
            </a:r>
          </a:p>
        </p:txBody>
      </p:sp>
      <p:sp>
        <p:nvSpPr>
          <p:cNvPr id="82947" name="Rectangle 3"/>
          <p:cNvSpPr>
            <a:spLocks noGrp="1" noChangeArrowheads="1"/>
          </p:cNvSpPr>
          <p:nvPr>
            <p:ph type="body" idx="1"/>
          </p:nvPr>
        </p:nvSpPr>
        <p:spPr/>
        <p:txBody>
          <a:bodyPr/>
          <a:lstStyle/>
          <a:p>
            <a:pPr>
              <a:buFont typeface="Wingdings" pitchFamily="2" charset="2"/>
              <a:buNone/>
            </a:pPr>
            <a:r>
              <a:rPr lang="zh-CN" altLang="en-US">
                <a:ea typeface="宋体" pitchFamily="2" charset="-122"/>
              </a:rPr>
              <a:t>	</a:t>
            </a:r>
            <a:r>
              <a:rPr lang="en-US" altLang="zh-CN">
                <a:ea typeface="宋体" pitchFamily="2" charset="-122"/>
              </a:rPr>
              <a:t>In order to plot the data and check for normality, we compare </a:t>
            </a:r>
          </a:p>
          <a:p>
            <a:pPr>
              <a:buFont typeface="Wingdings" pitchFamily="2" charset="2"/>
              <a:buNone/>
            </a:pPr>
            <a:r>
              <a:rPr lang="en-US" altLang="zh-CN">
                <a:ea typeface="宋体" pitchFamily="2" charset="-122"/>
              </a:rPr>
              <a:t>		</a:t>
            </a:r>
          </a:p>
          <a:p>
            <a:pPr lvl="2"/>
            <a:r>
              <a:rPr lang="en-US" altLang="zh-CN" sz="2800">
                <a:ea typeface="宋体" pitchFamily="2" charset="-122"/>
              </a:rPr>
              <a:t>our observed data to </a:t>
            </a:r>
          </a:p>
          <a:p>
            <a:pPr lvl="2"/>
            <a:endParaRPr lang="en-US" altLang="zh-CN" sz="2800">
              <a:ea typeface="宋体" pitchFamily="2" charset="-122"/>
            </a:endParaRPr>
          </a:p>
          <a:p>
            <a:pPr lvl="2"/>
            <a:r>
              <a:rPr lang="en-US" altLang="zh-CN" sz="2800">
                <a:ea typeface="宋体" pitchFamily="2" charset="-122"/>
              </a:rPr>
              <a:t>what we would expect from a sample of normal data.</a:t>
            </a:r>
          </a:p>
          <a:p>
            <a:endParaRPr lang="zh-CN" altLang="en-US">
              <a:ea typeface="宋体" pitchFamily="2" charset="-122"/>
            </a:endParaRPr>
          </a:p>
        </p:txBody>
      </p:sp>
    </p:spTree>
    <p:extLst>
      <p:ext uri="{BB962C8B-B14F-4D97-AF65-F5344CB8AC3E}">
        <p14:creationId xmlns:p14="http://schemas.microsoft.com/office/powerpoint/2010/main" val="40082580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981075" y="381000"/>
            <a:ext cx="8162925" cy="762000"/>
          </a:xfrm>
        </p:spPr>
        <p:txBody>
          <a:bodyPr/>
          <a:lstStyle/>
          <a:p>
            <a:r>
              <a:rPr lang="en-US" altLang="zh-CN">
                <a:ea typeface="宋体" pitchFamily="2" charset="-122"/>
              </a:rPr>
              <a:t>Example</a:t>
            </a:r>
          </a:p>
        </p:txBody>
      </p:sp>
      <p:sp>
        <p:nvSpPr>
          <p:cNvPr id="86019" name="Rectangle 3"/>
          <p:cNvSpPr>
            <a:spLocks noGrp="1" noChangeArrowheads="1"/>
          </p:cNvSpPr>
          <p:nvPr>
            <p:ph type="body" idx="1"/>
          </p:nvPr>
        </p:nvSpPr>
        <p:spPr>
          <a:xfrm>
            <a:off x="912813" y="1447800"/>
            <a:ext cx="6935787" cy="4648200"/>
          </a:xfrm>
        </p:spPr>
        <p:txBody>
          <a:bodyPr/>
          <a:lstStyle/>
          <a:p>
            <a:pPr>
              <a:lnSpc>
                <a:spcPct val="80000"/>
              </a:lnSpc>
              <a:buFont typeface="Wingdings" pitchFamily="2" charset="2"/>
              <a:buNone/>
            </a:pPr>
            <a:r>
              <a:rPr lang="zh-CN" altLang="en-US" sz="2800" dirty="0">
                <a:ea typeface="宋体" pitchFamily="2" charset="-122"/>
              </a:rPr>
              <a:t>	</a:t>
            </a:r>
            <a:r>
              <a:rPr lang="en-US" altLang="zh-CN" sz="2800" dirty="0">
                <a:ea typeface="宋体" pitchFamily="2" charset="-122"/>
              </a:rPr>
              <a:t>Example:  Lifetimes of springs under 900 N/mm</a:t>
            </a:r>
            <a:r>
              <a:rPr lang="en-US" altLang="zh-CN" sz="2800" baseline="30000" dirty="0">
                <a:ea typeface="宋体" pitchFamily="2" charset="-122"/>
              </a:rPr>
              <a:t>2</a:t>
            </a:r>
            <a:r>
              <a:rPr lang="en-US" altLang="zh-CN" sz="2800" dirty="0">
                <a:ea typeface="宋体" pitchFamily="2" charset="-122"/>
              </a:rPr>
              <a:t> stress</a:t>
            </a:r>
          </a:p>
          <a:p>
            <a:pPr>
              <a:lnSpc>
                <a:spcPct val="80000"/>
              </a:lnSpc>
              <a:buFont typeface="Wingdings" pitchFamily="2" charset="2"/>
              <a:buNone/>
            </a:pPr>
            <a:endParaRPr lang="en-US" altLang="zh-CN" sz="2800" dirty="0">
              <a:ea typeface="宋体" pitchFamily="2" charset="-122"/>
            </a:endParaRPr>
          </a:p>
          <a:p>
            <a:pPr>
              <a:lnSpc>
                <a:spcPct val="80000"/>
              </a:lnSpc>
              <a:buFont typeface="Wingdings" pitchFamily="2" charset="2"/>
              <a:buNone/>
            </a:pPr>
            <a:r>
              <a:rPr lang="en-US" altLang="zh-CN" sz="2000" dirty="0">
                <a:ea typeface="宋体" pitchFamily="2" charset="-122"/>
              </a:rPr>
              <a:t>	i	E( Z(i) )  	X(i)  </a:t>
            </a:r>
          </a:p>
          <a:p>
            <a:pPr>
              <a:lnSpc>
                <a:spcPct val="80000"/>
              </a:lnSpc>
              <a:buFont typeface="Wingdings" pitchFamily="2" charset="2"/>
              <a:buNone/>
            </a:pPr>
            <a:r>
              <a:rPr lang="en-US" altLang="zh-CN" sz="2000" dirty="0">
                <a:ea typeface="宋体" pitchFamily="2" charset="-122"/>
              </a:rPr>
              <a:t>	1	-1.539	</a:t>
            </a:r>
            <a:r>
              <a:rPr lang="en-US" altLang="zh-CN" sz="2000" dirty="0" smtClean="0">
                <a:ea typeface="宋体" pitchFamily="2" charset="-122"/>
              </a:rPr>
              <a:t>153</a:t>
            </a:r>
            <a:endParaRPr lang="en-US" altLang="zh-CN" sz="2000" dirty="0">
              <a:ea typeface="宋体" pitchFamily="2" charset="-122"/>
            </a:endParaRPr>
          </a:p>
          <a:p>
            <a:pPr>
              <a:lnSpc>
                <a:spcPct val="80000"/>
              </a:lnSpc>
              <a:buFont typeface="Wingdings" pitchFamily="2" charset="2"/>
              <a:buNone/>
            </a:pPr>
            <a:r>
              <a:rPr lang="en-US" altLang="zh-CN" sz="2000" dirty="0">
                <a:ea typeface="宋体" pitchFamily="2" charset="-122"/>
              </a:rPr>
              <a:t>	2	-1.001	</a:t>
            </a:r>
            <a:r>
              <a:rPr lang="en-US" altLang="zh-CN" sz="2000" dirty="0" smtClean="0">
                <a:ea typeface="宋体" pitchFamily="2" charset="-122"/>
              </a:rPr>
              <a:t>162</a:t>
            </a:r>
            <a:endParaRPr lang="en-US" altLang="zh-CN" sz="2000" dirty="0">
              <a:ea typeface="宋体" pitchFamily="2" charset="-122"/>
            </a:endParaRPr>
          </a:p>
          <a:p>
            <a:pPr>
              <a:lnSpc>
                <a:spcPct val="80000"/>
              </a:lnSpc>
              <a:buFont typeface="Wingdings" pitchFamily="2" charset="2"/>
              <a:buNone/>
            </a:pPr>
            <a:r>
              <a:rPr lang="en-US" altLang="zh-CN" sz="2000" dirty="0">
                <a:ea typeface="宋体" pitchFamily="2" charset="-122"/>
              </a:rPr>
              <a:t>	3	-0.656	</a:t>
            </a:r>
            <a:r>
              <a:rPr lang="en-US" altLang="zh-CN" sz="2000" dirty="0" smtClean="0">
                <a:ea typeface="宋体" pitchFamily="2" charset="-122"/>
              </a:rPr>
              <a:t>189</a:t>
            </a:r>
            <a:endParaRPr lang="en-US" altLang="zh-CN" sz="2000" dirty="0">
              <a:ea typeface="宋体" pitchFamily="2" charset="-122"/>
            </a:endParaRPr>
          </a:p>
          <a:p>
            <a:pPr>
              <a:lnSpc>
                <a:spcPct val="80000"/>
              </a:lnSpc>
              <a:buFont typeface="Wingdings" pitchFamily="2" charset="2"/>
              <a:buNone/>
            </a:pPr>
            <a:r>
              <a:rPr lang="en-US" altLang="zh-CN" sz="2000" dirty="0">
                <a:ea typeface="宋体" pitchFamily="2" charset="-122"/>
              </a:rPr>
              <a:t>	4	-0.376	</a:t>
            </a:r>
            <a:r>
              <a:rPr lang="en-US" altLang="zh-CN" sz="2000" dirty="0" smtClean="0">
                <a:ea typeface="宋体" pitchFamily="2" charset="-122"/>
              </a:rPr>
              <a:t>216</a:t>
            </a:r>
            <a:endParaRPr lang="en-US" altLang="zh-CN" sz="2000" dirty="0">
              <a:ea typeface="宋体" pitchFamily="2" charset="-122"/>
            </a:endParaRPr>
          </a:p>
          <a:p>
            <a:pPr>
              <a:lnSpc>
                <a:spcPct val="80000"/>
              </a:lnSpc>
              <a:buFont typeface="Wingdings" pitchFamily="2" charset="2"/>
              <a:buNone/>
            </a:pPr>
            <a:r>
              <a:rPr lang="en-US" altLang="zh-CN" sz="2000" dirty="0">
                <a:ea typeface="宋体" pitchFamily="2" charset="-122"/>
              </a:rPr>
              <a:t>	5	-0.123	</a:t>
            </a:r>
            <a:r>
              <a:rPr lang="en-US" altLang="zh-CN" sz="2000" dirty="0" smtClean="0">
                <a:ea typeface="宋体" pitchFamily="2" charset="-122"/>
              </a:rPr>
              <a:t>216</a:t>
            </a:r>
            <a:endParaRPr lang="en-US" altLang="zh-CN" sz="2000" dirty="0">
              <a:ea typeface="宋体" pitchFamily="2" charset="-122"/>
            </a:endParaRPr>
          </a:p>
          <a:p>
            <a:pPr>
              <a:lnSpc>
                <a:spcPct val="80000"/>
              </a:lnSpc>
              <a:buFont typeface="Wingdings" pitchFamily="2" charset="2"/>
              <a:buNone/>
            </a:pPr>
            <a:r>
              <a:rPr lang="en-US" altLang="zh-CN" sz="2000" dirty="0">
                <a:ea typeface="宋体" pitchFamily="2" charset="-122"/>
              </a:rPr>
              <a:t>	6	  0.123	216</a:t>
            </a:r>
          </a:p>
          <a:p>
            <a:pPr>
              <a:lnSpc>
                <a:spcPct val="80000"/>
              </a:lnSpc>
              <a:buFont typeface="Wingdings" pitchFamily="2" charset="2"/>
              <a:buNone/>
            </a:pPr>
            <a:r>
              <a:rPr lang="en-US" altLang="zh-CN" sz="2000" dirty="0">
                <a:ea typeface="宋体" pitchFamily="2" charset="-122"/>
              </a:rPr>
              <a:t>	7	  0.376	225</a:t>
            </a:r>
          </a:p>
          <a:p>
            <a:pPr>
              <a:lnSpc>
                <a:spcPct val="80000"/>
              </a:lnSpc>
              <a:buFont typeface="Wingdings" pitchFamily="2" charset="2"/>
              <a:buNone/>
            </a:pPr>
            <a:r>
              <a:rPr lang="en-US" altLang="zh-CN" sz="2000" dirty="0">
                <a:ea typeface="宋体" pitchFamily="2" charset="-122"/>
              </a:rPr>
              <a:t>	8	  0.656	225</a:t>
            </a:r>
          </a:p>
          <a:p>
            <a:pPr>
              <a:lnSpc>
                <a:spcPct val="80000"/>
              </a:lnSpc>
              <a:buFont typeface="Wingdings" pitchFamily="2" charset="2"/>
              <a:buNone/>
            </a:pPr>
            <a:r>
              <a:rPr lang="en-US" altLang="zh-CN" sz="2000" dirty="0">
                <a:ea typeface="宋体" pitchFamily="2" charset="-122"/>
              </a:rPr>
              <a:t>	9	  1.001	243</a:t>
            </a:r>
          </a:p>
          <a:p>
            <a:pPr>
              <a:lnSpc>
                <a:spcPct val="80000"/>
              </a:lnSpc>
              <a:buFont typeface="Wingdings" pitchFamily="2" charset="2"/>
              <a:buNone/>
            </a:pPr>
            <a:r>
              <a:rPr lang="en-US" altLang="zh-CN" sz="2000" dirty="0">
                <a:ea typeface="宋体" pitchFamily="2" charset="-122"/>
              </a:rPr>
              <a:t>    10	  1.539	306	</a:t>
            </a:r>
          </a:p>
        </p:txBody>
      </p:sp>
    </p:spTree>
    <p:extLst>
      <p:ext uri="{BB962C8B-B14F-4D97-AF65-F5344CB8AC3E}">
        <p14:creationId xmlns:p14="http://schemas.microsoft.com/office/powerpoint/2010/main" val="6401576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044" name="Object 4"/>
          <p:cNvGraphicFramePr>
            <a:graphicFrameLocks noChangeAspect="1"/>
          </p:cNvGraphicFramePr>
          <p:nvPr/>
        </p:nvGraphicFramePr>
        <p:xfrm>
          <a:off x="685800" y="0"/>
          <a:ext cx="7772400" cy="5367338"/>
        </p:xfrm>
        <a:graphic>
          <a:graphicData uri="http://schemas.openxmlformats.org/presentationml/2006/ole">
            <mc:AlternateContent xmlns:mc="http://schemas.openxmlformats.org/markup-compatibility/2006">
              <mc:Choice xmlns:v="urn:schemas-microsoft-com:vml" Requires="v">
                <p:oleObj spid="_x0000_s6151" name="Chart" r:id="rId3" imgW="3800851" imgH="2624058" progId="Excel.Chart.8">
                  <p:embed/>
                </p:oleObj>
              </mc:Choice>
              <mc:Fallback>
                <p:oleObj name="Chart" r:id="rId3" imgW="3800851" imgH="2624058"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0"/>
                        <a:ext cx="7772400" cy="536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7045" name="Rectangle 5"/>
          <p:cNvSpPr>
            <a:spLocks noChangeArrowheads="1"/>
          </p:cNvSpPr>
          <p:nvPr/>
        </p:nvSpPr>
        <p:spPr bwMode="auto">
          <a:xfrm>
            <a:off x="533400" y="5181600"/>
            <a:ext cx="79327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a:ea typeface="宋体" pitchFamily="2" charset="-122"/>
              </a:rPr>
              <a:t>The plot is fairly linear indicating that the data are</a:t>
            </a:r>
          </a:p>
          <a:p>
            <a:r>
              <a:rPr lang="en-US" altLang="zh-CN">
                <a:ea typeface="宋体" pitchFamily="2" charset="-122"/>
              </a:rPr>
              <a:t>pretty similar to what we would expect from </a:t>
            </a:r>
          </a:p>
          <a:p>
            <a:r>
              <a:rPr lang="en-US" altLang="zh-CN">
                <a:ea typeface="宋体" pitchFamily="2" charset="-122"/>
              </a:rPr>
              <a:t>normal data. </a:t>
            </a:r>
          </a:p>
        </p:txBody>
      </p:sp>
    </p:spTree>
    <p:extLst>
      <p:ext uri="{BB962C8B-B14F-4D97-AF65-F5344CB8AC3E}">
        <p14:creationId xmlns:p14="http://schemas.microsoft.com/office/powerpoint/2010/main" val="23870071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5"/>
          <p:cNvSpPr>
            <a:spLocks noChangeArrowheads="1"/>
          </p:cNvSpPr>
          <p:nvPr/>
        </p:nvSpPr>
        <p:spPr bwMode="auto">
          <a:xfrm>
            <a:off x="381000" y="0"/>
            <a:ext cx="876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a:ea typeface="宋体" pitchFamily="2" charset="-122"/>
              </a:rPr>
              <a:t>To compare results from different treatments, we can put more than one normal plot on the same graph.</a:t>
            </a:r>
          </a:p>
        </p:txBody>
      </p:sp>
      <p:graphicFrame>
        <p:nvGraphicFramePr>
          <p:cNvPr id="88070" name="Object 6"/>
          <p:cNvGraphicFramePr>
            <a:graphicFrameLocks noChangeAspect="1"/>
          </p:cNvGraphicFramePr>
          <p:nvPr/>
        </p:nvGraphicFramePr>
        <p:xfrm>
          <a:off x="2057400" y="914400"/>
          <a:ext cx="6019800" cy="4038600"/>
        </p:xfrm>
        <a:graphic>
          <a:graphicData uri="http://schemas.openxmlformats.org/presentationml/2006/ole">
            <mc:AlternateContent xmlns:mc="http://schemas.openxmlformats.org/markup-compatibility/2006">
              <mc:Choice xmlns:v="urn:schemas-microsoft-com:vml" Requires="v">
                <p:oleObj spid="_x0000_s7175" name="Chart" r:id="rId3" imgW="3816626" imgH="2639833" progId="Excel.Chart.8">
                  <p:embed/>
                </p:oleObj>
              </mc:Choice>
              <mc:Fallback>
                <p:oleObj name="Chart" r:id="rId3" imgW="3816626" imgH="2639833"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914400"/>
                        <a:ext cx="60198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8071" name="Rectangle 7"/>
          <p:cNvSpPr>
            <a:spLocks noChangeArrowheads="1"/>
          </p:cNvSpPr>
          <p:nvPr/>
        </p:nvSpPr>
        <p:spPr bwMode="auto">
          <a:xfrm>
            <a:off x="228600" y="4768850"/>
            <a:ext cx="86868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2000">
                <a:ea typeface="宋体" pitchFamily="2" charset="-122"/>
              </a:rPr>
              <a:t>The intercept for the 900 stress level is above the intercept for the 950 stress group, indicating that the mean lifetime of the 900 stress group is greater than the mean of the 950 stress group.</a:t>
            </a:r>
          </a:p>
          <a:p>
            <a:endParaRPr lang="en-US" altLang="zh-CN" sz="2000">
              <a:ea typeface="宋体" pitchFamily="2" charset="-122"/>
            </a:endParaRPr>
          </a:p>
          <a:p>
            <a:r>
              <a:rPr lang="en-US" altLang="zh-CN" sz="2000">
                <a:ea typeface="宋体" pitchFamily="2" charset="-122"/>
              </a:rPr>
              <a:t>The slopes are similar, indicating that the variances or standard deviations are similar.</a:t>
            </a:r>
          </a:p>
          <a:p>
            <a:pPr eaLnBrk="0" hangingPunct="0"/>
            <a:endParaRPr lang="en-US" altLang="zh-CN" sz="2000">
              <a:latin typeface="Times New Roman" pitchFamily="18" charset="0"/>
              <a:ea typeface="宋体" pitchFamily="2" charset="-122"/>
            </a:endParaRPr>
          </a:p>
        </p:txBody>
      </p:sp>
    </p:spTree>
    <p:extLst>
      <p:ext uri="{BB962C8B-B14F-4D97-AF65-F5344CB8AC3E}">
        <p14:creationId xmlns:p14="http://schemas.microsoft.com/office/powerpoint/2010/main" val="11397407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body" idx="1"/>
          </p:nvPr>
        </p:nvSpPr>
        <p:spPr>
          <a:xfrm>
            <a:off x="304800" y="0"/>
            <a:ext cx="8491538" cy="6858000"/>
          </a:xfrm>
        </p:spPr>
        <p:txBody>
          <a:bodyPr/>
          <a:lstStyle/>
          <a:p>
            <a:pPr>
              <a:lnSpc>
                <a:spcPct val="90000"/>
              </a:lnSpc>
            </a:pPr>
            <a:r>
              <a:rPr lang="en-US" altLang="zh-CN" sz="2400">
                <a:ea typeface="宋体" pitchFamily="2" charset="-122"/>
              </a:rPr>
              <a:t>These plots were done in Excel.  In Excel you can either enter values from the table of E(Z) values or generate approximations to these tables values.</a:t>
            </a:r>
          </a:p>
          <a:p>
            <a:pPr>
              <a:lnSpc>
                <a:spcPct val="90000"/>
              </a:lnSpc>
            </a:pPr>
            <a:endParaRPr lang="en-US" altLang="zh-CN" sz="2400">
              <a:ea typeface="宋体" pitchFamily="2" charset="-122"/>
            </a:endParaRPr>
          </a:p>
          <a:p>
            <a:pPr>
              <a:lnSpc>
                <a:spcPct val="90000"/>
              </a:lnSpc>
            </a:pPr>
            <a:r>
              <a:rPr lang="en-US" altLang="zh-CN" sz="2400">
                <a:ea typeface="宋体" pitchFamily="2" charset="-122"/>
              </a:rPr>
              <a:t>One way to generate approximate E(Z) values is to generate evenly spaced percentiles of a standard normal, Z, distribution.  </a:t>
            </a:r>
          </a:p>
          <a:p>
            <a:pPr>
              <a:lnSpc>
                <a:spcPct val="90000"/>
              </a:lnSpc>
            </a:pPr>
            <a:endParaRPr lang="en-US" altLang="zh-CN" sz="2400">
              <a:ea typeface="宋体" pitchFamily="2" charset="-122"/>
            </a:endParaRPr>
          </a:p>
          <a:p>
            <a:pPr>
              <a:lnSpc>
                <a:spcPct val="90000"/>
              </a:lnSpc>
            </a:pPr>
            <a:r>
              <a:rPr lang="en-US" altLang="zh-CN" sz="2400">
                <a:ea typeface="宋体" pitchFamily="2" charset="-122"/>
              </a:rPr>
              <a:t>The ordered X values correspond roughly to particular percentiles of a normal distribution.</a:t>
            </a:r>
          </a:p>
          <a:p>
            <a:pPr>
              <a:lnSpc>
                <a:spcPct val="90000"/>
              </a:lnSpc>
            </a:pPr>
            <a:endParaRPr lang="en-US" altLang="zh-CN" sz="2400">
              <a:ea typeface="宋体" pitchFamily="2" charset="-122"/>
            </a:endParaRPr>
          </a:p>
          <a:p>
            <a:pPr>
              <a:lnSpc>
                <a:spcPct val="90000"/>
              </a:lnSpc>
            </a:pPr>
            <a:r>
              <a:rPr lang="en-US" altLang="zh-CN" sz="2400">
                <a:ea typeface="宋体" pitchFamily="2" charset="-122"/>
              </a:rPr>
              <a:t>For example if we had n=5 values, the 3rd ordered values would be roughly the median or 50th percentile.</a:t>
            </a:r>
          </a:p>
          <a:p>
            <a:pPr>
              <a:lnSpc>
                <a:spcPct val="90000"/>
              </a:lnSpc>
            </a:pPr>
            <a:endParaRPr lang="en-US" altLang="zh-CN" sz="2400">
              <a:ea typeface="宋体" pitchFamily="2" charset="-122"/>
            </a:endParaRPr>
          </a:p>
          <a:p>
            <a:pPr>
              <a:lnSpc>
                <a:spcPct val="90000"/>
              </a:lnSpc>
            </a:pPr>
            <a:r>
              <a:rPr lang="en-US" altLang="zh-CN" sz="2400">
                <a:ea typeface="宋体" pitchFamily="2" charset="-122"/>
              </a:rPr>
              <a:t>A common method is to use percentiles corresponding to                   .</a:t>
            </a:r>
          </a:p>
        </p:txBody>
      </p:sp>
      <p:sp>
        <p:nvSpPr>
          <p:cNvPr id="8909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9092" name="Object 4"/>
          <p:cNvGraphicFramePr>
            <a:graphicFrameLocks noChangeAspect="1"/>
          </p:cNvGraphicFramePr>
          <p:nvPr/>
        </p:nvGraphicFramePr>
        <p:xfrm>
          <a:off x="3505200" y="5791200"/>
          <a:ext cx="1676400" cy="862013"/>
        </p:xfrm>
        <a:graphic>
          <a:graphicData uri="http://schemas.openxmlformats.org/presentationml/2006/ole">
            <mc:AlternateContent xmlns:mc="http://schemas.openxmlformats.org/markup-compatibility/2006">
              <mc:Choice xmlns:v="urn:schemas-microsoft-com:vml" Requires="v">
                <p:oleObj spid="_x0000_s8199" name="Equation" r:id="rId3" imgW="774364" imgH="393529" progId="Equation.DSMT4">
                  <p:embed/>
                </p:oleObj>
              </mc:Choice>
              <mc:Fallback>
                <p:oleObj name="Equation" r:id="rId3" imgW="774364" imgH="393529"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5791200"/>
                        <a:ext cx="1676400" cy="862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67458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871538" y="-15875"/>
            <a:ext cx="8162925" cy="1311275"/>
          </a:xfrm>
        </p:spPr>
        <p:txBody>
          <a:bodyPr/>
          <a:lstStyle/>
          <a:p>
            <a:r>
              <a:rPr lang="en-US" altLang="zh-CN" sz="3600">
                <a:ea typeface="宋体" pitchFamily="2" charset="-122"/>
              </a:rPr>
              <a:t>9.4 Application of the normal distribution</a:t>
            </a:r>
            <a:r>
              <a:rPr lang="en-US" altLang="zh-CN">
                <a:ea typeface="宋体" pitchFamily="2" charset="-122"/>
              </a:rPr>
              <a:t>  </a:t>
            </a:r>
          </a:p>
        </p:txBody>
      </p:sp>
      <p:sp>
        <p:nvSpPr>
          <p:cNvPr id="72707" name="Rectangle 3"/>
          <p:cNvSpPr>
            <a:spLocks noGrp="1" noChangeArrowheads="1"/>
          </p:cNvSpPr>
          <p:nvPr>
            <p:ph type="body" idx="1"/>
          </p:nvPr>
        </p:nvSpPr>
        <p:spPr/>
        <p:txBody>
          <a:bodyPr/>
          <a:lstStyle/>
          <a:p>
            <a:pPr>
              <a:lnSpc>
                <a:spcPct val="90000"/>
              </a:lnSpc>
            </a:pPr>
            <a:r>
              <a:rPr lang="en-US" altLang="zh-CN" sz="2400">
                <a:ea typeface="宋体" pitchFamily="2" charset="-122"/>
              </a:rPr>
              <a:t>1960-62 Public Health Service</a:t>
            </a:r>
          </a:p>
          <a:p>
            <a:pPr>
              <a:lnSpc>
                <a:spcPct val="90000"/>
              </a:lnSpc>
              <a:buFont typeface="Wingdings" pitchFamily="2" charset="2"/>
              <a:buNone/>
            </a:pPr>
            <a:r>
              <a:rPr lang="en-US" altLang="zh-CN" sz="2400">
                <a:ea typeface="宋体" pitchFamily="2" charset="-122"/>
              </a:rPr>
              <a:t>  Health Examination Survey</a:t>
            </a:r>
          </a:p>
          <a:p>
            <a:pPr>
              <a:lnSpc>
                <a:spcPct val="90000"/>
              </a:lnSpc>
              <a:buFont typeface="Wingdings" pitchFamily="2" charset="2"/>
              <a:buNone/>
            </a:pPr>
            <a:r>
              <a:rPr lang="en-US" altLang="zh-CN" sz="2400">
                <a:ea typeface="宋体" pitchFamily="2" charset="-122"/>
              </a:rPr>
              <a:t>  6,672 Americans 18-79 years old</a:t>
            </a:r>
          </a:p>
          <a:p>
            <a:pPr>
              <a:lnSpc>
                <a:spcPct val="90000"/>
              </a:lnSpc>
              <a:buFont typeface="Wingdings" pitchFamily="2" charset="2"/>
              <a:buNone/>
            </a:pPr>
            <a:endParaRPr lang="en-US" altLang="zh-CN" sz="2400">
              <a:ea typeface="宋体" pitchFamily="2" charset="-122"/>
            </a:endParaRPr>
          </a:p>
          <a:p>
            <a:pPr>
              <a:lnSpc>
                <a:spcPct val="90000"/>
              </a:lnSpc>
              <a:buFont typeface="Wingdings" pitchFamily="2" charset="2"/>
              <a:buNone/>
            </a:pPr>
            <a:r>
              <a:rPr lang="en-US" altLang="zh-CN" sz="2400">
                <a:ea typeface="宋体" pitchFamily="2" charset="-122"/>
              </a:rPr>
              <a:t>The woman</a:t>
            </a:r>
            <a:r>
              <a:rPr lang="en-US" altLang="zh-CN" sz="2400">
                <a:latin typeface="Times New Roman"/>
                <a:ea typeface="宋体" pitchFamily="2" charset="-122"/>
              </a:rPr>
              <a:t>’</a:t>
            </a:r>
            <a:r>
              <a:rPr lang="en-US" altLang="zh-CN" sz="2400">
                <a:ea typeface="宋体" pitchFamily="2" charset="-122"/>
              </a:rPr>
              <a:t>s heights were approximately </a:t>
            </a:r>
          </a:p>
          <a:p>
            <a:pPr>
              <a:lnSpc>
                <a:spcPct val="90000"/>
              </a:lnSpc>
              <a:buFont typeface="Wingdings" pitchFamily="2" charset="2"/>
              <a:buNone/>
            </a:pPr>
            <a:r>
              <a:rPr lang="en-US" altLang="zh-CN" sz="2400">
                <a:ea typeface="宋体" pitchFamily="2" charset="-122"/>
              </a:rPr>
              <a:t>normal with 63</a:t>
            </a:r>
            <a:r>
              <a:rPr lang="en-US" altLang="zh-CN" sz="2800" baseline="30000">
                <a:ea typeface="宋体" pitchFamily="2" charset="-122"/>
                <a:sym typeface="Symbol" pitchFamily="18" charset="2"/>
              </a:rPr>
              <a:t></a:t>
            </a:r>
            <a:r>
              <a:rPr lang="en-US" altLang="zh-CN" sz="2400">
                <a:ea typeface="宋体" pitchFamily="2" charset="-122"/>
              </a:rPr>
              <a:t> and standard deviation </a:t>
            </a:r>
          </a:p>
          <a:p>
            <a:pPr>
              <a:lnSpc>
                <a:spcPct val="90000"/>
              </a:lnSpc>
              <a:buFont typeface="Wingdings" pitchFamily="2" charset="2"/>
              <a:buNone/>
            </a:pPr>
            <a:r>
              <a:rPr lang="en-US" altLang="zh-CN" sz="2400">
                <a:ea typeface="宋体" pitchFamily="2" charset="-122"/>
              </a:rPr>
              <a:t>2.5 </a:t>
            </a:r>
            <a:r>
              <a:rPr lang="en-US" altLang="zh-CN" sz="2800" baseline="30000">
                <a:ea typeface="宋体" pitchFamily="2" charset="-122"/>
                <a:sym typeface="Symbol" pitchFamily="18" charset="2"/>
              </a:rPr>
              <a:t></a:t>
            </a:r>
            <a:r>
              <a:rPr lang="en-US" altLang="zh-CN" sz="2400">
                <a:ea typeface="宋体" pitchFamily="2" charset="-122"/>
              </a:rPr>
              <a:t>.  </a:t>
            </a:r>
          </a:p>
          <a:p>
            <a:pPr>
              <a:lnSpc>
                <a:spcPct val="90000"/>
              </a:lnSpc>
              <a:buFont typeface="Wingdings" pitchFamily="2" charset="2"/>
              <a:buNone/>
            </a:pPr>
            <a:endParaRPr lang="en-US" altLang="zh-CN" sz="2400">
              <a:ea typeface="宋体" pitchFamily="2" charset="-122"/>
            </a:endParaRPr>
          </a:p>
          <a:p>
            <a:pPr>
              <a:lnSpc>
                <a:spcPct val="90000"/>
              </a:lnSpc>
              <a:buFont typeface="Wingdings" pitchFamily="2" charset="2"/>
              <a:buNone/>
            </a:pPr>
            <a:r>
              <a:rPr lang="en-US" altLang="zh-CN" sz="2400">
                <a:ea typeface="宋体" pitchFamily="2" charset="-122"/>
              </a:rPr>
              <a:t>What percentage of women were over 68</a:t>
            </a:r>
            <a:r>
              <a:rPr lang="en-US" altLang="zh-CN" sz="2800" baseline="30000">
                <a:ea typeface="宋体" pitchFamily="2" charset="-122"/>
                <a:sym typeface="Symbol" pitchFamily="18" charset="2"/>
              </a:rPr>
              <a:t></a:t>
            </a:r>
            <a:r>
              <a:rPr lang="en-US" altLang="zh-CN" sz="2400">
                <a:ea typeface="宋体" pitchFamily="2" charset="-122"/>
              </a:rPr>
              <a:t> </a:t>
            </a:r>
          </a:p>
          <a:p>
            <a:pPr>
              <a:lnSpc>
                <a:spcPct val="90000"/>
              </a:lnSpc>
              <a:buFont typeface="Wingdings" pitchFamily="2" charset="2"/>
              <a:buNone/>
            </a:pPr>
            <a:r>
              <a:rPr lang="en-US" altLang="zh-CN" sz="2400">
                <a:ea typeface="宋体" pitchFamily="2" charset="-122"/>
              </a:rPr>
              <a:t>tall?</a:t>
            </a:r>
          </a:p>
        </p:txBody>
      </p:sp>
    </p:spTree>
    <p:extLst>
      <p:ext uri="{BB962C8B-B14F-4D97-AF65-F5344CB8AC3E}">
        <p14:creationId xmlns:p14="http://schemas.microsoft.com/office/powerpoint/2010/main" val="13936443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barn(outVertical)">
                                      <p:cBhvr>
                                        <p:cTn id="7" dur="500"/>
                                        <p:tgtEl>
                                          <p:spTgt spid="72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barn(outVertical)">
                                      <p:cBhvr>
                                        <p:cTn id="12" dur="500"/>
                                        <p:tgtEl>
                                          <p:spTgt spid="727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72707">
                                            <p:txEl>
                                              <p:pRg st="2" end="2"/>
                                            </p:txEl>
                                          </p:spTgt>
                                        </p:tgtEl>
                                        <p:attrNameLst>
                                          <p:attrName>style.visibility</p:attrName>
                                        </p:attrNameLst>
                                      </p:cBhvr>
                                      <p:to>
                                        <p:strVal val="visible"/>
                                      </p:to>
                                    </p:set>
                                    <p:animEffect transition="in" filter="barn(outVertical)">
                                      <p:cBhvr>
                                        <p:cTn id="17" dur="500"/>
                                        <p:tgtEl>
                                          <p:spTgt spid="727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72707">
                                            <p:txEl>
                                              <p:pRg st="4" end="4"/>
                                            </p:txEl>
                                          </p:spTgt>
                                        </p:tgtEl>
                                        <p:attrNameLst>
                                          <p:attrName>style.visibility</p:attrName>
                                        </p:attrNameLst>
                                      </p:cBhvr>
                                      <p:to>
                                        <p:strVal val="visible"/>
                                      </p:to>
                                    </p:set>
                                    <p:animEffect transition="in" filter="barn(outVertical)">
                                      <p:cBhvr>
                                        <p:cTn id="22" dur="500"/>
                                        <p:tgtEl>
                                          <p:spTgt spid="7270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72707">
                                            <p:txEl>
                                              <p:pRg st="5" end="5"/>
                                            </p:txEl>
                                          </p:spTgt>
                                        </p:tgtEl>
                                        <p:attrNameLst>
                                          <p:attrName>style.visibility</p:attrName>
                                        </p:attrNameLst>
                                      </p:cBhvr>
                                      <p:to>
                                        <p:strVal val="visible"/>
                                      </p:to>
                                    </p:set>
                                    <p:animEffect transition="in" filter="barn(outVertical)">
                                      <p:cBhvr>
                                        <p:cTn id="27" dur="500"/>
                                        <p:tgtEl>
                                          <p:spTgt spid="7270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72707">
                                            <p:txEl>
                                              <p:pRg st="6" end="6"/>
                                            </p:txEl>
                                          </p:spTgt>
                                        </p:tgtEl>
                                        <p:attrNameLst>
                                          <p:attrName>style.visibility</p:attrName>
                                        </p:attrNameLst>
                                      </p:cBhvr>
                                      <p:to>
                                        <p:strVal val="visible"/>
                                      </p:to>
                                    </p:set>
                                    <p:animEffect transition="in" filter="barn(outVertical)">
                                      <p:cBhvr>
                                        <p:cTn id="32" dur="500"/>
                                        <p:tgtEl>
                                          <p:spTgt spid="72707">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72707">
                                            <p:txEl>
                                              <p:pRg st="8" end="8"/>
                                            </p:txEl>
                                          </p:spTgt>
                                        </p:tgtEl>
                                        <p:attrNameLst>
                                          <p:attrName>style.visibility</p:attrName>
                                        </p:attrNameLst>
                                      </p:cBhvr>
                                      <p:to>
                                        <p:strVal val="visible"/>
                                      </p:to>
                                    </p:set>
                                    <p:animEffect transition="in" filter="barn(outVertical)">
                                      <p:cBhvr>
                                        <p:cTn id="37" dur="500"/>
                                        <p:tgtEl>
                                          <p:spTgt spid="72707">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72707">
                                            <p:txEl>
                                              <p:pRg st="9" end="9"/>
                                            </p:txEl>
                                          </p:spTgt>
                                        </p:tgtEl>
                                        <p:attrNameLst>
                                          <p:attrName>style.visibility</p:attrName>
                                        </p:attrNameLst>
                                      </p:cBhvr>
                                      <p:to>
                                        <p:strVal val="visible"/>
                                      </p:to>
                                    </p:set>
                                    <p:animEffect transition="in" filter="barn(outVertical)">
                                      <p:cBhvr>
                                        <p:cTn id="42" dur="500"/>
                                        <p:tgtEl>
                                          <p:spTgt spid="727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81075" y="1019175"/>
            <a:ext cx="8162925" cy="641350"/>
          </a:xfrm>
        </p:spPr>
        <p:txBody>
          <a:bodyPr/>
          <a:lstStyle/>
          <a:p>
            <a:r>
              <a:rPr lang="en-US" altLang="zh-CN" sz="3600">
                <a:ea typeface="宋体" pitchFamily="2" charset="-122"/>
              </a:rPr>
              <a:t>Solution:</a:t>
            </a:r>
          </a:p>
        </p:txBody>
      </p:sp>
      <p:sp>
        <p:nvSpPr>
          <p:cNvPr id="73731" name="Rectangle 3"/>
          <p:cNvSpPr>
            <a:spLocks noGrp="1" noChangeArrowheads="1"/>
          </p:cNvSpPr>
          <p:nvPr>
            <p:ph type="body" idx="1"/>
          </p:nvPr>
        </p:nvSpPr>
        <p:spPr/>
        <p:txBody>
          <a:bodyPr/>
          <a:lstStyle/>
          <a:p>
            <a:r>
              <a:rPr lang="en-US" altLang="zh-CN">
                <a:ea typeface="宋体" pitchFamily="2" charset="-122"/>
              </a:rPr>
              <a:t>X=height</a:t>
            </a:r>
          </a:p>
          <a:p>
            <a:pPr>
              <a:buFont typeface="Wingdings" pitchFamily="2" charset="2"/>
              <a:buNone/>
            </a:pPr>
            <a:endParaRPr lang="en-US" altLang="zh-CN">
              <a:ea typeface="宋体" pitchFamily="2" charset="-122"/>
            </a:endParaRPr>
          </a:p>
          <a:p>
            <a:pPr>
              <a:buFont typeface="Wingdings" pitchFamily="2" charset="2"/>
              <a:buNone/>
            </a:pPr>
            <a:r>
              <a:rPr lang="en-US" altLang="zh-CN">
                <a:ea typeface="宋体" pitchFamily="2" charset="-122"/>
              </a:rPr>
              <a:t>  P(X&gt;68)=P(Z&gt;(68-63)/2.5))</a:t>
            </a:r>
          </a:p>
          <a:p>
            <a:pPr>
              <a:buFont typeface="Wingdings" pitchFamily="2" charset="2"/>
              <a:buNone/>
            </a:pPr>
            <a:r>
              <a:rPr lang="en-US" altLang="zh-CN">
                <a:ea typeface="宋体" pitchFamily="2" charset="-122"/>
              </a:rPr>
              <a:t>              =P(Z&gt;2)</a:t>
            </a:r>
          </a:p>
          <a:p>
            <a:pPr>
              <a:buFont typeface="Wingdings" pitchFamily="2" charset="2"/>
              <a:buNone/>
            </a:pPr>
            <a:r>
              <a:rPr lang="en-US" altLang="zh-CN">
                <a:ea typeface="宋体" pitchFamily="2" charset="-122"/>
              </a:rPr>
              <a:t>              =0.5-0.4772</a:t>
            </a:r>
          </a:p>
          <a:p>
            <a:pPr>
              <a:buFont typeface="Wingdings" pitchFamily="2" charset="2"/>
              <a:buNone/>
            </a:pPr>
            <a:r>
              <a:rPr lang="en-US" altLang="zh-CN">
                <a:ea typeface="宋体" pitchFamily="2" charset="-122"/>
              </a:rPr>
              <a:t>              =</a:t>
            </a:r>
            <a:r>
              <a:rPr lang="en-US" altLang="zh-CN" u="sng">
                <a:ea typeface="宋体" pitchFamily="2" charset="-122"/>
              </a:rPr>
              <a:t>0.0228</a:t>
            </a:r>
          </a:p>
          <a:p>
            <a:pPr>
              <a:buFont typeface="Wingdings" pitchFamily="2" charset="2"/>
              <a:buNone/>
            </a:pPr>
            <a:endParaRPr lang="zh-CN" altLang="en-US">
              <a:ea typeface="宋体" pitchFamily="2" charset="-122"/>
            </a:endParaRPr>
          </a:p>
        </p:txBody>
      </p:sp>
    </p:spTree>
    <p:extLst>
      <p:ext uri="{BB962C8B-B14F-4D97-AF65-F5344CB8AC3E}">
        <p14:creationId xmlns:p14="http://schemas.microsoft.com/office/powerpoint/2010/main" val="15923152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en-US" altLang="zh-CN">
                <a:ea typeface="宋体" pitchFamily="2" charset="-122"/>
              </a:rPr>
              <a:t>9.5 Normal Approximation to Binomial</a:t>
            </a:r>
          </a:p>
        </p:txBody>
      </p:sp>
      <p:sp>
        <p:nvSpPr>
          <p:cNvPr id="32771" name="Rectangle 3"/>
          <p:cNvSpPr>
            <a:spLocks noGrp="1" noChangeArrowheads="1"/>
          </p:cNvSpPr>
          <p:nvPr>
            <p:ph type="body" idx="1"/>
          </p:nvPr>
        </p:nvSpPr>
        <p:spPr/>
        <p:txBody>
          <a:bodyPr/>
          <a:lstStyle/>
          <a:p>
            <a:pPr marL="609600" indent="-609600">
              <a:lnSpc>
                <a:spcPct val="80000"/>
              </a:lnSpc>
            </a:pPr>
            <a:r>
              <a:rPr lang="en-US" altLang="zh-CN" sz="2800">
                <a:ea typeface="宋体" pitchFamily="2" charset="-122"/>
              </a:rPr>
              <a:t>A binomial distribution:</a:t>
            </a:r>
          </a:p>
          <a:p>
            <a:pPr marL="609600" indent="-609600">
              <a:lnSpc>
                <a:spcPct val="80000"/>
              </a:lnSpc>
              <a:buFont typeface="Wingdings" pitchFamily="2" charset="2"/>
              <a:buNone/>
            </a:pPr>
            <a:r>
              <a:rPr lang="en-US" altLang="zh-CN" sz="2800">
                <a:ea typeface="宋体" pitchFamily="2" charset="-122"/>
              </a:rPr>
              <a:t>  n=10, p=0.5</a:t>
            </a:r>
          </a:p>
          <a:p>
            <a:pPr marL="609600" indent="-609600">
              <a:lnSpc>
                <a:spcPct val="80000"/>
              </a:lnSpc>
              <a:buFont typeface="Wingdings" pitchFamily="2" charset="2"/>
              <a:buNone/>
            </a:pPr>
            <a:r>
              <a:rPr lang="en-US" altLang="zh-CN" sz="2800">
                <a:ea typeface="宋体" pitchFamily="2" charset="-122"/>
              </a:rPr>
              <a:t>  </a:t>
            </a:r>
            <a:r>
              <a:rPr lang="el-GR" sz="2800">
                <a:latin typeface="MS Mincho" pitchFamily="49" charset="-128"/>
                <a:ea typeface="MS Mincho" pitchFamily="49" charset="-128"/>
                <a:sym typeface="Math1" pitchFamily="2" charset="2"/>
              </a:rPr>
              <a:t>μ</a:t>
            </a:r>
            <a:r>
              <a:rPr lang="en-US" altLang="zh-CN" sz="2800">
                <a:ea typeface="宋体" pitchFamily="2" charset="-122"/>
                <a:sym typeface="Math1" pitchFamily="2" charset="2"/>
              </a:rPr>
              <a:t>=np=5 </a:t>
            </a:r>
          </a:p>
          <a:p>
            <a:pPr marL="609600" indent="-609600">
              <a:lnSpc>
                <a:spcPct val="80000"/>
              </a:lnSpc>
              <a:buFont typeface="Wingdings" pitchFamily="2" charset="2"/>
              <a:buNone/>
            </a:pPr>
            <a:r>
              <a:rPr lang="en-US" altLang="zh-CN" sz="2800">
                <a:ea typeface="宋体" pitchFamily="2" charset="-122"/>
                <a:sym typeface="Math1" pitchFamily="2" charset="2"/>
              </a:rPr>
              <a:t>  </a:t>
            </a:r>
            <a:r>
              <a:rPr lang="el-GR" sz="2800">
                <a:latin typeface="MS Mincho" pitchFamily="49" charset="-128"/>
                <a:ea typeface="MS Mincho" pitchFamily="49" charset="-128"/>
                <a:sym typeface="Math1" pitchFamily="2" charset="2"/>
              </a:rPr>
              <a:t>σ</a:t>
            </a:r>
            <a:r>
              <a:rPr lang="en-US" altLang="zh-CN" sz="2800" baseline="30000">
                <a:ea typeface="宋体" pitchFamily="2" charset="-122"/>
                <a:sym typeface="Math1" pitchFamily="2" charset="2"/>
              </a:rPr>
              <a:t>2</a:t>
            </a:r>
            <a:r>
              <a:rPr lang="en-US" altLang="zh-CN" sz="2800">
                <a:ea typeface="宋体" pitchFamily="2" charset="-122"/>
                <a:sym typeface="Math1" pitchFamily="2" charset="2"/>
              </a:rPr>
              <a:t>=np(1-p)=2.5 </a:t>
            </a:r>
            <a:r>
              <a:rPr lang="en-US" altLang="zh-CN" sz="2800">
                <a:ea typeface="宋体" pitchFamily="2" charset="-122"/>
                <a:sym typeface="Wingdings" pitchFamily="2" charset="2"/>
              </a:rPr>
              <a:t> </a:t>
            </a:r>
            <a:r>
              <a:rPr lang="el-GR" sz="2800">
                <a:latin typeface="MS Mincho" pitchFamily="49" charset="-128"/>
                <a:ea typeface="MS Mincho" pitchFamily="49" charset="-128"/>
                <a:sym typeface="Math1" pitchFamily="2" charset="2"/>
              </a:rPr>
              <a:t>σ</a:t>
            </a:r>
            <a:r>
              <a:rPr lang="en-US" altLang="zh-CN" sz="2800">
                <a:ea typeface="宋体" pitchFamily="2" charset="-122"/>
                <a:sym typeface="Math1" pitchFamily="2" charset="2"/>
              </a:rPr>
              <a:t>=1.58</a:t>
            </a:r>
          </a:p>
          <a:p>
            <a:pPr marL="609600" indent="-609600">
              <a:lnSpc>
                <a:spcPct val="80000"/>
              </a:lnSpc>
              <a:buFont typeface="Wingdings" pitchFamily="2" charset="2"/>
              <a:buAutoNum type="arabicPeriod"/>
            </a:pPr>
            <a:r>
              <a:rPr lang="en-US" altLang="zh-CN" sz="2800">
                <a:ea typeface="宋体" pitchFamily="2" charset="-122"/>
                <a:sym typeface="Math1" pitchFamily="2" charset="2"/>
              </a:rPr>
              <a:t> P(X</a:t>
            </a:r>
            <a:r>
              <a:rPr lang="en-US" altLang="zh-CN" sz="2800">
                <a:latin typeface="Times New Roman" pitchFamily="18" charset="0"/>
                <a:ea typeface="宋体" pitchFamily="2" charset="-122"/>
                <a:sym typeface="Math1" pitchFamily="2" charset="2"/>
              </a:rPr>
              <a:t>≥</a:t>
            </a:r>
            <a:r>
              <a:rPr lang="en-US" altLang="zh-CN" sz="2800">
                <a:ea typeface="宋体" pitchFamily="2" charset="-122"/>
                <a:sym typeface="Math1" pitchFamily="2" charset="2"/>
              </a:rPr>
              <a:t>7)=</a:t>
            </a:r>
            <a:r>
              <a:rPr lang="en-US" altLang="zh-CN" sz="2800" u="sng">
                <a:ea typeface="宋体" pitchFamily="2" charset="-122"/>
                <a:sym typeface="Math1" pitchFamily="2" charset="2"/>
              </a:rPr>
              <a:t>0.172</a:t>
            </a:r>
            <a:r>
              <a:rPr lang="en-US" altLang="zh-CN" sz="2800">
                <a:ea typeface="宋体" pitchFamily="2" charset="-122"/>
                <a:sym typeface="Math1" pitchFamily="2" charset="2"/>
              </a:rPr>
              <a:t>  from Binomial</a:t>
            </a:r>
          </a:p>
          <a:p>
            <a:pPr marL="609600" indent="-609600">
              <a:lnSpc>
                <a:spcPct val="80000"/>
              </a:lnSpc>
              <a:buFont typeface="Wingdings" pitchFamily="2" charset="2"/>
              <a:buAutoNum type="arabicPeriod"/>
            </a:pPr>
            <a:r>
              <a:rPr lang="en-US" altLang="zh-CN" sz="2800">
                <a:ea typeface="宋体" pitchFamily="2" charset="-122"/>
                <a:sym typeface="Math1" pitchFamily="2" charset="2"/>
              </a:rPr>
              <a:t> P(X</a:t>
            </a:r>
            <a:r>
              <a:rPr lang="en-US" altLang="zh-CN" sz="2800">
                <a:latin typeface="Times New Roman" pitchFamily="18" charset="0"/>
                <a:ea typeface="宋体" pitchFamily="2" charset="-122"/>
                <a:sym typeface="Math1" pitchFamily="2" charset="2"/>
              </a:rPr>
              <a:t>≥</a:t>
            </a:r>
            <a:r>
              <a:rPr lang="en-US" altLang="zh-CN" sz="2800">
                <a:ea typeface="宋体" pitchFamily="2" charset="-122"/>
                <a:sym typeface="Math1" pitchFamily="2" charset="2"/>
              </a:rPr>
              <a:t>7)= P(Z&gt;(6.5-5)/1.58)</a:t>
            </a:r>
          </a:p>
          <a:p>
            <a:pPr marL="609600" indent="-609600">
              <a:lnSpc>
                <a:spcPct val="80000"/>
              </a:lnSpc>
              <a:buFont typeface="Wingdings" pitchFamily="2" charset="2"/>
              <a:buAutoNum type="arabicPeriod"/>
            </a:pPr>
            <a:r>
              <a:rPr lang="en-US" altLang="zh-CN" sz="2800">
                <a:ea typeface="宋体" pitchFamily="2" charset="-122"/>
                <a:sym typeface="Math1" pitchFamily="2" charset="2"/>
              </a:rPr>
              <a:t>=P(Z&gt;0.95)</a:t>
            </a:r>
          </a:p>
          <a:p>
            <a:pPr marL="609600" indent="-609600">
              <a:lnSpc>
                <a:spcPct val="80000"/>
              </a:lnSpc>
              <a:buFont typeface="Wingdings" pitchFamily="2" charset="2"/>
              <a:buNone/>
            </a:pPr>
            <a:r>
              <a:rPr lang="en-US" altLang="zh-CN" sz="2800">
                <a:ea typeface="宋体" pitchFamily="2" charset="-122"/>
                <a:sym typeface="Math1" pitchFamily="2" charset="2"/>
              </a:rPr>
              <a:t>   	=0.5-0.3289=</a:t>
            </a:r>
            <a:r>
              <a:rPr lang="en-US" altLang="zh-CN" sz="2800" u="sng">
                <a:ea typeface="宋体" pitchFamily="2" charset="-122"/>
                <a:sym typeface="Math1" pitchFamily="2" charset="2"/>
              </a:rPr>
              <a:t>0.1711</a:t>
            </a:r>
            <a:r>
              <a:rPr lang="en-US" altLang="zh-CN" sz="2800">
                <a:ea typeface="宋体" pitchFamily="2" charset="-122"/>
                <a:sym typeface="Math1" pitchFamily="2" charset="2"/>
              </a:rPr>
              <a:t>  </a:t>
            </a:r>
          </a:p>
          <a:p>
            <a:pPr marL="609600" indent="-609600">
              <a:lnSpc>
                <a:spcPct val="80000"/>
              </a:lnSpc>
              <a:buFont typeface="Wingdings" pitchFamily="2" charset="2"/>
              <a:buNone/>
            </a:pPr>
            <a:r>
              <a:rPr lang="en-US" altLang="zh-CN" sz="2800">
                <a:ea typeface="宋体" pitchFamily="2" charset="-122"/>
                <a:sym typeface="Math1" pitchFamily="2" charset="2"/>
              </a:rPr>
              <a:t>from normal approximation         </a:t>
            </a:r>
          </a:p>
        </p:txBody>
      </p:sp>
    </p:spTree>
    <p:extLst>
      <p:ext uri="{BB962C8B-B14F-4D97-AF65-F5344CB8AC3E}">
        <p14:creationId xmlns:p14="http://schemas.microsoft.com/office/powerpoint/2010/main" val="11365070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arn(outVertical)">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barn(outVertical)">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barn(outVertical)">
                                      <p:cBhvr>
                                        <p:cTn id="17" dur="500"/>
                                        <p:tgtEl>
                                          <p:spTgt spid="327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barn(outVertical)">
                                      <p:cBhvr>
                                        <p:cTn id="22" dur="500"/>
                                        <p:tgtEl>
                                          <p:spTgt spid="327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animEffect transition="in" filter="barn(outVertical)">
                                      <p:cBhvr>
                                        <p:cTn id="27" dur="500"/>
                                        <p:tgtEl>
                                          <p:spTgt spid="327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2771">
                                            <p:txEl>
                                              <p:pRg st="5" end="5"/>
                                            </p:txEl>
                                          </p:spTgt>
                                        </p:tgtEl>
                                        <p:attrNameLst>
                                          <p:attrName>style.visibility</p:attrName>
                                        </p:attrNameLst>
                                      </p:cBhvr>
                                      <p:to>
                                        <p:strVal val="visible"/>
                                      </p:to>
                                    </p:set>
                                    <p:animEffect transition="in" filter="barn(outVertical)">
                                      <p:cBhvr>
                                        <p:cTn id="32" dur="500"/>
                                        <p:tgtEl>
                                          <p:spTgt spid="3277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2771">
                                            <p:txEl>
                                              <p:pRg st="6" end="6"/>
                                            </p:txEl>
                                          </p:spTgt>
                                        </p:tgtEl>
                                        <p:attrNameLst>
                                          <p:attrName>style.visibility</p:attrName>
                                        </p:attrNameLst>
                                      </p:cBhvr>
                                      <p:to>
                                        <p:strVal val="visible"/>
                                      </p:to>
                                    </p:set>
                                    <p:animEffect transition="in" filter="barn(outVertical)">
                                      <p:cBhvr>
                                        <p:cTn id="37" dur="500"/>
                                        <p:tgtEl>
                                          <p:spTgt spid="3277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32771">
                                            <p:txEl>
                                              <p:pRg st="7" end="7"/>
                                            </p:txEl>
                                          </p:spTgt>
                                        </p:tgtEl>
                                        <p:attrNameLst>
                                          <p:attrName>style.visibility</p:attrName>
                                        </p:attrNameLst>
                                      </p:cBhvr>
                                      <p:to>
                                        <p:strVal val="visible"/>
                                      </p:to>
                                    </p:set>
                                    <p:animEffect transition="in" filter="barn(outVertical)">
                                      <p:cBhvr>
                                        <p:cTn id="42" dur="500"/>
                                        <p:tgtEl>
                                          <p:spTgt spid="3277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32771">
                                            <p:txEl>
                                              <p:pRg st="8" end="8"/>
                                            </p:txEl>
                                          </p:spTgt>
                                        </p:tgtEl>
                                        <p:attrNameLst>
                                          <p:attrName>style.visibility</p:attrName>
                                        </p:attrNameLst>
                                      </p:cBhvr>
                                      <p:to>
                                        <p:strVal val="visible"/>
                                      </p:to>
                                    </p:set>
                                    <p:animEffect transition="in" filter="barn(outVertical)">
                                      <p:cBhvr>
                                        <p:cTn id="47" dur="500"/>
                                        <p:tgtEl>
                                          <p:spTgt spid="327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981075" y="401638"/>
            <a:ext cx="7967663" cy="1006475"/>
          </a:xfrm>
        </p:spPr>
        <p:txBody>
          <a:bodyPr/>
          <a:lstStyle/>
          <a:p>
            <a:r>
              <a:rPr lang="en-US" altLang="zh-CN" sz="1600">
                <a:ea typeface="宋体" pitchFamily="2" charset="-122"/>
              </a:rPr>
              <a:t>Dots: Binomial Probabilities    </a:t>
            </a:r>
            <a:br>
              <a:rPr lang="en-US" altLang="zh-CN" sz="1600">
                <a:ea typeface="宋体" pitchFamily="2" charset="-122"/>
              </a:rPr>
            </a:br>
            <a:r>
              <a:rPr lang="en-US" altLang="zh-CN" sz="1600">
                <a:ea typeface="宋体" pitchFamily="2" charset="-122"/>
              </a:rPr>
              <a:t>Smoot Line: Normal Curve With Same Mean and Variance</a:t>
            </a:r>
            <a:r>
              <a:rPr lang="en-US" altLang="zh-CN" sz="3200">
                <a:ea typeface="宋体" pitchFamily="2" charset="-122"/>
              </a:rPr>
              <a:t> </a:t>
            </a:r>
            <a:r>
              <a:rPr lang="en-US" altLang="zh-CN">
                <a:ea typeface="宋体" pitchFamily="2" charset="-122"/>
              </a:rPr>
              <a:t> </a:t>
            </a:r>
          </a:p>
        </p:txBody>
      </p:sp>
      <p:pic>
        <p:nvPicPr>
          <p:cNvPr id="36868" name="Picture 4"/>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1066800" y="1905000"/>
            <a:ext cx="6889750" cy="4829175"/>
          </a:xfrm>
          <a:noFill/>
          <a:ln/>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3624963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81075" y="842963"/>
            <a:ext cx="8162925" cy="641350"/>
          </a:xfrm>
        </p:spPr>
        <p:txBody>
          <a:bodyPr/>
          <a:lstStyle/>
          <a:p>
            <a:r>
              <a:rPr lang="en-US" altLang="zh-CN" sz="3600">
                <a:ea typeface="宋体" pitchFamily="2" charset="-122"/>
              </a:rPr>
              <a:t>Normal Approximation Is Good If</a:t>
            </a:r>
          </a:p>
        </p:txBody>
      </p:sp>
      <p:sp>
        <p:nvSpPr>
          <p:cNvPr id="37891" name="Rectangle 3"/>
          <p:cNvSpPr>
            <a:spLocks noGrp="1" noChangeArrowheads="1"/>
          </p:cNvSpPr>
          <p:nvPr>
            <p:ph type="body" idx="1"/>
          </p:nvPr>
        </p:nvSpPr>
        <p:spPr/>
        <p:txBody>
          <a:bodyPr/>
          <a:lstStyle/>
          <a:p>
            <a:r>
              <a:rPr lang="en-US" altLang="zh-CN">
                <a:ea typeface="宋体" pitchFamily="2" charset="-122"/>
              </a:rPr>
              <a:t>The normal curve has the same mean and standard deviation as binomial</a:t>
            </a:r>
          </a:p>
          <a:p>
            <a:pPr>
              <a:buFont typeface="Wingdings" pitchFamily="2" charset="2"/>
              <a:buNone/>
            </a:pPr>
            <a:endParaRPr lang="en-US" altLang="zh-CN">
              <a:ea typeface="宋体" pitchFamily="2" charset="-122"/>
            </a:endParaRPr>
          </a:p>
          <a:p>
            <a:r>
              <a:rPr lang="en-US" altLang="zh-CN">
                <a:ea typeface="宋体" pitchFamily="2" charset="-122"/>
              </a:rPr>
              <a:t>np&gt;5 and n(1-p)&gt;5</a:t>
            </a:r>
          </a:p>
          <a:p>
            <a:pPr>
              <a:buFont typeface="Wingdings" pitchFamily="2" charset="2"/>
              <a:buNone/>
            </a:pPr>
            <a:endParaRPr lang="en-US" altLang="zh-CN">
              <a:ea typeface="宋体" pitchFamily="2" charset="-122"/>
            </a:endParaRPr>
          </a:p>
          <a:p>
            <a:r>
              <a:rPr lang="en-US" altLang="zh-CN">
                <a:ea typeface="宋体" pitchFamily="2" charset="-122"/>
              </a:rPr>
              <a:t>Continuity correction is made</a:t>
            </a:r>
          </a:p>
        </p:txBody>
      </p:sp>
    </p:spTree>
    <p:extLst>
      <p:ext uri="{BB962C8B-B14F-4D97-AF65-F5344CB8AC3E}">
        <p14:creationId xmlns:p14="http://schemas.microsoft.com/office/powerpoint/2010/main" val="3512728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500" fill="hold"/>
                                        <p:tgtEl>
                                          <p:spTgt spid="37890"/>
                                        </p:tgtEl>
                                        <p:attrNameLst>
                                          <p:attrName>ppt_x</p:attrName>
                                        </p:attrNameLst>
                                      </p:cBhvr>
                                      <p:tavLst>
                                        <p:tav tm="0">
                                          <p:val>
                                            <p:strVal val="0-#ppt_w/2"/>
                                          </p:val>
                                        </p:tav>
                                        <p:tav tm="100000">
                                          <p:val>
                                            <p:strVal val="#ppt_x"/>
                                          </p:val>
                                        </p:tav>
                                      </p:tavLst>
                                    </p:anim>
                                    <p:anim calcmode="lin" valueType="num">
                                      <p:cBhvr additive="base">
                                        <p:cTn id="8" dur="500" fill="hold"/>
                                        <p:tgtEl>
                                          <p:spTgt spid="37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1">
                                            <p:txEl>
                                              <p:pRg st="0" end="0"/>
                                            </p:txEl>
                                          </p:spTgt>
                                        </p:tgtEl>
                                        <p:attrNameLst>
                                          <p:attrName>style.visibility</p:attrName>
                                        </p:attrNameLst>
                                      </p:cBhvr>
                                      <p:to>
                                        <p:strVal val="visible"/>
                                      </p:to>
                                    </p:set>
                                    <p:anim calcmode="lin" valueType="num">
                                      <p:cBhvr additive="base">
                                        <p:cTn id="13" dur="500" fill="hold"/>
                                        <p:tgtEl>
                                          <p:spTgt spid="3789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8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891">
                                            <p:txEl>
                                              <p:pRg st="2" end="2"/>
                                            </p:txEl>
                                          </p:spTgt>
                                        </p:tgtEl>
                                        <p:attrNameLst>
                                          <p:attrName>style.visibility</p:attrName>
                                        </p:attrNameLst>
                                      </p:cBhvr>
                                      <p:to>
                                        <p:strVal val="visible"/>
                                      </p:to>
                                    </p:set>
                                    <p:anim calcmode="lin" valueType="num">
                                      <p:cBhvr additive="base">
                                        <p:cTn id="19" dur="500" fill="hold"/>
                                        <p:tgtEl>
                                          <p:spTgt spid="378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891">
                                            <p:txEl>
                                              <p:pRg st="4" end="4"/>
                                            </p:txEl>
                                          </p:spTgt>
                                        </p:tgtEl>
                                        <p:attrNameLst>
                                          <p:attrName>style.visibility</p:attrName>
                                        </p:attrNameLst>
                                      </p:cBhvr>
                                      <p:to>
                                        <p:strVal val="visible"/>
                                      </p:to>
                                    </p:set>
                                    <p:anim calcmode="lin" valueType="num">
                                      <p:cBhvr additive="base">
                                        <p:cTn id="25" dur="500" fill="hold"/>
                                        <p:tgtEl>
                                          <p:spTgt spid="3789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8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Normal distribution</a:t>
            </a:r>
          </a:p>
          <a:p>
            <a:r>
              <a:rPr lang="en-US" dirty="0" smtClean="0"/>
              <a:t>Check for normality</a:t>
            </a:r>
          </a:p>
          <a:p>
            <a:r>
              <a:rPr lang="en-US" dirty="0" smtClean="0"/>
              <a:t>Normal distribution </a:t>
            </a:r>
            <a:r>
              <a:rPr lang="en-US" dirty="0" err="1" smtClean="0"/>
              <a:t>Vs</a:t>
            </a:r>
            <a:r>
              <a:rPr lang="en-US" dirty="0" smtClean="0"/>
              <a:t> Probability distribution</a:t>
            </a:r>
            <a:endParaRPr lang="en-US" dirty="0"/>
          </a:p>
        </p:txBody>
      </p:sp>
    </p:spTree>
    <p:extLst>
      <p:ext uri="{BB962C8B-B14F-4D97-AF65-F5344CB8AC3E}">
        <p14:creationId xmlns:p14="http://schemas.microsoft.com/office/powerpoint/2010/main" val="4193428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Preamble of next lecture</a:t>
            </a:r>
            <a:endParaRPr lang="en-US" dirty="0"/>
          </a:p>
        </p:txBody>
      </p:sp>
      <p:sp>
        <p:nvSpPr>
          <p:cNvPr id="3" name="Content Placeholder 2"/>
          <p:cNvSpPr>
            <a:spLocks noGrp="1"/>
          </p:cNvSpPr>
          <p:nvPr>
            <p:ph idx="1"/>
          </p:nvPr>
        </p:nvSpPr>
        <p:spPr/>
        <p:txBody>
          <a:bodyPr/>
          <a:lstStyle/>
          <a:p>
            <a:r>
              <a:rPr lang="en-US" dirty="0" smtClean="0"/>
              <a:t>Time </a:t>
            </a:r>
            <a:r>
              <a:rPr lang="en-US" smtClean="0"/>
              <a:t>series analysis</a:t>
            </a:r>
            <a:endParaRPr lang="en-US"/>
          </a:p>
        </p:txBody>
      </p:sp>
    </p:spTree>
    <p:extLst>
      <p:ext uri="{BB962C8B-B14F-4D97-AF65-F5344CB8AC3E}">
        <p14:creationId xmlns:p14="http://schemas.microsoft.com/office/powerpoint/2010/main" val="4130353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1182</Words>
  <Application>Microsoft Office PowerPoint</Application>
  <PresentationFormat>On-screen Show (4:3)</PresentationFormat>
  <Paragraphs>238</Paragraphs>
  <Slides>43</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43</vt:i4>
      </vt:variant>
    </vt:vector>
  </HeadingPairs>
  <TitlesOfParts>
    <vt:vector size="47" baseType="lpstr">
      <vt:lpstr>Office Theme</vt:lpstr>
      <vt:lpstr>Chart</vt:lpstr>
      <vt:lpstr>Equation</vt:lpstr>
      <vt:lpstr>Acrobat Document</vt:lpstr>
      <vt:lpstr>Lecture 6 Normal Distribution</vt:lpstr>
      <vt:lpstr>Summary of last lecture</vt:lpstr>
      <vt:lpstr>Learning Objectives</vt:lpstr>
      <vt:lpstr>Continuous Distribution</vt:lpstr>
      <vt:lpstr>A probability histogram </vt:lpstr>
      <vt:lpstr>Continuous random variable </vt:lpstr>
      <vt:lpstr>Continuous distributions</vt:lpstr>
      <vt:lpstr>Density function</vt:lpstr>
      <vt:lpstr>P(2≤X≤4)= P(2≤X&lt;4)= P(2&lt;X&lt;4)</vt:lpstr>
      <vt:lpstr>The normal distribution</vt:lpstr>
      <vt:lpstr>The normal—Bell shaped curve: μ=100, σ2=10</vt:lpstr>
      <vt:lpstr>Normal curves: (μ=0, σ2=1) and (μ=5, σ 2=1) </vt:lpstr>
      <vt:lpstr>Normal curves: (μ=0, σ2=1) and (μ=0, σ2=2)</vt:lpstr>
      <vt:lpstr>Normal curves: (μ=0, σ2=1) and (μ=2, σ2=0.25)</vt:lpstr>
      <vt:lpstr>The standard normal curve:  μ=0, and σ2=1 </vt:lpstr>
      <vt:lpstr>How to calculate the probability of a normal random variable?</vt:lpstr>
      <vt:lpstr>Get the probability from standard normal table </vt:lpstr>
      <vt:lpstr>Table I: P(0&lt;Z&lt;z)</vt:lpstr>
      <vt:lpstr>Examples</vt:lpstr>
      <vt:lpstr>From non-standard normal to standard normal</vt:lpstr>
      <vt:lpstr>Example 9.8</vt:lpstr>
      <vt:lpstr>XZ</vt:lpstr>
      <vt:lpstr>Checking Normality</vt:lpstr>
      <vt:lpstr>Simulation:  100 observations,  normal with mean=5, st dev=1</vt:lpstr>
      <vt:lpstr>The plot below shows results on alpha-fetoprotein (AFP) levels in maternal blood for normal and Down’s syndrome fetuses. </vt:lpstr>
      <vt:lpstr>Normal Plot</vt:lpstr>
      <vt:lpstr>Normal plot </vt:lpstr>
      <vt:lpstr>PowerPoint Presentation</vt:lpstr>
      <vt:lpstr>PowerPoint Presentation</vt:lpstr>
      <vt:lpstr>Check for normality</vt:lpstr>
      <vt:lpstr>PowerPoint Presentation</vt:lpstr>
      <vt:lpstr>Normal plot </vt:lpstr>
      <vt:lpstr>Example</vt:lpstr>
      <vt:lpstr>PowerPoint Presentation</vt:lpstr>
      <vt:lpstr>PowerPoint Presentation</vt:lpstr>
      <vt:lpstr>PowerPoint Presentation</vt:lpstr>
      <vt:lpstr>9.4 Application of the normal distribution  </vt:lpstr>
      <vt:lpstr>Solution:</vt:lpstr>
      <vt:lpstr>9.5 Normal Approximation to Binomial</vt:lpstr>
      <vt:lpstr>Dots: Binomial Probabilities     Smoot Line: Normal Curve With Same Mean and Variance  </vt:lpstr>
      <vt:lpstr>Normal Approximation Is Good If</vt:lpstr>
      <vt:lpstr>Conclusion</vt:lpstr>
      <vt:lpstr>Preamble of next lecture</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6 Normal Distribution</dc:title>
  <dc:creator>MyUserName</dc:creator>
  <cp:lastModifiedBy>MyUserName</cp:lastModifiedBy>
  <cp:revision>19</cp:revision>
  <dcterms:created xsi:type="dcterms:W3CDTF">2012-12-06T20:21:02Z</dcterms:created>
  <dcterms:modified xsi:type="dcterms:W3CDTF">2012-12-07T05:12:24Z</dcterms:modified>
</cp:coreProperties>
</file>