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4599F94E-CEE6-441E-89CC-EB005ECD8F06}">
      <a14:m xmlns:a14="http://schemas.microsoft.com/office/drawing/2010/main" xmlns="">
        <m:mathPr xmlns:m="http://schemas.openxmlformats.org/officeDocument/2006/math">
          <m:brkBin m:val="before"/>
          <m:brkBinSub m:val="--"/>
        </m:mathPr>
      </a14:m>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6.6351706036745423E-2"/>
          <c:y val="5.8891555233659673E-2"/>
          <c:w val="0.76171527170214848"/>
          <c:h val="0.84317326500459688"/>
        </c:manualLayout>
      </c:layout>
      <c:barChart>
        <c:barDir val="col"/>
        <c:grouping val="clustered"/>
        <c:ser>
          <c:idx val="0"/>
          <c:order val="0"/>
          <c:tx>
            <c:strRef>
              <c:f>Sheet1!$B$1</c:f>
              <c:strCache>
                <c:ptCount val="1"/>
                <c:pt idx="0">
                  <c:v>Series 1</c:v>
                </c:pt>
              </c:strCache>
            </c:strRef>
          </c:tx>
          <c:cat>
            <c:numRef>
              <c:f>Sheet1!$A$2:$A$5</c:f>
              <c:numCache>
                <c:formatCode>General</c:formatCode>
                <c:ptCount val="4"/>
                <c:pt idx="0">
                  <c:v>1</c:v>
                </c:pt>
                <c:pt idx="1">
                  <c:v>2</c:v>
                </c:pt>
                <c:pt idx="2">
                  <c:v>3</c:v>
                </c:pt>
                <c:pt idx="3">
                  <c:v>4</c:v>
                </c:pt>
              </c:numCache>
            </c:numRef>
          </c:cat>
          <c:val>
            <c:numRef>
              <c:f>Sheet1!$B$2:$B$5</c:f>
              <c:numCache>
                <c:formatCode>General</c:formatCode>
                <c:ptCount val="4"/>
                <c:pt idx="0">
                  <c:v>1.5</c:v>
                </c:pt>
                <c:pt idx="1">
                  <c:v>1.5</c:v>
                </c:pt>
                <c:pt idx="2">
                  <c:v>1.5</c:v>
                </c:pt>
                <c:pt idx="3">
                  <c:v>1.5</c:v>
                </c:pt>
              </c:numCache>
            </c:numRef>
          </c:val>
        </c:ser>
        <c:ser>
          <c:idx val="1"/>
          <c:order val="1"/>
          <c:tx>
            <c:strRef>
              <c:f>Sheet1!$C$1</c:f>
              <c:strCache>
                <c:ptCount val="1"/>
                <c:pt idx="0">
                  <c:v>Column1</c:v>
                </c:pt>
              </c:strCache>
            </c:strRef>
          </c:tx>
          <c:cat>
            <c:numRef>
              <c:f>Sheet1!$A$2:$A$5</c:f>
              <c:numCache>
                <c:formatCode>General</c:formatCode>
                <c:ptCount val="4"/>
                <c:pt idx="0">
                  <c:v>1</c:v>
                </c:pt>
                <c:pt idx="1">
                  <c:v>2</c:v>
                </c:pt>
                <c:pt idx="2">
                  <c:v>3</c:v>
                </c:pt>
                <c:pt idx="3">
                  <c:v>4</c:v>
                </c:pt>
              </c:numCache>
            </c:numRef>
          </c:cat>
          <c:val>
            <c:numRef>
              <c:f>Sheet1!$C$2:$C$5</c:f>
              <c:numCache>
                <c:formatCode>General</c:formatCode>
                <c:ptCount val="4"/>
              </c:numCache>
            </c:numRef>
          </c:val>
        </c:ser>
        <c:ser>
          <c:idx val="2"/>
          <c:order val="2"/>
          <c:tx>
            <c:strRef>
              <c:f>Sheet1!$D$1</c:f>
              <c:strCache>
                <c:ptCount val="1"/>
                <c:pt idx="0">
                  <c:v>Column2</c:v>
                </c:pt>
              </c:strCache>
            </c:strRef>
          </c:tx>
          <c:cat>
            <c:numRef>
              <c:f>Sheet1!$A$2:$A$5</c:f>
              <c:numCache>
                <c:formatCode>General</c:formatCode>
                <c:ptCount val="4"/>
                <c:pt idx="0">
                  <c:v>1</c:v>
                </c:pt>
                <c:pt idx="1">
                  <c:v>2</c:v>
                </c:pt>
                <c:pt idx="2">
                  <c:v>3</c:v>
                </c:pt>
                <c:pt idx="3">
                  <c:v>4</c:v>
                </c:pt>
              </c:numCache>
            </c:numRef>
          </c:cat>
          <c:val>
            <c:numRef>
              <c:f>Sheet1!$D$2:$D$5</c:f>
              <c:numCache>
                <c:formatCode>General</c:formatCode>
                <c:ptCount val="4"/>
              </c:numCache>
            </c:numRef>
          </c:val>
        </c:ser>
        <c:dLbls/>
        <c:axId val="93979776"/>
        <c:axId val="93981312"/>
      </c:barChart>
      <c:catAx>
        <c:axId val="93979776"/>
        <c:scaling>
          <c:orientation val="minMax"/>
        </c:scaling>
        <c:axPos val="b"/>
        <c:numFmt formatCode="General" sourceLinked="1"/>
        <c:tickLblPos val="nextTo"/>
        <c:crossAx val="93981312"/>
        <c:crosses val="autoZero"/>
        <c:auto val="1"/>
        <c:lblAlgn val="ctr"/>
        <c:lblOffset val="100"/>
      </c:catAx>
      <c:valAx>
        <c:axId val="93981312"/>
        <c:scaling>
          <c:orientation val="minMax"/>
        </c:scaling>
        <c:axPos val="l"/>
        <c:majorGridlines/>
        <c:numFmt formatCode="General" sourceLinked="1"/>
        <c:tickLblPos val="nextTo"/>
        <c:crossAx val="93979776"/>
        <c:crosses val="autoZero"/>
        <c:crossBetween val="between"/>
      </c:valAx>
    </c:plotArea>
    <c:legend>
      <c:legendPos val="r"/>
      <c:layout/>
    </c:legend>
    <c:plotVisOnly val="1"/>
    <c:dispBlanksAs val="gap"/>
  </c:chart>
  <c:txPr>
    <a:bodyPr/>
    <a:lstStyle/>
    <a:p>
      <a:pPr>
        <a:defRPr sz="1800"/>
      </a:pPr>
      <a:endParaRPr lang="en-US"/>
    </a:p>
  </c:tx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4CEAFA5-B2A9-4C46-851E-B86E9CA89462}" type="datetimeFigureOut">
              <a:rPr lang="en-US" smtClean="0"/>
              <a:pPr/>
              <a:t>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8B261C-2E96-4BAA-A859-BD501FB16C52}" type="slidenum">
              <a:rPr lang="en-US" smtClean="0"/>
              <a:pPr/>
              <a:t>‹#›</a:t>
            </a:fld>
            <a:endParaRPr lang="en-US"/>
          </a:p>
        </p:txBody>
      </p:sp>
    </p:spTree>
    <p:extLst>
      <p:ext uri="{BB962C8B-B14F-4D97-AF65-F5344CB8AC3E}">
        <p14:creationId xmlns:p14="http://schemas.microsoft.com/office/powerpoint/2010/main" xmlns="" val="2270531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CEAFA5-B2A9-4C46-851E-B86E9CA89462}" type="datetimeFigureOut">
              <a:rPr lang="en-US" smtClean="0"/>
              <a:pPr/>
              <a:t>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8B261C-2E96-4BAA-A859-BD501FB16C52}" type="slidenum">
              <a:rPr lang="en-US" smtClean="0"/>
              <a:pPr/>
              <a:t>‹#›</a:t>
            </a:fld>
            <a:endParaRPr lang="en-US"/>
          </a:p>
        </p:txBody>
      </p:sp>
    </p:spTree>
    <p:extLst>
      <p:ext uri="{BB962C8B-B14F-4D97-AF65-F5344CB8AC3E}">
        <p14:creationId xmlns:p14="http://schemas.microsoft.com/office/powerpoint/2010/main" xmlns="" val="479836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CEAFA5-B2A9-4C46-851E-B86E9CA89462}" type="datetimeFigureOut">
              <a:rPr lang="en-US" smtClean="0"/>
              <a:pPr/>
              <a:t>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8B261C-2E96-4BAA-A859-BD501FB16C52}" type="slidenum">
              <a:rPr lang="en-US" smtClean="0"/>
              <a:pPr/>
              <a:t>‹#›</a:t>
            </a:fld>
            <a:endParaRPr lang="en-US"/>
          </a:p>
        </p:txBody>
      </p:sp>
    </p:spTree>
    <p:extLst>
      <p:ext uri="{BB962C8B-B14F-4D97-AF65-F5344CB8AC3E}">
        <p14:creationId xmlns:p14="http://schemas.microsoft.com/office/powerpoint/2010/main" xmlns="" val="2074521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CEAFA5-B2A9-4C46-851E-B86E9CA89462}" type="datetimeFigureOut">
              <a:rPr lang="en-US" smtClean="0"/>
              <a:pPr/>
              <a:t>12/6/2012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8B261C-2E96-4BAA-A859-BD501FB16C52}" type="slidenum">
              <a:rPr lang="en-US" smtClean="0"/>
              <a:pPr/>
              <a:t>‹#›</a:t>
            </a:fld>
            <a:endParaRPr lang="en-US"/>
          </a:p>
        </p:txBody>
      </p:sp>
    </p:spTree>
    <p:extLst>
      <p:ext uri="{BB962C8B-B14F-4D97-AF65-F5344CB8AC3E}">
        <p14:creationId xmlns:p14="http://schemas.microsoft.com/office/powerpoint/2010/main" xmlns="" val="1567525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4CEAFA5-B2A9-4C46-851E-B86E9CA89462}" type="datetimeFigureOut">
              <a:rPr lang="en-US" smtClean="0"/>
              <a:pPr/>
              <a:t>12/6/2012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8B261C-2E96-4BAA-A859-BD501FB16C52}" type="slidenum">
              <a:rPr lang="en-US" smtClean="0"/>
              <a:pPr/>
              <a:t>‹#›</a:t>
            </a:fld>
            <a:endParaRPr lang="en-US"/>
          </a:p>
        </p:txBody>
      </p:sp>
    </p:spTree>
    <p:extLst>
      <p:ext uri="{BB962C8B-B14F-4D97-AF65-F5344CB8AC3E}">
        <p14:creationId xmlns:p14="http://schemas.microsoft.com/office/powerpoint/2010/main" xmlns="" val="1947639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4CEAFA5-B2A9-4C46-851E-B86E9CA89462}" type="datetimeFigureOut">
              <a:rPr lang="en-US" smtClean="0"/>
              <a:pPr/>
              <a:t>12/6/2012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8B261C-2E96-4BAA-A859-BD501FB16C52}" type="slidenum">
              <a:rPr lang="en-US" smtClean="0"/>
              <a:pPr/>
              <a:t>‹#›</a:t>
            </a:fld>
            <a:endParaRPr lang="en-US"/>
          </a:p>
        </p:txBody>
      </p:sp>
    </p:spTree>
    <p:extLst>
      <p:ext uri="{BB962C8B-B14F-4D97-AF65-F5344CB8AC3E}">
        <p14:creationId xmlns:p14="http://schemas.microsoft.com/office/powerpoint/2010/main" xmlns="" val="762240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CEAFA5-B2A9-4C46-851E-B86E9CA89462}" type="datetimeFigureOut">
              <a:rPr lang="en-US" smtClean="0"/>
              <a:pPr/>
              <a:t>12/6/2012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8B261C-2E96-4BAA-A859-BD501FB16C52}" type="slidenum">
              <a:rPr lang="en-US" smtClean="0"/>
              <a:pPr/>
              <a:t>‹#›</a:t>
            </a:fld>
            <a:endParaRPr lang="en-US"/>
          </a:p>
        </p:txBody>
      </p:sp>
    </p:spTree>
    <p:extLst>
      <p:ext uri="{BB962C8B-B14F-4D97-AF65-F5344CB8AC3E}">
        <p14:creationId xmlns:p14="http://schemas.microsoft.com/office/powerpoint/2010/main" xmlns="" val="3984059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CEAFA5-B2A9-4C46-851E-B86E9CA89462}" type="datetimeFigureOut">
              <a:rPr lang="en-US" smtClean="0"/>
              <a:pPr/>
              <a:t>12/6/2012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8B261C-2E96-4BAA-A859-BD501FB16C52}" type="slidenum">
              <a:rPr lang="en-US" smtClean="0"/>
              <a:pPr/>
              <a:t>‹#›</a:t>
            </a:fld>
            <a:endParaRPr lang="en-US"/>
          </a:p>
        </p:txBody>
      </p:sp>
    </p:spTree>
    <p:extLst>
      <p:ext uri="{BB962C8B-B14F-4D97-AF65-F5344CB8AC3E}">
        <p14:creationId xmlns:p14="http://schemas.microsoft.com/office/powerpoint/2010/main" xmlns="" val="1185091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CEAFA5-B2A9-4C46-851E-B86E9CA89462}" type="datetimeFigureOut">
              <a:rPr lang="en-US" smtClean="0"/>
              <a:pPr/>
              <a:t>12/6/2012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8B261C-2E96-4BAA-A859-BD501FB16C52}" type="slidenum">
              <a:rPr lang="en-US" smtClean="0"/>
              <a:pPr/>
              <a:t>‹#›</a:t>
            </a:fld>
            <a:endParaRPr lang="en-US"/>
          </a:p>
        </p:txBody>
      </p:sp>
    </p:spTree>
    <p:extLst>
      <p:ext uri="{BB962C8B-B14F-4D97-AF65-F5344CB8AC3E}">
        <p14:creationId xmlns:p14="http://schemas.microsoft.com/office/powerpoint/2010/main" xmlns="" val="3700639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CEAFA5-B2A9-4C46-851E-B86E9CA89462}" type="datetimeFigureOut">
              <a:rPr lang="en-US" smtClean="0"/>
              <a:pPr/>
              <a:t>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8B261C-2E96-4BAA-A859-BD501FB16C52}" type="slidenum">
              <a:rPr lang="en-US" smtClean="0"/>
              <a:pPr/>
              <a:t>‹#›</a:t>
            </a:fld>
            <a:endParaRPr lang="en-US"/>
          </a:p>
        </p:txBody>
      </p:sp>
    </p:spTree>
    <p:extLst>
      <p:ext uri="{BB962C8B-B14F-4D97-AF65-F5344CB8AC3E}">
        <p14:creationId xmlns:p14="http://schemas.microsoft.com/office/powerpoint/2010/main" xmlns="" val="3510021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CEAFA5-B2A9-4C46-851E-B86E9CA89462}" type="datetimeFigureOut">
              <a:rPr lang="en-US" smtClean="0"/>
              <a:pPr/>
              <a:t>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8B261C-2E96-4BAA-A859-BD501FB16C52}" type="slidenum">
              <a:rPr lang="en-US" smtClean="0"/>
              <a:pPr/>
              <a:t>‹#›</a:t>
            </a:fld>
            <a:endParaRPr lang="en-US"/>
          </a:p>
        </p:txBody>
      </p:sp>
    </p:spTree>
    <p:extLst>
      <p:ext uri="{BB962C8B-B14F-4D97-AF65-F5344CB8AC3E}">
        <p14:creationId xmlns:p14="http://schemas.microsoft.com/office/powerpoint/2010/main" xmlns="" val="3423587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CEAFA5-B2A9-4C46-851E-B86E9CA89462}" type="datetimeFigureOut">
              <a:rPr lang="en-US" smtClean="0"/>
              <a:pPr/>
              <a:t>12/6/2012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8B261C-2E96-4BAA-A859-BD501FB16C52}" type="slidenum">
              <a:rPr lang="en-US" smtClean="0"/>
              <a:pPr/>
              <a:t>‹#›</a:t>
            </a:fld>
            <a:endParaRPr lang="en-US"/>
          </a:p>
        </p:txBody>
      </p:sp>
    </p:spTree>
    <p:extLst>
      <p:ext uri="{BB962C8B-B14F-4D97-AF65-F5344CB8AC3E}">
        <p14:creationId xmlns:p14="http://schemas.microsoft.com/office/powerpoint/2010/main" xmlns="" val="3811581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5</a:t>
            </a:r>
            <a:br>
              <a:rPr lang="en-US" dirty="0" smtClean="0"/>
            </a:br>
            <a:r>
              <a:rPr lang="en-US" dirty="0" smtClean="0"/>
              <a:t>Random Variables (Continued)</a:t>
            </a:r>
            <a:endParaRPr lang="en-US" dirty="0"/>
          </a:p>
        </p:txBody>
      </p:sp>
      <p:sp>
        <p:nvSpPr>
          <p:cNvPr id="3" name="Subtitle 2"/>
          <p:cNvSpPr>
            <a:spLocks noGrp="1"/>
          </p:cNvSpPr>
          <p:nvPr>
            <p:ph type="subTitle" idx="1"/>
          </p:nvPr>
        </p:nvSpPr>
        <p:spPr/>
        <p:txBody>
          <a:bodyPr/>
          <a:lstStyle/>
          <a:p>
            <a:r>
              <a:rPr lang="en-US" dirty="0" smtClean="0"/>
              <a:t>By</a:t>
            </a:r>
          </a:p>
          <a:p>
            <a:r>
              <a:rPr lang="en-US" dirty="0" smtClean="0"/>
              <a:t>Aziza </a:t>
            </a:r>
            <a:r>
              <a:rPr lang="en-US" dirty="0" err="1" smtClean="0"/>
              <a:t>Munir</a:t>
            </a:r>
            <a:endParaRPr lang="en-US" dirty="0"/>
          </a:p>
        </p:txBody>
      </p:sp>
    </p:spTree>
    <p:extLst>
      <p:ext uri="{BB962C8B-B14F-4D97-AF65-F5344CB8AC3E}">
        <p14:creationId xmlns:p14="http://schemas.microsoft.com/office/powerpoint/2010/main" xmlns="" val="29268366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dirty="0" smtClean="0"/>
              <a:t>Random Variable</a:t>
            </a:r>
          </a:p>
          <a:p>
            <a:r>
              <a:rPr lang="en-US" dirty="0" smtClean="0"/>
              <a:t>Discrete and </a:t>
            </a:r>
            <a:r>
              <a:rPr lang="en-US" dirty="0" err="1" smtClean="0"/>
              <a:t>continous</a:t>
            </a:r>
            <a:r>
              <a:rPr lang="en-US" dirty="0" smtClean="0"/>
              <a:t> random variable</a:t>
            </a:r>
          </a:p>
          <a:p>
            <a:r>
              <a:rPr lang="en-US" dirty="0" smtClean="0"/>
              <a:t>Discrete and </a:t>
            </a:r>
            <a:r>
              <a:rPr lang="en-US" dirty="0" err="1" smtClean="0"/>
              <a:t>continous</a:t>
            </a:r>
            <a:r>
              <a:rPr lang="en-US" dirty="0" smtClean="0"/>
              <a:t> probability distribution</a:t>
            </a:r>
          </a:p>
          <a:p>
            <a:r>
              <a:rPr lang="en-US" dirty="0" smtClean="0"/>
              <a:t>Mean and variance of random variable</a:t>
            </a:r>
          </a:p>
          <a:p>
            <a:endParaRPr lang="en-US" dirty="0"/>
          </a:p>
        </p:txBody>
      </p:sp>
    </p:spTree>
    <p:extLst>
      <p:ext uri="{BB962C8B-B14F-4D97-AF65-F5344CB8AC3E}">
        <p14:creationId xmlns:p14="http://schemas.microsoft.com/office/powerpoint/2010/main" xmlns="" val="18989209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r>
              <a:rPr lang="en-US" dirty="0" smtClean="0"/>
              <a:t>Calculation of variance in frequency distribution</a:t>
            </a:r>
          </a:p>
          <a:p>
            <a:r>
              <a:rPr lang="en-US" dirty="0" smtClean="0"/>
              <a:t>Properties of Mean and Variance</a:t>
            </a:r>
          </a:p>
          <a:p>
            <a:r>
              <a:rPr lang="en-US" dirty="0" smtClean="0"/>
              <a:t>Discrete uniform distribution</a:t>
            </a:r>
          </a:p>
          <a:p>
            <a:r>
              <a:rPr lang="en-US" dirty="0" smtClean="0"/>
              <a:t>Binomial and </a:t>
            </a:r>
            <a:r>
              <a:rPr lang="en-US" smtClean="0"/>
              <a:t>multinomial distributions</a:t>
            </a:r>
            <a:endParaRPr lang="en-US" dirty="0" smtClean="0"/>
          </a:p>
        </p:txBody>
      </p:sp>
    </p:spTree>
    <p:extLst>
      <p:ext uri="{BB962C8B-B14F-4D97-AF65-F5344CB8AC3E}">
        <p14:creationId xmlns:p14="http://schemas.microsoft.com/office/powerpoint/2010/main" xmlns="" val="22828108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Variance for frequency distribution</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en-US" dirty="0" smtClean="0"/>
                  <a:t>The expected value gives us an idea of the average or central value for the random variables, but we often want to measure dispersion, or variability range from quite large to quite small.</a:t>
                </a:r>
              </a:p>
              <a:p>
                <a:pPr marL="0" indent="0">
                  <a:buNone/>
                </a:pPr>
                <a:r>
                  <a:rPr lang="en-US" dirty="0"/>
                  <a:t/>
                </a:r>
                <a:r>
                  <a:rPr lang="en-US" dirty="0" smtClean="0"/>
                  <a:t/>
                </a:r>
                <a:r>
                  <a:rPr lang="en-US" dirty="0" err="1" smtClean="0"/>
                  <a:t>Var</a:t>
                </a:r>
                <a:r>
                  <a:rPr lang="en-US" dirty="0" smtClean="0"/>
                  <a:t>(x)=</a:t>
                </a:r>
                <a14:m>
                  <m:oMath xmlns:m="http://schemas.openxmlformats.org/officeDocument/2006/math">
                    <m:nary>
                      <m:naryPr>
                        <m:chr m:val="∑"/>
                        <m:subHide m:val="on"/>
                        <m:supHide m:val="on"/>
                        <m:ctrlPr>
                          <a:rPr lang="en-US" i="1" smtClean="0">
                            <a:latin typeface="Cambria Math"/>
                          </a:rPr>
                        </m:ctrlPr>
                      </m:naryPr>
                      <m:sub/>
                      <m:sup/>
                      <m:e>
                        <m:sSup>
                          <m:sSupPr>
                            <m:ctrlPr>
                              <a:rPr lang="en-US" b="0" i="1" smtClean="0">
                                <a:latin typeface="Cambria Math"/>
                              </a:rPr>
                            </m:ctrlPr>
                          </m:sSupPr>
                          <m:e>
                            <m:d>
                              <m:dPr>
                                <m:ctrlPr>
                                  <a:rPr lang="en-US" b="0" i="1" smtClean="0">
                                    <a:latin typeface="Cambria Math"/>
                                  </a:rPr>
                                </m:ctrlPr>
                              </m:dPr>
                              <m:e>
                                <m:r>
                                  <a:rPr lang="en-US" b="0" i="1" smtClean="0">
                                    <a:latin typeface="Cambria Math"/>
                                  </a:rPr>
                                  <m:t>𝑥</m:t>
                                </m:r>
                                <m:r>
                                  <a:rPr lang="en-US" b="0" i="1" smtClean="0">
                                    <a:latin typeface="Cambria Math"/>
                                  </a:rPr>
                                  <m:t>−</m:t>
                                </m:r>
                                <m:r>
                                  <a:rPr lang="en-US" b="0" i="1" smtClean="0">
                                    <a:latin typeface="Cambria Math"/>
                                  </a:rPr>
                                  <m:t>𝑈</m:t>
                                </m:r>
                              </m:e>
                            </m:d>
                          </m:e>
                          <m:sup>
                            <m:r>
                              <a:rPr lang="en-US" b="0" i="1" smtClean="0">
                                <a:latin typeface="Cambria Math"/>
                              </a:rPr>
                              <m:t>2</m:t>
                            </m:r>
                          </m:sup>
                        </m:sSup>
                        <m:r>
                          <a:rPr lang="en-US" b="0" i="1" smtClean="0">
                            <a:latin typeface="Cambria Math"/>
                          </a:rPr>
                          <m:t>𝑓</m:t>
                        </m:r>
                        <m:r>
                          <a:rPr lang="en-US" b="0" i="1" smtClean="0">
                            <a:latin typeface="Cambria Math"/>
                          </a:rPr>
                          <m:t>(</m:t>
                        </m:r>
                        <m:r>
                          <a:rPr lang="en-US" b="0" i="1" smtClean="0">
                            <a:latin typeface="Cambria Math"/>
                          </a:rPr>
                          <m:t>𝑥</m:t>
                        </m:r>
                        <m:r>
                          <a:rPr lang="en-US" b="0" i="1" smtClean="0">
                            <a:latin typeface="Cambria Math"/>
                          </a:rPr>
                          <m:t>)=</m:t>
                        </m:r>
                        <m:r>
                          <a:rPr lang="en-US" b="0" i="1" smtClean="0">
                            <a:latin typeface="Cambria Math"/>
                            <a:ea typeface="Cambria Math"/>
                          </a:rPr>
                          <m:t>𝜎</m:t>
                        </m:r>
                        <m:r>
                          <a:rPr lang="en-US" b="0" i="1" smtClean="0">
                            <a:latin typeface="Cambria Math"/>
                            <a:ea typeface="Cambria Math"/>
                          </a:rPr>
                          <m:t>^2</m:t>
                        </m:r>
                      </m:e>
                    </m:nary>
                  </m:oMath>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630" t="-1752"/>
                </a:stretch>
              </a:blipFill>
            </p:spPr>
            <p:txBody>
              <a:bodyPr/>
              <a:lstStyle/>
              <a:p>
                <a:r>
                  <a:rPr lang="en-US">
                    <a:noFill/>
                  </a:rPr>
                  <a:t> </a:t>
                </a:r>
              </a:p>
            </p:txBody>
          </p:sp>
        </mc:Fallback>
      </mc:AlternateContent>
    </p:spTree>
    <p:extLst>
      <p:ext uri="{BB962C8B-B14F-4D97-AF65-F5344CB8AC3E}">
        <p14:creationId xmlns:p14="http://schemas.microsoft.com/office/powerpoint/2010/main" xmlns="" val="20164876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Variance calculation</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fontScale="92500" lnSpcReduction="20000"/>
              </a:bodyPr>
              <a:lstStyle/>
              <a:p>
                <a:r>
                  <a:rPr lang="en-US" dirty="0" smtClean="0"/>
                  <a:t>Example</a:t>
                </a:r>
              </a:p>
              <a:p>
                <a:endParaRPr lang="en-US" dirty="0"/>
              </a:p>
              <a:p>
                <a:endParaRPr lang="en-US" dirty="0" smtClean="0"/>
              </a:p>
              <a:p>
                <a:endParaRPr lang="en-US" dirty="0"/>
              </a:p>
              <a:p>
                <a:endParaRPr lang="en-US" dirty="0" smtClean="0"/>
              </a:p>
              <a:p>
                <a:endParaRPr lang="en-US" dirty="0"/>
              </a:p>
              <a:p>
                <a:endParaRPr lang="en-US" dirty="0" smtClean="0"/>
              </a:p>
              <a:p>
                <a:pPr marL="0" indent="0">
                  <a:buNone/>
                </a:pPr>
                <a:r>
                  <a:rPr lang="en-US" dirty="0" smtClean="0"/>
                  <a:t>Mean=</a:t>
                </a:r>
                <a:r>
                  <a:rPr lang="en-US" i="1" dirty="0" smtClean="0"/>
                  <a:t>U=</a:t>
                </a:r>
                <a:r>
                  <a:rPr lang="en-US" dirty="0" smtClean="0"/>
                  <a:t>1.50=Expected value</a:t>
                </a:r>
              </a:p>
              <a:p>
                <a:pPr marL="0" indent="0">
                  <a:buNone/>
                </a:pPr>
                <a:r>
                  <a:rPr lang="en-US" dirty="0" smtClean="0"/>
                  <a:t>Variance=</a:t>
                </a:r>
                <a14:m>
                  <m:oMath xmlns:m="http://schemas.openxmlformats.org/officeDocument/2006/math">
                    <m:sSup>
                      <m:sSupPr>
                        <m:ctrlPr>
                          <a:rPr lang="en-US" b="0" i="1" smtClean="0">
                            <a:latin typeface="Cambria Math"/>
                            <a:ea typeface="Cambria Math"/>
                          </a:rPr>
                        </m:ctrlPr>
                      </m:sSupPr>
                      <m:e>
                        <m:r>
                          <a:rPr lang="en-US" i="1" smtClean="0">
                            <a:latin typeface="Cambria Math"/>
                            <a:ea typeface="Cambria Math"/>
                          </a:rPr>
                          <m:t>𝜎</m:t>
                        </m:r>
                      </m:e>
                      <m:sup>
                        <m:r>
                          <a:rPr lang="en-US" b="0" i="1" smtClean="0">
                            <a:latin typeface="Cambria Math"/>
                            <a:ea typeface="Cambria Math"/>
                          </a:rPr>
                          <m:t>2</m:t>
                        </m:r>
                      </m:sup>
                    </m:sSup>
                    <m:r>
                      <a:rPr lang="en-US" b="0" i="1" smtClean="0">
                        <a:latin typeface="Cambria Math"/>
                        <a:ea typeface="Cambria Math"/>
                      </a:rPr>
                      <m:t>=1.2500</m:t>
                    </m:r>
                  </m:oMath>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704" t="-3504"/>
                </a:stretch>
              </a:blipFill>
            </p:spPr>
            <p:txBody>
              <a:bodyPr/>
              <a:lstStyle/>
              <a:p>
                <a:r>
                  <a:rPr lang="en-US">
                    <a:noFill/>
                  </a:rPr>
                  <a:t> </a:t>
                </a:r>
              </a:p>
            </p:txBody>
          </p:sp>
        </mc:Fallback>
      </mc:AlternateContent>
      <p:graphicFrame>
        <p:nvGraphicFramePr>
          <p:cNvPr id="4" name="Table 3"/>
          <p:cNvGraphicFramePr>
            <a:graphicFrameLocks noGrp="1"/>
          </p:cNvGraphicFramePr>
          <p:nvPr>
            <p:extLst>
              <p:ext uri="{D42A27DB-BD31-4B8C-83A1-F6EECF244321}">
                <p14:modId xmlns:p14="http://schemas.microsoft.com/office/powerpoint/2010/main" xmlns="" val="3259882574"/>
              </p:ext>
            </p:extLst>
          </p:nvPr>
        </p:nvGraphicFramePr>
        <p:xfrm>
          <a:off x="838200" y="2057400"/>
          <a:ext cx="7620000" cy="2595880"/>
        </p:xfrm>
        <a:graphic>
          <a:graphicData uri="http://schemas.openxmlformats.org/drawingml/2006/table">
            <a:tbl>
              <a:tblPr firstRow="1" bandRow="1">
                <a:tableStyleId>{5C22544A-7EE6-4342-B048-85BDC9FD1C3A}</a:tableStyleId>
              </a:tblPr>
              <a:tblGrid>
                <a:gridCol w="1196051"/>
                <a:gridCol w="1196051"/>
                <a:gridCol w="1913681"/>
                <a:gridCol w="1166149"/>
                <a:gridCol w="2148068"/>
              </a:tblGrid>
              <a:tr h="370840">
                <a:tc>
                  <a:txBody>
                    <a:bodyPr/>
                    <a:lstStyle/>
                    <a:p>
                      <a:r>
                        <a:rPr lang="en-US" dirty="0" smtClean="0"/>
                        <a:t>X</a:t>
                      </a:r>
                      <a:endParaRPr lang="en-US" dirty="0"/>
                    </a:p>
                  </a:txBody>
                  <a:tcPr/>
                </a:tc>
                <a:tc>
                  <a:txBody>
                    <a:bodyPr/>
                    <a:lstStyle/>
                    <a:p>
                      <a:r>
                        <a:rPr lang="en-US" dirty="0" smtClean="0"/>
                        <a:t>f(x)</a:t>
                      </a:r>
                      <a:endParaRPr lang="en-US" dirty="0"/>
                    </a:p>
                  </a:txBody>
                  <a:tcPr/>
                </a:tc>
                <a:tc>
                  <a:txBody>
                    <a:bodyPr/>
                    <a:lstStyle/>
                    <a:p>
                      <a:r>
                        <a:rPr lang="en-US" dirty="0" smtClean="0"/>
                        <a:t>X-U</a:t>
                      </a:r>
                      <a:endParaRPr lang="en-US" dirty="0"/>
                    </a:p>
                  </a:txBody>
                  <a:tcPr/>
                </a:tc>
                <a:tc>
                  <a:txBody>
                    <a:bodyPr/>
                    <a:lstStyle/>
                    <a:p>
                      <a:r>
                        <a:rPr lang="en-US" dirty="0" smtClean="0"/>
                        <a:t>(x-u)^2</a:t>
                      </a:r>
                      <a:endParaRPr lang="en-US" dirty="0"/>
                    </a:p>
                  </a:txBody>
                  <a:tcPr/>
                </a:tc>
                <a:tc>
                  <a:txBody>
                    <a:bodyPr/>
                    <a:lstStyle/>
                    <a:p>
                      <a:r>
                        <a:rPr lang="en-US" dirty="0" smtClean="0"/>
                        <a:t>(x-</a:t>
                      </a:r>
                      <a:r>
                        <a:rPr lang="en-US" u="none" dirty="0" smtClean="0"/>
                        <a:t>u)^2f(x)</a:t>
                      </a:r>
                      <a:endParaRPr lang="en-US" dirty="0"/>
                    </a:p>
                  </a:txBody>
                  <a:tcPr/>
                </a:tc>
              </a:tr>
              <a:tr h="370840">
                <a:tc>
                  <a:txBody>
                    <a:bodyPr/>
                    <a:lstStyle/>
                    <a:p>
                      <a:r>
                        <a:rPr lang="en-US" dirty="0" smtClean="0"/>
                        <a:t>0</a:t>
                      </a:r>
                      <a:endParaRPr lang="en-US" dirty="0"/>
                    </a:p>
                  </a:txBody>
                  <a:tcPr/>
                </a:tc>
                <a:tc>
                  <a:txBody>
                    <a:bodyPr/>
                    <a:lstStyle/>
                    <a:p>
                      <a:r>
                        <a:rPr lang="en-US" dirty="0" smtClean="0"/>
                        <a:t>.18</a:t>
                      </a:r>
                      <a:endParaRPr lang="en-US" dirty="0"/>
                    </a:p>
                  </a:txBody>
                  <a:tcPr/>
                </a:tc>
                <a:tc>
                  <a:txBody>
                    <a:bodyPr/>
                    <a:lstStyle/>
                    <a:p>
                      <a:r>
                        <a:rPr lang="en-US" dirty="0" smtClean="0"/>
                        <a:t>0-1.50=-1.50</a:t>
                      </a:r>
                      <a:endParaRPr lang="en-US" dirty="0"/>
                    </a:p>
                  </a:txBody>
                  <a:tcPr/>
                </a:tc>
                <a:tc>
                  <a:txBody>
                    <a:bodyPr/>
                    <a:lstStyle/>
                    <a:p>
                      <a:r>
                        <a:rPr lang="en-US" dirty="0" smtClean="0"/>
                        <a:t>2.25</a:t>
                      </a:r>
                      <a:endParaRPr lang="en-US" dirty="0"/>
                    </a:p>
                  </a:txBody>
                  <a:tcPr/>
                </a:tc>
                <a:tc>
                  <a:txBody>
                    <a:bodyPr/>
                    <a:lstStyle/>
                    <a:p>
                      <a:r>
                        <a:rPr lang="en-US" dirty="0" smtClean="0"/>
                        <a:t>2.25(.18)=0.4050</a:t>
                      </a:r>
                      <a:endParaRPr lang="en-US" dirty="0"/>
                    </a:p>
                  </a:txBody>
                  <a:tcPr/>
                </a:tc>
              </a:tr>
              <a:tr h="370840">
                <a:tc>
                  <a:txBody>
                    <a:bodyPr/>
                    <a:lstStyle/>
                    <a:p>
                      <a:r>
                        <a:rPr lang="en-US" dirty="0" smtClean="0"/>
                        <a:t>1</a:t>
                      </a:r>
                      <a:endParaRPr lang="en-US" dirty="0"/>
                    </a:p>
                  </a:txBody>
                  <a:tcPr/>
                </a:tc>
                <a:tc>
                  <a:txBody>
                    <a:bodyPr/>
                    <a:lstStyle/>
                    <a:p>
                      <a:r>
                        <a:rPr lang="en-US" dirty="0" smtClean="0"/>
                        <a:t>.39</a:t>
                      </a:r>
                      <a:endParaRPr lang="en-US" dirty="0"/>
                    </a:p>
                  </a:txBody>
                  <a:tcPr/>
                </a:tc>
                <a:tc>
                  <a:txBody>
                    <a:bodyPr/>
                    <a:lstStyle/>
                    <a:p>
                      <a:r>
                        <a:rPr lang="en-US" dirty="0" smtClean="0"/>
                        <a:t>1-1.50=-.50</a:t>
                      </a:r>
                      <a:endParaRPr lang="en-US" dirty="0"/>
                    </a:p>
                  </a:txBody>
                  <a:tcPr/>
                </a:tc>
                <a:tc>
                  <a:txBody>
                    <a:bodyPr/>
                    <a:lstStyle/>
                    <a:p>
                      <a:r>
                        <a:rPr lang="en-US" dirty="0" smtClean="0"/>
                        <a:t>.25</a:t>
                      </a:r>
                      <a:endParaRPr lang="en-US" dirty="0"/>
                    </a:p>
                  </a:txBody>
                  <a:tcPr/>
                </a:tc>
                <a:tc>
                  <a:txBody>
                    <a:bodyPr/>
                    <a:lstStyle/>
                    <a:p>
                      <a:r>
                        <a:rPr lang="en-US" dirty="0" smtClean="0"/>
                        <a:t>.25(.39)=.0975</a:t>
                      </a:r>
                      <a:endParaRPr lang="en-US" dirty="0"/>
                    </a:p>
                  </a:txBody>
                  <a:tcPr/>
                </a:tc>
              </a:tr>
              <a:tr h="370840">
                <a:tc>
                  <a:txBody>
                    <a:bodyPr/>
                    <a:lstStyle/>
                    <a:p>
                      <a:r>
                        <a:rPr lang="en-US" dirty="0" smtClean="0"/>
                        <a:t>2</a:t>
                      </a:r>
                      <a:endParaRPr lang="en-US" dirty="0"/>
                    </a:p>
                  </a:txBody>
                  <a:tcPr/>
                </a:tc>
                <a:tc>
                  <a:txBody>
                    <a:bodyPr/>
                    <a:lstStyle/>
                    <a:p>
                      <a:r>
                        <a:rPr lang="en-US" dirty="0" smtClean="0"/>
                        <a:t>.24</a:t>
                      </a:r>
                      <a:endParaRPr lang="en-US" dirty="0"/>
                    </a:p>
                  </a:txBody>
                  <a:tcPr/>
                </a:tc>
                <a:tc>
                  <a:txBody>
                    <a:bodyPr/>
                    <a:lstStyle/>
                    <a:p>
                      <a:r>
                        <a:rPr lang="en-US" dirty="0" smtClean="0"/>
                        <a:t>2-1.50=.50</a:t>
                      </a:r>
                      <a:endParaRPr lang="en-US" dirty="0"/>
                    </a:p>
                  </a:txBody>
                  <a:tcPr/>
                </a:tc>
                <a:tc>
                  <a:txBody>
                    <a:bodyPr/>
                    <a:lstStyle/>
                    <a:p>
                      <a:r>
                        <a:rPr lang="en-US" dirty="0" smtClean="0"/>
                        <a:t>.25</a:t>
                      </a:r>
                      <a:endParaRPr lang="en-US" dirty="0"/>
                    </a:p>
                  </a:txBody>
                  <a:tcPr/>
                </a:tc>
                <a:tc>
                  <a:txBody>
                    <a:bodyPr/>
                    <a:lstStyle/>
                    <a:p>
                      <a:r>
                        <a:rPr lang="en-US" dirty="0" smtClean="0"/>
                        <a:t>.25(.24)=.0600</a:t>
                      </a:r>
                      <a:endParaRPr lang="en-US" dirty="0"/>
                    </a:p>
                  </a:txBody>
                  <a:tcPr/>
                </a:tc>
              </a:tr>
              <a:tr h="370840">
                <a:tc>
                  <a:txBody>
                    <a:bodyPr/>
                    <a:lstStyle/>
                    <a:p>
                      <a:r>
                        <a:rPr lang="en-US" dirty="0" smtClean="0"/>
                        <a:t>3</a:t>
                      </a:r>
                      <a:endParaRPr lang="en-US" dirty="0"/>
                    </a:p>
                  </a:txBody>
                  <a:tcPr/>
                </a:tc>
                <a:tc>
                  <a:txBody>
                    <a:bodyPr/>
                    <a:lstStyle/>
                    <a:p>
                      <a:r>
                        <a:rPr lang="en-US" dirty="0" smtClean="0"/>
                        <a:t>.14</a:t>
                      </a:r>
                      <a:endParaRPr lang="en-US" dirty="0"/>
                    </a:p>
                  </a:txBody>
                  <a:tcPr/>
                </a:tc>
                <a:tc>
                  <a:txBody>
                    <a:bodyPr/>
                    <a:lstStyle/>
                    <a:p>
                      <a:r>
                        <a:rPr lang="en-US" dirty="0" smtClean="0"/>
                        <a:t>3-1.50=1.50</a:t>
                      </a:r>
                      <a:endParaRPr lang="en-US" dirty="0"/>
                    </a:p>
                  </a:txBody>
                  <a:tcPr/>
                </a:tc>
                <a:tc>
                  <a:txBody>
                    <a:bodyPr/>
                    <a:lstStyle/>
                    <a:p>
                      <a:r>
                        <a:rPr lang="en-US" dirty="0" smtClean="0"/>
                        <a:t>2.25</a:t>
                      </a:r>
                      <a:endParaRPr lang="en-US" dirty="0"/>
                    </a:p>
                  </a:txBody>
                  <a:tcPr/>
                </a:tc>
                <a:tc>
                  <a:txBody>
                    <a:bodyPr/>
                    <a:lstStyle/>
                    <a:p>
                      <a:r>
                        <a:rPr lang="en-US" dirty="0" smtClean="0"/>
                        <a:t>2.25(.14)=.3150</a:t>
                      </a:r>
                      <a:endParaRPr lang="en-US" dirty="0"/>
                    </a:p>
                  </a:txBody>
                  <a:tcPr/>
                </a:tc>
              </a:tr>
              <a:tr h="370840">
                <a:tc>
                  <a:txBody>
                    <a:bodyPr/>
                    <a:lstStyle/>
                    <a:p>
                      <a:r>
                        <a:rPr lang="en-US" dirty="0" smtClean="0"/>
                        <a:t>4</a:t>
                      </a:r>
                      <a:endParaRPr lang="en-US" dirty="0"/>
                    </a:p>
                  </a:txBody>
                  <a:tcPr/>
                </a:tc>
                <a:tc>
                  <a:txBody>
                    <a:bodyPr/>
                    <a:lstStyle/>
                    <a:p>
                      <a:r>
                        <a:rPr lang="en-US" dirty="0" smtClean="0"/>
                        <a:t>.04</a:t>
                      </a:r>
                      <a:endParaRPr lang="en-US" dirty="0"/>
                    </a:p>
                  </a:txBody>
                  <a:tcPr/>
                </a:tc>
                <a:tc>
                  <a:txBody>
                    <a:bodyPr/>
                    <a:lstStyle/>
                    <a:p>
                      <a:r>
                        <a:rPr lang="en-US" dirty="0" smtClean="0"/>
                        <a:t>4-1.50=2.50</a:t>
                      </a:r>
                      <a:endParaRPr lang="en-US" dirty="0"/>
                    </a:p>
                  </a:txBody>
                  <a:tcPr/>
                </a:tc>
                <a:tc>
                  <a:txBody>
                    <a:bodyPr/>
                    <a:lstStyle/>
                    <a:p>
                      <a:r>
                        <a:rPr lang="en-US" dirty="0" smtClean="0"/>
                        <a:t>6.25</a:t>
                      </a:r>
                      <a:endParaRPr lang="en-US" dirty="0"/>
                    </a:p>
                  </a:txBody>
                  <a:tcPr/>
                </a:tc>
                <a:tc>
                  <a:txBody>
                    <a:bodyPr/>
                    <a:lstStyle/>
                    <a:p>
                      <a:r>
                        <a:rPr lang="en-US" dirty="0" smtClean="0"/>
                        <a:t>6.25(.04)=.2500</a:t>
                      </a:r>
                      <a:endParaRPr lang="en-US" dirty="0"/>
                    </a:p>
                  </a:txBody>
                  <a:tcPr/>
                </a:tc>
              </a:tr>
              <a:tr h="370840">
                <a:tc>
                  <a:txBody>
                    <a:bodyPr/>
                    <a:lstStyle/>
                    <a:p>
                      <a:r>
                        <a:rPr lang="en-US" dirty="0" smtClean="0"/>
                        <a:t>5</a:t>
                      </a:r>
                      <a:endParaRPr lang="en-US" dirty="0"/>
                    </a:p>
                  </a:txBody>
                  <a:tcPr/>
                </a:tc>
                <a:tc>
                  <a:txBody>
                    <a:bodyPr/>
                    <a:lstStyle/>
                    <a:p>
                      <a:r>
                        <a:rPr lang="en-US" dirty="0" smtClean="0"/>
                        <a:t>.01</a:t>
                      </a:r>
                      <a:endParaRPr lang="en-US" dirty="0"/>
                    </a:p>
                  </a:txBody>
                  <a:tcPr/>
                </a:tc>
                <a:tc>
                  <a:txBody>
                    <a:bodyPr/>
                    <a:lstStyle/>
                    <a:p>
                      <a:r>
                        <a:rPr lang="en-US" dirty="0" smtClean="0"/>
                        <a:t>5-1.50=3.50</a:t>
                      </a:r>
                      <a:endParaRPr lang="en-US" dirty="0"/>
                    </a:p>
                  </a:txBody>
                  <a:tcPr/>
                </a:tc>
                <a:tc>
                  <a:txBody>
                    <a:bodyPr/>
                    <a:lstStyle/>
                    <a:p>
                      <a:r>
                        <a:rPr lang="en-US" dirty="0" smtClean="0"/>
                        <a:t>12.25</a:t>
                      </a:r>
                      <a:endParaRPr lang="en-US" dirty="0"/>
                    </a:p>
                  </a:txBody>
                  <a:tcPr/>
                </a:tc>
                <a:tc>
                  <a:txBody>
                    <a:bodyPr/>
                    <a:lstStyle/>
                    <a:p>
                      <a:r>
                        <a:rPr lang="en-US" dirty="0" smtClean="0"/>
                        <a:t>12.25(.01)=.1225</a:t>
                      </a:r>
                      <a:endParaRPr lang="en-US" dirty="0"/>
                    </a:p>
                  </a:txBody>
                  <a:tcPr/>
                </a:tc>
              </a:tr>
            </a:tbl>
          </a:graphicData>
        </a:graphic>
      </p:graphicFrame>
    </p:spTree>
    <p:extLst>
      <p:ext uri="{BB962C8B-B14F-4D97-AF65-F5344CB8AC3E}">
        <p14:creationId xmlns:p14="http://schemas.microsoft.com/office/powerpoint/2010/main" xmlns="" val="688086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Mean and Variance</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If a and b are constants, then</a:t>
            </a:r>
          </a:p>
          <a:p>
            <a:pPr marL="0" indent="0">
              <a:buNone/>
            </a:pPr>
            <a:r>
              <a:rPr lang="en-US" dirty="0"/>
              <a:t>	</a:t>
            </a:r>
            <a:r>
              <a:rPr lang="en-US" dirty="0" err="1" smtClean="0"/>
              <a:t>U</a:t>
            </a:r>
            <a:r>
              <a:rPr lang="en-US" sz="2000" dirty="0" err="1" smtClean="0"/>
              <a:t>ax+b</a:t>
            </a:r>
            <a:r>
              <a:rPr lang="en-US" dirty="0" smtClean="0"/>
              <a:t>=E(</a:t>
            </a:r>
            <a:r>
              <a:rPr lang="en-US" dirty="0" err="1" smtClean="0"/>
              <a:t>aX+b</a:t>
            </a:r>
            <a:r>
              <a:rPr lang="en-US" dirty="0" smtClean="0"/>
              <a:t>)=</a:t>
            </a:r>
            <a:r>
              <a:rPr lang="en-US" i="1" dirty="0" smtClean="0"/>
              <a:t>∑(</a:t>
            </a:r>
            <a:r>
              <a:rPr lang="en-US" i="1" dirty="0" err="1" smtClean="0"/>
              <a:t>ax+b</a:t>
            </a:r>
            <a:r>
              <a:rPr lang="en-US" i="1" dirty="0" smtClean="0"/>
              <a:t>)f(x)</a:t>
            </a:r>
          </a:p>
          <a:p>
            <a:pPr marL="0" indent="0">
              <a:buNone/>
            </a:pPr>
            <a:r>
              <a:rPr lang="en-US" i="1" dirty="0"/>
              <a:t>	</a:t>
            </a:r>
            <a:r>
              <a:rPr lang="en-US" i="1" dirty="0" smtClean="0"/>
              <a:t>	=(ax</a:t>
            </a:r>
            <a:r>
              <a:rPr lang="en-US" sz="1800" i="1" dirty="0" smtClean="0"/>
              <a:t>1</a:t>
            </a:r>
            <a:r>
              <a:rPr lang="en-US" i="1" dirty="0" smtClean="0"/>
              <a:t>+b)f(x</a:t>
            </a:r>
            <a:r>
              <a:rPr lang="en-US" sz="2000" i="1" dirty="0" smtClean="0"/>
              <a:t>1</a:t>
            </a:r>
            <a:r>
              <a:rPr lang="en-US" i="1" dirty="0" smtClean="0"/>
              <a:t>)+(ax</a:t>
            </a:r>
            <a:r>
              <a:rPr lang="en-US" sz="2000" i="1" dirty="0" smtClean="0"/>
              <a:t>2</a:t>
            </a:r>
            <a:r>
              <a:rPr lang="en-US" i="1" dirty="0" smtClean="0"/>
              <a:t>+b)f(x</a:t>
            </a:r>
            <a:r>
              <a:rPr lang="en-US" sz="1800" i="1" dirty="0" smtClean="0"/>
              <a:t>2</a:t>
            </a:r>
            <a:r>
              <a:rPr lang="en-US" i="1" dirty="0" smtClean="0"/>
              <a:t>)+……+(</a:t>
            </a:r>
            <a:r>
              <a:rPr lang="en-US" i="1" dirty="0" err="1" smtClean="0"/>
              <a:t>ax</a:t>
            </a:r>
            <a:r>
              <a:rPr lang="en-US" sz="2000" i="1" dirty="0" err="1" smtClean="0"/>
              <a:t>n</a:t>
            </a:r>
            <a:r>
              <a:rPr lang="en-US" i="1" dirty="0" err="1" smtClean="0"/>
              <a:t>+b</a:t>
            </a:r>
            <a:r>
              <a:rPr lang="en-US" i="1" dirty="0" smtClean="0"/>
              <a:t>)f(x)</a:t>
            </a:r>
          </a:p>
          <a:p>
            <a:pPr marL="0" indent="0">
              <a:buNone/>
            </a:pPr>
            <a:r>
              <a:rPr lang="en-US" i="1" dirty="0"/>
              <a:t>	</a:t>
            </a:r>
            <a:r>
              <a:rPr lang="en-US" i="1" dirty="0" smtClean="0"/>
              <a:t>=a[x</a:t>
            </a:r>
            <a:r>
              <a:rPr lang="en-US" sz="2000" i="1" dirty="0" smtClean="0"/>
              <a:t>1</a:t>
            </a:r>
            <a:r>
              <a:rPr lang="en-US" i="1" dirty="0" smtClean="0"/>
              <a:t>f(x)+x</a:t>
            </a:r>
            <a:r>
              <a:rPr lang="en-US" sz="2000" i="1" dirty="0" smtClean="0"/>
              <a:t>2</a:t>
            </a:r>
            <a:r>
              <a:rPr lang="en-US" i="1" dirty="0" smtClean="0"/>
              <a:t>f(x)+….+</a:t>
            </a:r>
            <a:r>
              <a:rPr lang="en-US" i="1" dirty="0" err="1" smtClean="0"/>
              <a:t>x</a:t>
            </a:r>
            <a:r>
              <a:rPr lang="en-US" sz="2000" i="1" dirty="0" err="1" smtClean="0"/>
              <a:t>n</a:t>
            </a:r>
            <a:r>
              <a:rPr lang="en-US" i="1" dirty="0" err="1" smtClean="0"/>
              <a:t>f</a:t>
            </a:r>
            <a:r>
              <a:rPr lang="en-US" i="1" dirty="0" smtClean="0"/>
              <a:t>(x)]+b [f(x</a:t>
            </a:r>
            <a:r>
              <a:rPr lang="en-US" sz="2000" i="1" dirty="0" smtClean="0"/>
              <a:t>1</a:t>
            </a:r>
            <a:r>
              <a:rPr lang="en-US" i="1" dirty="0" smtClean="0"/>
              <a:t>)+f(x</a:t>
            </a:r>
            <a:r>
              <a:rPr lang="en-US" sz="2000" i="1" dirty="0" smtClean="0"/>
              <a:t>2</a:t>
            </a:r>
            <a:r>
              <a:rPr lang="en-US" i="1" dirty="0" smtClean="0"/>
              <a:t>)+   	……+f(</a:t>
            </a:r>
            <a:r>
              <a:rPr lang="en-US" i="1" dirty="0" err="1" smtClean="0"/>
              <a:t>x</a:t>
            </a:r>
            <a:r>
              <a:rPr lang="en-US" sz="2000" i="1" dirty="0" err="1" smtClean="0"/>
              <a:t>n</a:t>
            </a:r>
            <a:r>
              <a:rPr lang="en-US" i="1" dirty="0" smtClean="0"/>
              <a:t>)]</a:t>
            </a:r>
          </a:p>
          <a:p>
            <a:pPr marL="0" indent="0">
              <a:buNone/>
            </a:pPr>
            <a:r>
              <a:rPr lang="en-US" i="1" dirty="0"/>
              <a:t>	</a:t>
            </a:r>
            <a:r>
              <a:rPr lang="en-US" i="1" dirty="0" smtClean="0"/>
              <a:t>=</a:t>
            </a:r>
            <a:r>
              <a:rPr lang="en-US" i="1" dirty="0" err="1" smtClean="0"/>
              <a:t>a∑xf</a:t>
            </a:r>
            <a:r>
              <a:rPr lang="en-US" i="1" dirty="0" smtClean="0"/>
              <a:t>(x)+</a:t>
            </a:r>
            <a:r>
              <a:rPr lang="en-US" i="1" dirty="0" err="1" smtClean="0"/>
              <a:t>b∑f</a:t>
            </a:r>
            <a:r>
              <a:rPr lang="en-US" i="1" dirty="0" smtClean="0"/>
              <a:t>(x)</a:t>
            </a:r>
          </a:p>
          <a:p>
            <a:pPr marL="0" indent="0">
              <a:buNone/>
            </a:pPr>
            <a:r>
              <a:rPr lang="en-US" i="1" dirty="0" smtClean="0"/>
              <a:t>First sum states the definition of mean and second sum equals to 1, gives us</a:t>
            </a:r>
          </a:p>
          <a:p>
            <a:pPr marL="0" indent="0">
              <a:buNone/>
            </a:pPr>
            <a:r>
              <a:rPr lang="en-US" i="1" dirty="0"/>
              <a:t>	</a:t>
            </a:r>
            <a:r>
              <a:rPr lang="en-US" dirty="0" err="1" smtClean="0"/>
              <a:t>U</a:t>
            </a:r>
            <a:r>
              <a:rPr lang="en-US" sz="2200" dirty="0" err="1" smtClean="0"/>
              <a:t>ax+b</a:t>
            </a:r>
            <a:r>
              <a:rPr lang="en-US" dirty="0" smtClean="0"/>
              <a:t>=</a:t>
            </a:r>
            <a:r>
              <a:rPr lang="en-US" dirty="0" err="1" smtClean="0"/>
              <a:t>au+b</a:t>
            </a:r>
            <a:endParaRPr lang="en-US" i="1" dirty="0"/>
          </a:p>
        </p:txBody>
      </p:sp>
    </p:spTree>
    <p:extLst>
      <p:ext uri="{BB962C8B-B14F-4D97-AF65-F5344CB8AC3E}">
        <p14:creationId xmlns:p14="http://schemas.microsoft.com/office/powerpoint/2010/main" xmlns="" val="22773413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Corollaries to </a:t>
            </a:r>
            <a:r>
              <a:rPr lang="en-US" dirty="0" err="1" smtClean="0"/>
              <a:t>properrties</a:t>
            </a:r>
            <a:endParaRPr lang="en-US" dirty="0"/>
          </a:p>
        </p:txBody>
      </p:sp>
      <p:sp>
        <p:nvSpPr>
          <p:cNvPr id="3" name="Content Placeholder 2"/>
          <p:cNvSpPr>
            <a:spLocks noGrp="1"/>
          </p:cNvSpPr>
          <p:nvPr>
            <p:ph idx="1"/>
          </p:nvPr>
        </p:nvSpPr>
        <p:spPr/>
        <p:txBody>
          <a:bodyPr/>
          <a:lstStyle/>
          <a:p>
            <a:r>
              <a:rPr lang="en-US" dirty="0" smtClean="0"/>
              <a:t>Setting a=0, we see that </a:t>
            </a:r>
            <a:r>
              <a:rPr lang="en-US" dirty="0" err="1" smtClean="0"/>
              <a:t>U</a:t>
            </a:r>
            <a:r>
              <a:rPr lang="en-US" sz="2000" dirty="0" err="1" smtClean="0"/>
              <a:t>b</a:t>
            </a:r>
            <a:r>
              <a:rPr lang="en-US" dirty="0" smtClean="0"/>
              <a:t>=b</a:t>
            </a:r>
          </a:p>
          <a:p>
            <a:endParaRPr lang="en-US" dirty="0"/>
          </a:p>
          <a:p>
            <a:r>
              <a:rPr lang="en-US" dirty="0" smtClean="0"/>
              <a:t>Setting b=0, we see that </a:t>
            </a:r>
            <a:r>
              <a:rPr lang="en-US" dirty="0" err="1" smtClean="0"/>
              <a:t>U</a:t>
            </a:r>
            <a:r>
              <a:rPr lang="en-US" sz="2400" dirty="0" err="1" smtClean="0"/>
              <a:t>ax</a:t>
            </a:r>
            <a:r>
              <a:rPr lang="en-US" dirty="0" smtClean="0"/>
              <a:t>=</a:t>
            </a:r>
            <a:r>
              <a:rPr lang="en-US" dirty="0" err="1" smtClean="0"/>
              <a:t>aU</a:t>
            </a:r>
            <a:endParaRPr lang="en-US" dirty="0"/>
          </a:p>
        </p:txBody>
      </p:sp>
    </p:spTree>
    <p:extLst>
      <p:ext uri="{BB962C8B-B14F-4D97-AF65-F5344CB8AC3E}">
        <p14:creationId xmlns:p14="http://schemas.microsoft.com/office/powerpoint/2010/main" xmlns="" val="4653230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Uniform Distribution</a:t>
            </a:r>
            <a:endParaRPr lang="en-US" dirty="0"/>
          </a:p>
        </p:txBody>
      </p:sp>
      <p:sp>
        <p:nvSpPr>
          <p:cNvPr id="3" name="Content Placeholder 2"/>
          <p:cNvSpPr>
            <a:spLocks noGrp="1"/>
          </p:cNvSpPr>
          <p:nvPr>
            <p:ph idx="1"/>
          </p:nvPr>
        </p:nvSpPr>
        <p:spPr/>
        <p:txBody>
          <a:bodyPr>
            <a:normAutofit lnSpcReduction="10000"/>
          </a:bodyPr>
          <a:lstStyle/>
          <a:p>
            <a:r>
              <a:rPr lang="en-US" dirty="0" smtClean="0"/>
              <a:t>The simplest of all discrete probability distributions is one in which the random variable assumes all its values with equal probabilities, then the discrete uniform distribution is given by</a:t>
            </a:r>
          </a:p>
          <a:p>
            <a:pPr marL="0" indent="0">
              <a:buNone/>
            </a:pPr>
            <a:r>
              <a:rPr lang="en-US" dirty="0"/>
              <a:t>	</a:t>
            </a:r>
            <a:r>
              <a:rPr lang="en-US" dirty="0" smtClean="0"/>
              <a:t>f(</a:t>
            </a:r>
            <a:r>
              <a:rPr lang="en-US" dirty="0" err="1" smtClean="0"/>
              <a:t>x;k</a:t>
            </a:r>
            <a:r>
              <a:rPr lang="en-US" dirty="0" smtClean="0"/>
              <a:t>)=1/k    for x=x1,x2,x3….</a:t>
            </a:r>
            <a:r>
              <a:rPr lang="en-US" dirty="0" err="1" smtClean="0"/>
              <a:t>xk</a:t>
            </a:r>
            <a:endParaRPr lang="en-US" dirty="0" smtClean="0"/>
          </a:p>
          <a:p>
            <a:pPr marL="0" indent="0">
              <a:buNone/>
            </a:pPr>
            <a:r>
              <a:rPr lang="en-US" dirty="0" smtClean="0"/>
              <a:t>We have used the notion f(</a:t>
            </a:r>
            <a:r>
              <a:rPr lang="en-US" dirty="0" err="1" smtClean="0"/>
              <a:t>x;k</a:t>
            </a:r>
            <a:r>
              <a:rPr lang="en-US" dirty="0" smtClean="0"/>
              <a:t>) instead f(x) to indicate that the uniform distribution depends on the parameter </a:t>
            </a:r>
            <a:r>
              <a:rPr lang="en-US" i="1" dirty="0" smtClean="0"/>
              <a:t>k</a:t>
            </a:r>
            <a:endParaRPr lang="en-US" i="1" dirty="0"/>
          </a:p>
        </p:txBody>
      </p:sp>
    </p:spTree>
    <p:extLst>
      <p:ext uri="{BB962C8B-B14F-4D97-AF65-F5344CB8AC3E}">
        <p14:creationId xmlns:p14="http://schemas.microsoft.com/office/powerpoint/2010/main" xmlns="" val="38159419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Uniform distribution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Example:</a:t>
            </a:r>
          </a:p>
          <a:p>
            <a:pPr marL="0" indent="0">
              <a:buNone/>
            </a:pPr>
            <a:r>
              <a:rPr lang="en-US" dirty="0" smtClean="0"/>
              <a:t>When a die is tossed, each element of the sample space S={1,2,3,4,5,6} occurs with probability 1/6. therefore we have a uniform distribution with,</a:t>
            </a:r>
          </a:p>
          <a:p>
            <a:pPr marL="0" indent="0">
              <a:buNone/>
            </a:pPr>
            <a:r>
              <a:rPr lang="en-US" dirty="0"/>
              <a:t>	</a:t>
            </a:r>
            <a:r>
              <a:rPr lang="en-US" dirty="0" smtClean="0"/>
              <a:t>f(x;6)=1/6     for x=1,2,3…6</a:t>
            </a:r>
          </a:p>
          <a:p>
            <a:r>
              <a:rPr lang="en-US" dirty="0" smtClean="0"/>
              <a:t>Example</a:t>
            </a:r>
          </a:p>
          <a:p>
            <a:pPr marL="0" indent="0">
              <a:buNone/>
            </a:pPr>
            <a:r>
              <a:rPr lang="en-US" dirty="0" smtClean="0"/>
              <a:t>Suppose that an employee is selected at random from a staff of 10 to supervise a certain project. Each employee has the same probability 1/10 of being selected. If we assume that the employees have been numbered in some way from1 to 10 the distribution is uniform with f(x;10)=1/10 for x=1,2,3…10</a:t>
            </a:r>
            <a:endParaRPr lang="en-US" dirty="0"/>
          </a:p>
        </p:txBody>
      </p:sp>
    </p:spTree>
    <p:extLst>
      <p:ext uri="{BB962C8B-B14F-4D97-AF65-F5344CB8AC3E}">
        <p14:creationId xmlns:p14="http://schemas.microsoft.com/office/powerpoint/2010/main" xmlns="" val="5988864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643034891"/>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38882946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Binomial and Multinomial distributions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Binomial distribution:</a:t>
            </a:r>
          </a:p>
          <a:p>
            <a:pPr marL="0" indent="0">
              <a:buNone/>
            </a:pPr>
            <a:r>
              <a:rPr lang="en-US" dirty="0" smtClean="0"/>
              <a:t>An experiment often consists of repeated trials, each with two possible outcomes, which may be labeled success, or failure. This is true in flipping of a coin 5 times, where each trial may result in a head or a tail. We may choose to define either outcome as a success. It is also true if 5 cards are drawn in succession from an ordinary deck and each trial is labeled success or failure depending on whether the card is red or black. If each card is replaced and deck is </a:t>
            </a:r>
            <a:r>
              <a:rPr lang="en-US" dirty="0" err="1" smtClean="0"/>
              <a:t>shuffuled</a:t>
            </a:r>
            <a:r>
              <a:rPr lang="en-US" dirty="0" smtClean="0"/>
              <a:t> before next drawing, then both experiments describe above have similar properties and shows similar probability of ½, from trial to trial. Experiments of this type are known as binomial experiments. </a:t>
            </a:r>
            <a:endParaRPr lang="en-US" dirty="0"/>
          </a:p>
        </p:txBody>
      </p:sp>
    </p:spTree>
    <p:extLst>
      <p:ext uri="{BB962C8B-B14F-4D97-AF65-F5344CB8AC3E}">
        <p14:creationId xmlns:p14="http://schemas.microsoft.com/office/powerpoint/2010/main" xmlns="" val="3650297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Distribution</a:t>
            </a:r>
            <a:endParaRPr lang="en-US" dirty="0"/>
          </a:p>
        </p:txBody>
      </p:sp>
      <p:sp>
        <p:nvSpPr>
          <p:cNvPr id="3" name="Content Placeholder 2"/>
          <p:cNvSpPr>
            <a:spLocks noGrp="1"/>
          </p:cNvSpPr>
          <p:nvPr>
            <p:ph idx="1"/>
          </p:nvPr>
        </p:nvSpPr>
        <p:spPr/>
        <p:txBody>
          <a:bodyPr/>
          <a:lstStyle/>
          <a:p>
            <a:pPr marL="0" indent="0">
              <a:buNone/>
            </a:pPr>
            <a:r>
              <a:rPr lang="en-US" dirty="0" smtClean="0"/>
              <a:t>Moreover, in the card drawing </a:t>
            </a:r>
            <a:r>
              <a:rPr lang="en-US" dirty="0" err="1" smtClean="0"/>
              <a:t>example,the</a:t>
            </a:r>
            <a:r>
              <a:rPr lang="en-US" dirty="0" smtClean="0"/>
              <a:t> </a:t>
            </a:r>
            <a:r>
              <a:rPr lang="en-US" dirty="0" err="1" smtClean="0"/>
              <a:t>probabilites</a:t>
            </a:r>
            <a:r>
              <a:rPr lang="en-US" dirty="0" smtClean="0"/>
              <a:t> of a success for the repeated trials change if the cards are not replaced. That is the probability of selecting a red card on first draw is ½, but on the second draw it is a conditional probability having a value of 26/51 or 25/51, depending on the color that occurred on first draw. Then it will no longer be considered as binomial experiment.</a:t>
            </a:r>
            <a:endParaRPr lang="en-US" dirty="0"/>
          </a:p>
        </p:txBody>
      </p:sp>
    </p:spTree>
    <p:extLst>
      <p:ext uri="{BB962C8B-B14F-4D97-AF65-F5344CB8AC3E}">
        <p14:creationId xmlns:p14="http://schemas.microsoft.com/office/powerpoint/2010/main" xmlns="" val="10905506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Distribution</a:t>
            </a:r>
            <a:endParaRPr lang="en-US" dirty="0"/>
          </a:p>
        </p:txBody>
      </p:sp>
      <p:sp>
        <p:nvSpPr>
          <p:cNvPr id="3" name="Content Placeholder 2"/>
          <p:cNvSpPr>
            <a:spLocks noGrp="1"/>
          </p:cNvSpPr>
          <p:nvPr>
            <p:ph idx="1"/>
          </p:nvPr>
        </p:nvSpPr>
        <p:spPr/>
        <p:txBody>
          <a:bodyPr/>
          <a:lstStyle/>
          <a:p>
            <a:r>
              <a:rPr lang="en-US" dirty="0" smtClean="0"/>
              <a:t>Properties:</a:t>
            </a:r>
          </a:p>
          <a:p>
            <a:pPr marL="514350" indent="-514350">
              <a:buFont typeface="+mj-lt"/>
              <a:buAutoNum type="arabicPeriod"/>
            </a:pPr>
            <a:r>
              <a:rPr lang="en-US" dirty="0" smtClean="0"/>
              <a:t>The experiment consists on n repeated trials</a:t>
            </a:r>
          </a:p>
          <a:p>
            <a:pPr marL="514350" indent="-514350">
              <a:buFont typeface="+mj-lt"/>
              <a:buAutoNum type="arabicPeriod"/>
            </a:pPr>
            <a:r>
              <a:rPr lang="en-US" dirty="0" smtClean="0"/>
              <a:t>Each trial result in an outcome that may be classifies as a success or a failure.</a:t>
            </a:r>
          </a:p>
          <a:p>
            <a:pPr marL="514350" indent="-514350">
              <a:buFont typeface="+mj-lt"/>
              <a:buAutoNum type="arabicPeriod"/>
            </a:pPr>
            <a:r>
              <a:rPr lang="en-US" dirty="0" smtClean="0"/>
              <a:t>The probability of a success denoted by p, remains constant from trial to trial.</a:t>
            </a:r>
          </a:p>
          <a:p>
            <a:pPr marL="514350" indent="-514350">
              <a:buFont typeface="+mj-lt"/>
              <a:buAutoNum type="arabicPeriod"/>
            </a:pPr>
            <a:r>
              <a:rPr lang="en-US" dirty="0" smtClean="0"/>
              <a:t>The repeated trials are independent</a:t>
            </a:r>
          </a:p>
          <a:p>
            <a:pPr marL="0" indent="0">
              <a:buNone/>
            </a:pPr>
            <a:endParaRPr lang="en-US" dirty="0"/>
          </a:p>
        </p:txBody>
      </p:sp>
    </p:spTree>
    <p:extLst>
      <p:ext uri="{BB962C8B-B14F-4D97-AF65-F5344CB8AC3E}">
        <p14:creationId xmlns:p14="http://schemas.microsoft.com/office/powerpoint/2010/main" xmlns="" val="5960959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Distribution</a:t>
            </a:r>
            <a:endParaRPr lang="en-US" dirty="0"/>
          </a:p>
        </p:txBody>
      </p:sp>
      <p:sp>
        <p:nvSpPr>
          <p:cNvPr id="3" name="Content Placeholder 2"/>
          <p:cNvSpPr>
            <a:spLocks noGrp="1"/>
          </p:cNvSpPr>
          <p:nvPr>
            <p:ph idx="1"/>
          </p:nvPr>
        </p:nvSpPr>
        <p:spPr/>
        <p:txBody>
          <a:bodyPr/>
          <a:lstStyle/>
          <a:p>
            <a:r>
              <a:rPr lang="en-US" dirty="0" smtClean="0"/>
              <a:t>If a binomial trial can result in a success with probability p and a </a:t>
            </a:r>
            <a:r>
              <a:rPr lang="en-US" dirty="0" err="1" smtClean="0"/>
              <a:t>filure</a:t>
            </a:r>
            <a:r>
              <a:rPr lang="en-US" dirty="0" smtClean="0"/>
              <a:t> with </a:t>
            </a:r>
            <a:r>
              <a:rPr lang="en-US" dirty="0" err="1" smtClean="0"/>
              <a:t>probabilityq</a:t>
            </a:r>
            <a:r>
              <a:rPr lang="en-US" dirty="0" smtClean="0"/>
              <a:t>=1-p, then the probability distribution of the binomial random variable X, the number of successes in n independent trials will be</a:t>
            </a:r>
          </a:p>
          <a:p>
            <a:pPr marL="0" indent="0">
              <a:buNone/>
            </a:pPr>
            <a:endParaRPr lang="en-US" dirty="0"/>
          </a:p>
          <a:p>
            <a:pPr marL="0" indent="0">
              <a:buNone/>
            </a:pPr>
            <a:r>
              <a:rPr lang="en-US" dirty="0" smtClean="0"/>
              <a:t> </a:t>
            </a:r>
          </a:p>
          <a:p>
            <a:pPr marL="0" indent="0">
              <a:buNone/>
            </a:pPr>
            <a:r>
              <a:rPr lang="en-US" dirty="0" smtClean="0"/>
              <a:t>For x=0,1,2….n</a:t>
            </a:r>
            <a:endParaRPr lang="en-US" dirty="0"/>
          </a:p>
        </p:txBody>
      </p:sp>
      <mc:AlternateContent xmlns:mc="http://schemas.openxmlformats.org/markup-compatibility/2006">
        <mc:Choice xmlns:a14="http://schemas.microsoft.com/office/drawing/2010/main" xmlns="" Requires="a14">
          <p:sp>
            <p:nvSpPr>
              <p:cNvPr id="4" name="TextBox 3"/>
              <p:cNvSpPr txBox="1"/>
              <p:nvPr/>
            </p:nvSpPr>
            <p:spPr>
              <a:xfrm>
                <a:off x="2819400" y="4648200"/>
                <a:ext cx="3160096" cy="848758"/>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sSup>
                        <m:sSupPr>
                          <m:ctrlPr>
                            <a:rPr lang="pt-BR" i="1" smtClean="0">
                              <a:latin typeface="Cambria Math"/>
                            </a:rPr>
                          </m:ctrlPr>
                        </m:sSupPr>
                        <m:e>
                          <m:r>
                            <a:rPr lang="en-US" b="0" i="1" smtClean="0">
                              <a:latin typeface="Cambria Math"/>
                            </a:rPr>
                            <m:t>𝑏</m:t>
                          </m:r>
                          <m:d>
                            <m:dPr>
                              <m:ctrlPr>
                                <a:rPr lang="pt-BR" i="1" smtClean="0">
                                  <a:latin typeface="Cambria Math"/>
                                </a:rPr>
                              </m:ctrlPr>
                            </m:dPr>
                            <m:e>
                              <m:r>
                                <a:rPr lang="pt-BR" i="1" smtClean="0">
                                  <a:latin typeface="Cambria Math"/>
                                </a:rPr>
                                <m:t>𝑥</m:t>
                              </m:r>
                              <m:r>
                                <a:rPr lang="en-US" b="0" i="1" smtClean="0">
                                  <a:latin typeface="Cambria Math"/>
                                </a:rPr>
                                <m:t>;</m:t>
                              </m:r>
                              <m:r>
                                <a:rPr lang="en-US" b="0" i="1" smtClean="0">
                                  <a:latin typeface="Cambria Math"/>
                                </a:rPr>
                                <m:t>𝑛</m:t>
                              </m:r>
                              <m:r>
                                <a:rPr lang="en-US" b="0" i="1" smtClean="0">
                                  <a:latin typeface="Cambria Math"/>
                                </a:rPr>
                                <m:t>,</m:t>
                              </m:r>
                              <m:r>
                                <a:rPr lang="en-US" b="0" i="1" smtClean="0">
                                  <a:latin typeface="Cambria Math"/>
                                </a:rPr>
                                <m:t>𝑝</m:t>
                              </m:r>
                            </m:e>
                          </m:d>
                        </m:e>
                        <m:sup/>
                      </m:sSup>
                      <m:r>
                        <a:rPr lang="pt-BR" i="1" smtClean="0">
                          <a:latin typeface="Cambria Math"/>
                        </a:rPr>
                        <m:t>=</m:t>
                      </m:r>
                      <m:nary>
                        <m:naryPr>
                          <m:chr m:val="∑"/>
                          <m:ctrlPr>
                            <a:rPr lang="pt-BR" i="1" smtClean="0">
                              <a:latin typeface="Cambria Math"/>
                            </a:rPr>
                          </m:ctrlPr>
                        </m:naryPr>
                        <m:sub>
                          <m:r>
                            <a:rPr lang="pt-BR" i="1" smtClean="0">
                              <a:latin typeface="Cambria Math"/>
                            </a:rPr>
                            <m:t>𝑘</m:t>
                          </m:r>
                          <m:r>
                            <a:rPr lang="pt-BR" i="1" smtClean="0">
                              <a:latin typeface="Cambria Math"/>
                            </a:rPr>
                            <m:t>=0</m:t>
                          </m:r>
                        </m:sub>
                        <m:sup>
                          <m:r>
                            <a:rPr lang="pt-BR" i="1" smtClean="0">
                              <a:latin typeface="Cambria Math"/>
                            </a:rPr>
                            <m:t>𝑛</m:t>
                          </m:r>
                        </m:sup>
                        <m:e>
                          <m:d>
                            <m:dPr>
                              <m:ctrlPr>
                                <a:rPr lang="pt-BR" i="1" smtClean="0">
                                  <a:latin typeface="Cambria Math"/>
                                </a:rPr>
                              </m:ctrlPr>
                            </m:dPr>
                            <m:e>
                              <m:f>
                                <m:fPr>
                                  <m:type m:val="noBar"/>
                                  <m:ctrlPr>
                                    <a:rPr lang="pt-BR" i="1" smtClean="0">
                                      <a:latin typeface="Cambria Math"/>
                                    </a:rPr>
                                  </m:ctrlPr>
                                </m:fPr>
                                <m:num>
                                  <m:r>
                                    <a:rPr lang="pt-BR" i="1" smtClean="0">
                                      <a:latin typeface="Cambria Math"/>
                                    </a:rPr>
                                    <m:t>𝑛</m:t>
                                  </m:r>
                                </m:num>
                                <m:den>
                                  <m:r>
                                    <a:rPr lang="en-US" b="0" i="1" smtClean="0">
                                      <a:latin typeface="Cambria Math"/>
                                    </a:rPr>
                                    <m:t>𝑥</m:t>
                                  </m:r>
                                </m:den>
                              </m:f>
                            </m:e>
                          </m:d>
                          <m:sSup>
                            <m:sSupPr>
                              <m:ctrlPr>
                                <a:rPr lang="pt-BR" i="1" smtClean="0">
                                  <a:latin typeface="Cambria Math"/>
                                </a:rPr>
                              </m:ctrlPr>
                            </m:sSupPr>
                            <m:e>
                              <m:r>
                                <a:rPr lang="en-US" b="0" i="1" smtClean="0">
                                  <a:latin typeface="Cambria Math"/>
                                </a:rPr>
                                <m:t>𝑝</m:t>
                              </m:r>
                            </m:e>
                            <m:sup>
                              <m:r>
                                <a:rPr lang="en-US" b="0" i="1" smtClean="0">
                                  <a:latin typeface="Cambria Math"/>
                                </a:rPr>
                                <m:t>𝑥</m:t>
                              </m:r>
                            </m:sup>
                          </m:sSup>
                          <m:sSup>
                            <m:sSupPr>
                              <m:ctrlPr>
                                <a:rPr lang="pt-BR" i="1" smtClean="0">
                                  <a:latin typeface="Cambria Math"/>
                                </a:rPr>
                              </m:ctrlPr>
                            </m:sSupPr>
                            <m:e>
                              <m:r>
                                <a:rPr lang="en-US" b="0" i="1" smtClean="0">
                                  <a:latin typeface="Cambria Math"/>
                                </a:rPr>
                                <m:t>𝑞</m:t>
                              </m:r>
                            </m:e>
                            <m:sup>
                              <m:r>
                                <a:rPr lang="pt-BR" i="1" smtClean="0">
                                  <a:latin typeface="Cambria Math"/>
                                </a:rPr>
                                <m:t>𝑛</m:t>
                              </m:r>
                              <m:r>
                                <a:rPr lang="pt-BR" i="1" smtClean="0">
                                  <a:latin typeface="Cambria Math"/>
                                </a:rPr>
                                <m:t>−</m:t>
                              </m:r>
                              <m:r>
                                <a:rPr lang="en-US" b="0" i="1" smtClean="0">
                                  <a:latin typeface="Cambria Math"/>
                                </a:rPr>
                                <m:t>𝑥</m:t>
                              </m:r>
                            </m:sup>
                          </m:sSup>
                        </m:e>
                      </m:nary>
                      <m:r>
                        <a:rPr lang="en-US" b="0" i="1" smtClean="0">
                          <a:latin typeface="Cambria Math"/>
                        </a:rPr>
                        <m:t> </m:t>
                      </m:r>
                    </m:oMath>
                  </m:oMathPara>
                </a14:m>
                <a:endParaRPr lang="en-US" dirty="0"/>
              </a:p>
            </p:txBody>
          </p:sp>
        </mc:Choice>
        <mc:Fallback>
          <p:sp>
            <p:nvSpPr>
              <p:cNvPr id="4" name="TextBox 3"/>
              <p:cNvSpPr txBox="1">
                <a:spLocks noRot="1" noChangeAspect="1" noMove="1" noResize="1" noEditPoints="1" noAdjustHandles="1" noChangeArrowheads="1" noChangeShapeType="1" noTextEdit="1"/>
              </p:cNvSpPr>
              <p:nvPr/>
            </p:nvSpPr>
            <p:spPr>
              <a:xfrm>
                <a:off x="2819400" y="4648200"/>
                <a:ext cx="3160096" cy="848758"/>
              </a:xfrm>
              <a:prstGeom prst="rect">
                <a:avLst/>
              </a:prstGeom>
              <a:blipFill rotWithShape="1">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xmlns="" val="4675769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Distribution</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fontScale="92500" lnSpcReduction="10000"/>
              </a:bodyPr>
              <a:lstStyle/>
              <a:p>
                <a:r>
                  <a:rPr lang="en-US" dirty="0" smtClean="0"/>
                  <a:t>Example</a:t>
                </a:r>
              </a:p>
              <a:p>
                <a:pPr marL="0" indent="0">
                  <a:buNone/>
                </a:pPr>
                <a:r>
                  <a:rPr lang="en-US" dirty="0" smtClean="0"/>
                  <a:t>Consider 3 customer entering a super market to buy dress, consider that there is 30% chance that each will buy. What is the probability that 2 of them will buy?</a:t>
                </a:r>
              </a:p>
              <a:p>
                <a:pPr marL="0" indent="0">
                  <a:buNone/>
                </a:pPr>
                <a:r>
                  <a:rPr lang="en-US" dirty="0" smtClean="0"/>
                  <a:t>	P(x=2)=</a:t>
                </a:r>
                <a14:m>
                  <m:oMath xmlns:m="http://schemas.openxmlformats.org/officeDocument/2006/math">
                    <m:nary>
                      <m:naryPr>
                        <m:chr m:val="∑"/>
                        <m:ctrlPr>
                          <a:rPr lang="pt-BR" i="1" smtClean="0">
                            <a:latin typeface="Cambria Math"/>
                          </a:rPr>
                        </m:ctrlPr>
                      </m:naryPr>
                      <m:sub>
                        <m:r>
                          <m:rPr>
                            <m:brk m:alnAt="23"/>
                          </m:rPr>
                          <a:rPr lang="en-US" b="0" i="1" smtClean="0">
                            <a:latin typeface="Cambria Math"/>
                          </a:rPr>
                          <m:t>2</m:t>
                        </m:r>
                      </m:sub>
                      <m:sup>
                        <m:r>
                          <a:rPr lang="en-US" b="0" i="1" smtClean="0">
                            <a:latin typeface="Cambria Math"/>
                          </a:rPr>
                          <m:t>3</m:t>
                        </m:r>
                      </m:sup>
                      <m:e>
                        <m:d>
                          <m:dPr>
                            <m:ctrlPr>
                              <a:rPr lang="pt-BR" i="1" smtClean="0">
                                <a:latin typeface="Cambria Math"/>
                              </a:rPr>
                            </m:ctrlPr>
                          </m:dPr>
                          <m:e>
                            <m:f>
                              <m:fPr>
                                <m:type m:val="noBar"/>
                                <m:ctrlPr>
                                  <a:rPr lang="pt-BR" i="1" smtClean="0">
                                    <a:latin typeface="Cambria Math"/>
                                  </a:rPr>
                                </m:ctrlPr>
                              </m:fPr>
                              <m:num>
                                <m:r>
                                  <a:rPr lang="en-US" b="0" i="1" smtClean="0">
                                    <a:latin typeface="Cambria Math"/>
                                  </a:rPr>
                                  <m:t>3</m:t>
                                </m:r>
                              </m:num>
                              <m:den>
                                <m:r>
                                  <a:rPr lang="en-US" b="0" i="1" smtClean="0">
                                    <a:latin typeface="Cambria Math"/>
                                  </a:rPr>
                                  <m:t>2</m:t>
                                </m:r>
                              </m:den>
                            </m:f>
                          </m:e>
                        </m:d>
                        <m:sSup>
                          <m:sSupPr>
                            <m:ctrlPr>
                              <a:rPr lang="pt-BR" i="1" smtClean="0">
                                <a:latin typeface="Cambria Math"/>
                              </a:rPr>
                            </m:ctrlPr>
                          </m:sSupPr>
                          <m:e>
                            <m:r>
                              <a:rPr lang="en-US" b="0" i="1" smtClean="0">
                                <a:latin typeface="Cambria Math"/>
                              </a:rPr>
                              <m:t>0.3</m:t>
                            </m:r>
                          </m:e>
                          <m:sup>
                            <m:r>
                              <a:rPr lang="en-US" b="0" i="1" smtClean="0">
                                <a:latin typeface="Cambria Math"/>
                              </a:rPr>
                              <m:t>2</m:t>
                            </m:r>
                          </m:sup>
                        </m:sSup>
                        <m:r>
                          <a:rPr lang="en-US" b="0" i="1" smtClean="0">
                            <a:latin typeface="Cambria Math"/>
                          </a:rPr>
                          <m:t>(1−3)</m:t>
                        </m:r>
                        <m:sSup>
                          <m:sSupPr>
                            <m:ctrlPr>
                              <a:rPr lang="pt-BR" i="1" smtClean="0">
                                <a:latin typeface="Cambria Math"/>
                              </a:rPr>
                            </m:ctrlPr>
                          </m:sSupPr>
                          <m:e/>
                          <m:sup>
                            <m:r>
                              <a:rPr lang="en-US" b="0" i="1" smtClean="0">
                                <a:latin typeface="Cambria Math"/>
                              </a:rPr>
                              <m:t>3</m:t>
                            </m:r>
                            <m:r>
                              <a:rPr lang="pt-BR" i="1" smtClean="0">
                                <a:latin typeface="Cambria Math"/>
                              </a:rPr>
                              <m:t>−</m:t>
                            </m:r>
                            <m:r>
                              <a:rPr lang="en-US" b="0" i="1" smtClean="0">
                                <a:latin typeface="Cambria Math"/>
                              </a:rPr>
                              <m:t>2</m:t>
                            </m:r>
                          </m:sup>
                        </m:sSup>
                      </m:e>
                    </m:nary>
                  </m:oMath>
                </a14:m>
                <a:r>
                  <a:rPr lang="en-US" dirty="0"/>
                  <a:t/>
                </a:r>
                <a:endParaRPr lang="en-US" dirty="0" smtClean="0"/>
              </a:p>
              <a:p>
                <a:pPr marL="0" indent="0">
                  <a:buNone/>
                </a:pPr>
                <a:r>
                  <a:rPr lang="en-US" dirty="0" smtClean="0"/>
                  <a:t>		=3x2x1/2x1(0.3)^0(0.7)^1</a:t>
                </a:r>
              </a:p>
              <a:p>
                <a:pPr marL="0" indent="0">
                  <a:buNone/>
                </a:pPr>
                <a:r>
                  <a:rPr lang="en-US" dirty="0"/>
                  <a:t/>
                </a:r>
                <a:r>
                  <a:rPr lang="en-US" dirty="0" smtClean="0"/>
                  <a:t>	=3(0.9)(0.7)</a:t>
                </a:r>
              </a:p>
              <a:p>
                <a:pPr marL="0" indent="0">
                  <a:buNone/>
                </a:pPr>
                <a:r>
                  <a:rPr lang="en-US" dirty="0"/>
                  <a:t/>
                </a:r>
                <a:r>
                  <a:rPr lang="en-US" dirty="0" smtClean="0"/>
                  <a:t>	=0.189</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704" t="-2695" r="-2667" b="-1213"/>
                </a:stretch>
              </a:blipFill>
            </p:spPr>
            <p:txBody>
              <a:bodyPr/>
              <a:lstStyle/>
              <a:p>
                <a:r>
                  <a:rPr lang="en-US">
                    <a:noFill/>
                  </a:rPr>
                  <a:t> </a:t>
                </a:r>
              </a:p>
            </p:txBody>
          </p:sp>
        </mc:Fallback>
      </mc:AlternateContent>
    </p:spTree>
    <p:extLst>
      <p:ext uri="{BB962C8B-B14F-4D97-AF65-F5344CB8AC3E}">
        <p14:creationId xmlns:p14="http://schemas.microsoft.com/office/powerpoint/2010/main" xmlns="" val="21367214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dirty="0" smtClean="0"/>
                  <a:t>	P(x=0)=</a:t>
                </a:r>
                <a14:m>
                  <m:oMath xmlns:m="http://schemas.openxmlformats.org/officeDocument/2006/math">
                    <m:nary>
                      <m:naryPr>
                        <m:chr m:val="∑"/>
                        <m:ctrlPr>
                          <a:rPr lang="pt-BR" i="1" smtClean="0">
                            <a:latin typeface="Cambria Math"/>
                          </a:rPr>
                        </m:ctrlPr>
                      </m:naryPr>
                      <m:sub>
                        <m:r>
                          <m:rPr>
                            <m:brk m:alnAt="23"/>
                          </m:rPr>
                          <a:rPr lang="en-US" b="0" i="1" smtClean="0">
                            <a:latin typeface="Cambria Math"/>
                          </a:rPr>
                          <m:t>2</m:t>
                        </m:r>
                      </m:sub>
                      <m:sup>
                        <m:r>
                          <a:rPr lang="en-US" b="0" i="1" smtClean="0">
                            <a:latin typeface="Cambria Math"/>
                          </a:rPr>
                          <m:t>3</m:t>
                        </m:r>
                      </m:sup>
                      <m:e>
                        <m:d>
                          <m:dPr>
                            <m:ctrlPr>
                              <a:rPr lang="pt-BR" i="1" smtClean="0">
                                <a:latin typeface="Cambria Math"/>
                              </a:rPr>
                            </m:ctrlPr>
                          </m:dPr>
                          <m:e>
                            <m:f>
                              <m:fPr>
                                <m:type m:val="noBar"/>
                                <m:ctrlPr>
                                  <a:rPr lang="pt-BR" i="1" smtClean="0">
                                    <a:latin typeface="Cambria Math"/>
                                  </a:rPr>
                                </m:ctrlPr>
                              </m:fPr>
                              <m:num>
                                <m:r>
                                  <a:rPr lang="en-US" b="0" i="1" smtClean="0">
                                    <a:latin typeface="Cambria Math"/>
                                  </a:rPr>
                                  <m:t>3</m:t>
                                </m:r>
                              </m:num>
                              <m:den>
                                <m:r>
                                  <a:rPr lang="en-US" b="0" i="1" smtClean="0">
                                    <a:latin typeface="Cambria Math"/>
                                  </a:rPr>
                                  <m:t>0</m:t>
                                </m:r>
                              </m:den>
                            </m:f>
                          </m:e>
                        </m:d>
                        <m:sSup>
                          <m:sSupPr>
                            <m:ctrlPr>
                              <a:rPr lang="pt-BR" i="1" smtClean="0">
                                <a:latin typeface="Cambria Math"/>
                              </a:rPr>
                            </m:ctrlPr>
                          </m:sSupPr>
                          <m:e>
                            <m:r>
                              <a:rPr lang="en-US" b="0" i="1" smtClean="0">
                                <a:latin typeface="Cambria Math"/>
                              </a:rPr>
                              <m:t>0.3</m:t>
                            </m:r>
                          </m:e>
                          <m:sup>
                            <m:r>
                              <a:rPr lang="en-US" b="0" i="1" smtClean="0">
                                <a:latin typeface="Cambria Math"/>
                              </a:rPr>
                              <m:t>0</m:t>
                            </m:r>
                          </m:sup>
                        </m:sSup>
                        <m:r>
                          <a:rPr lang="en-US" b="0" i="1" smtClean="0">
                            <a:latin typeface="Cambria Math"/>
                          </a:rPr>
                          <m:t>(1−</m:t>
                        </m:r>
                        <m:r>
                          <a:rPr lang="en-US" b="0" i="1" smtClean="0">
                            <a:latin typeface="Cambria Math"/>
                          </a:rPr>
                          <m:t>.</m:t>
                        </m:r>
                        <m:r>
                          <a:rPr lang="en-US" b="0" i="1" smtClean="0">
                            <a:latin typeface="Cambria Math"/>
                          </a:rPr>
                          <m:t>3)</m:t>
                        </m:r>
                        <m:sSup>
                          <m:sSupPr>
                            <m:ctrlPr>
                              <a:rPr lang="pt-BR" i="1" smtClean="0">
                                <a:latin typeface="Cambria Math"/>
                              </a:rPr>
                            </m:ctrlPr>
                          </m:sSupPr>
                          <m:e/>
                          <m:sup>
                            <m:r>
                              <a:rPr lang="en-US" b="0" i="1" smtClean="0">
                                <a:latin typeface="Cambria Math"/>
                              </a:rPr>
                              <m:t>3</m:t>
                            </m:r>
                            <m:r>
                              <a:rPr lang="pt-BR" i="1" smtClean="0">
                                <a:latin typeface="Cambria Math"/>
                              </a:rPr>
                              <m:t>−</m:t>
                            </m:r>
                            <m:r>
                              <a:rPr lang="en-US" b="0" i="1" smtClean="0">
                                <a:latin typeface="Cambria Math"/>
                              </a:rPr>
                              <m:t>0</m:t>
                            </m:r>
                          </m:sup>
                        </m:sSup>
                      </m:e>
                    </m:nary>
                  </m:oMath>
                </a14:m>
                <a:endParaRPr lang="en-US" dirty="0" smtClean="0"/>
              </a:p>
              <a:p>
                <a:pPr marL="0" indent="0">
                  <a:buNone/>
                </a:pPr>
                <a:r>
                  <a:rPr lang="en-US" dirty="0"/>
                  <a:t/>
                </a:r>
                <a:r>
                  <a:rPr lang="en-US" dirty="0" smtClean="0"/>
                  <a:t>	=(0.7)^3=0.345</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xmlns="" val="38957365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Distribution</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fontScale="85000" lnSpcReduction="20000"/>
              </a:bodyPr>
              <a:lstStyle/>
              <a:p>
                <a:pPr marL="0" indent="0">
                  <a:buNone/>
                </a:pPr>
                <a:r>
                  <a:rPr lang="en-US" dirty="0" smtClean="0"/>
                  <a:t>Example:</a:t>
                </a:r>
              </a:p>
              <a:p>
                <a:pPr marL="0" indent="0">
                  <a:buNone/>
                </a:pPr>
                <a:r>
                  <a:rPr lang="en-US" dirty="0" smtClean="0"/>
                  <a:t>Find the probability of obtaining exactly three 2’s if an ordinary die is tossed 5 times.</a:t>
                </a:r>
              </a:p>
              <a:p>
                <a:pPr marL="0" indent="0">
                  <a:buNone/>
                </a:pPr>
                <a:r>
                  <a:rPr lang="en-US" i="1" u="sng" dirty="0" smtClean="0"/>
                  <a:t>Solution</a:t>
                </a:r>
              </a:p>
              <a:p>
                <a:pPr marL="0" indent="0">
                  <a:buNone/>
                </a:pPr>
                <a:r>
                  <a:rPr lang="en-US" dirty="0" smtClean="0"/>
                  <a:t>The probability of a success on each of the 5 independent trials is 1/6 and the probability of a failure is 5/6. the outcome of 2 is considered a success here. Therefore</a:t>
                </a:r>
              </a:p>
              <a:p>
                <a:pPr marL="0" indent="0">
                  <a:buNone/>
                </a:pPr>
                <a:r>
                  <a:rPr lang="en-US" dirty="0"/>
                  <a:t/>
                </a:r>
                <a:r>
                  <a:rPr lang="en-US" dirty="0" smtClean="0"/>
                  <a:t>b(3;4,1/6)</a:t>
                </a:r>
                <a14:m>
                  <m:oMath xmlns:m="http://schemas.openxmlformats.org/officeDocument/2006/math">
                    <m:r>
                      <a:rPr lang="pt-BR" i="1" smtClean="0">
                        <a:latin typeface="Cambria Math"/>
                      </a:rPr>
                      <m:t>=</m:t>
                    </m:r>
                    <m:nary>
                      <m:naryPr>
                        <m:chr m:val="∑"/>
                        <m:ctrlPr>
                          <a:rPr lang="pt-BR" i="1" smtClean="0">
                            <a:latin typeface="Cambria Math"/>
                          </a:rPr>
                        </m:ctrlPr>
                      </m:naryPr>
                      <m:sub>
                        <m:r>
                          <a:rPr lang="pt-BR" i="1" smtClean="0">
                            <a:latin typeface="Cambria Math"/>
                          </a:rPr>
                          <m:t>0</m:t>
                        </m:r>
                      </m:sub>
                      <m:sup>
                        <m:r>
                          <a:rPr lang="pt-BR" i="1" smtClean="0">
                            <a:latin typeface="Cambria Math"/>
                          </a:rPr>
                          <m:t>𝑛</m:t>
                        </m:r>
                      </m:sup>
                      <m:e>
                        <m:d>
                          <m:dPr>
                            <m:ctrlPr>
                              <a:rPr lang="pt-BR" i="1" smtClean="0">
                                <a:latin typeface="Cambria Math"/>
                              </a:rPr>
                            </m:ctrlPr>
                          </m:dPr>
                          <m:e>
                            <m:f>
                              <m:fPr>
                                <m:type m:val="noBar"/>
                                <m:ctrlPr>
                                  <a:rPr lang="pt-BR" i="1" smtClean="0">
                                    <a:latin typeface="Cambria Math"/>
                                  </a:rPr>
                                </m:ctrlPr>
                              </m:fPr>
                              <m:num>
                                <m:r>
                                  <a:rPr lang="en-US" b="0" i="1" smtClean="0">
                                    <a:latin typeface="Cambria Math"/>
                                  </a:rPr>
                                  <m:t>5</m:t>
                                </m:r>
                              </m:num>
                              <m:den>
                                <m:r>
                                  <a:rPr lang="en-US" b="0" i="1" smtClean="0">
                                    <a:latin typeface="Cambria Math"/>
                                  </a:rPr>
                                  <m:t>3</m:t>
                                </m:r>
                              </m:den>
                            </m:f>
                          </m:e>
                        </m:d>
                        <m:sSup>
                          <m:sSupPr>
                            <m:ctrlPr>
                              <a:rPr lang="pt-BR" i="1" smtClean="0">
                                <a:latin typeface="Cambria Math"/>
                              </a:rPr>
                            </m:ctrlPr>
                          </m:sSupPr>
                          <m:e>
                            <m:d>
                              <m:dPr>
                                <m:ctrlPr>
                                  <a:rPr lang="en-US" b="0" i="1" smtClean="0">
                                    <a:latin typeface="Cambria Math"/>
                                  </a:rPr>
                                </m:ctrlPr>
                              </m:dPr>
                              <m:e>
                                <m:f>
                                  <m:fPr>
                                    <m:ctrlPr>
                                      <a:rPr lang="en-US" b="0" i="1" smtClean="0">
                                        <a:latin typeface="Cambria Math"/>
                                      </a:rPr>
                                    </m:ctrlPr>
                                  </m:fPr>
                                  <m:num>
                                    <m:r>
                                      <a:rPr lang="en-US" b="0" i="1" smtClean="0">
                                        <a:latin typeface="Cambria Math"/>
                                      </a:rPr>
                                      <m:t>1</m:t>
                                    </m:r>
                                  </m:num>
                                  <m:den>
                                    <m:r>
                                      <a:rPr lang="en-US" b="0" i="1" smtClean="0">
                                        <a:latin typeface="Cambria Math"/>
                                      </a:rPr>
                                      <m:t>6</m:t>
                                    </m:r>
                                  </m:den>
                                </m:f>
                              </m:e>
                            </m:d>
                          </m:e>
                          <m:sup>
                            <m:r>
                              <a:rPr lang="en-US" b="0" i="1" smtClean="0">
                                <a:latin typeface="Cambria Math"/>
                              </a:rPr>
                              <m:t>3</m:t>
                            </m:r>
                          </m:sup>
                        </m:sSup>
                        <m:r>
                          <a:rPr lang="en-US" b="0" i="1" smtClean="0">
                            <a:latin typeface="Cambria Math"/>
                          </a:rPr>
                          <m:t>(</m:t>
                        </m:r>
                        <m:f>
                          <m:fPr>
                            <m:ctrlPr>
                              <a:rPr lang="en-US" b="0" i="1" smtClean="0">
                                <a:latin typeface="Cambria Math"/>
                              </a:rPr>
                            </m:ctrlPr>
                          </m:fPr>
                          <m:num>
                            <m:r>
                              <a:rPr lang="en-US" b="0" i="1" smtClean="0">
                                <a:latin typeface="Cambria Math"/>
                              </a:rPr>
                              <m:t>5</m:t>
                            </m:r>
                          </m:num>
                          <m:den>
                            <m:r>
                              <a:rPr lang="en-US" b="0" i="1" smtClean="0">
                                <a:latin typeface="Cambria Math"/>
                              </a:rPr>
                              <m:t>6</m:t>
                            </m:r>
                          </m:den>
                        </m:f>
                        <m:r>
                          <a:rPr lang="en-US" b="0" i="1" smtClean="0">
                            <a:latin typeface="Cambria Math"/>
                          </a:rPr>
                          <m:t>)</m:t>
                        </m:r>
                        <m:sSup>
                          <m:sSupPr>
                            <m:ctrlPr>
                              <a:rPr lang="pt-BR" i="1" smtClean="0">
                                <a:latin typeface="Cambria Math"/>
                              </a:rPr>
                            </m:ctrlPr>
                          </m:sSupPr>
                          <m:e/>
                          <m:sup>
                            <m:r>
                              <a:rPr lang="en-US" b="0" i="1" smtClean="0">
                                <a:latin typeface="Cambria Math"/>
                              </a:rPr>
                              <m:t>2</m:t>
                            </m:r>
                          </m:sup>
                        </m:sSup>
                      </m:e>
                    </m:nary>
                  </m:oMath>
                </a14:m>
                <a:r>
                  <a:rPr lang="en-US" dirty="0" smtClean="0"/>
                  <a:t/>
                </a:r>
              </a:p>
              <a:p>
                <a:pPr marL="0" indent="0">
                  <a:buNone/>
                </a:pPr>
                <a:r>
                  <a:rPr lang="en-US" dirty="0"/>
                  <a:t/>
                </a:r>
                <a:r>
                  <a:rPr lang="en-US" dirty="0" smtClean="0"/>
                  <a:t>		=5!/3!2! </a:t>
                </a:r>
                <a:r>
                  <a:rPr lang="en-US" dirty="0"/>
                  <a:t/>
                </a:r>
                <a:r>
                  <a:rPr lang="en-US" dirty="0" smtClean="0"/>
                  <a:t>X5^2/6^3</a:t>
                </a:r>
              </a:p>
              <a:p>
                <a:pPr marL="0" indent="0">
                  <a:buNone/>
                </a:pPr>
                <a:r>
                  <a:rPr lang="en-US" dirty="0"/>
                  <a:t/>
                </a:r>
                <a:r>
                  <a:rPr lang="en-US" dirty="0" smtClean="0"/>
                  <a:t>		=0.032</a:t>
                </a: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333" t="-2695" r="-1778"/>
                </a:stretch>
              </a:blipFill>
            </p:spPr>
            <p:txBody>
              <a:bodyPr/>
              <a:lstStyle/>
              <a:p>
                <a:r>
                  <a:rPr lang="en-US">
                    <a:noFill/>
                  </a:rPr>
                  <a:t> </a:t>
                </a:r>
              </a:p>
            </p:txBody>
          </p:sp>
        </mc:Fallback>
      </mc:AlternateContent>
    </p:spTree>
    <p:extLst>
      <p:ext uri="{BB962C8B-B14F-4D97-AF65-F5344CB8AC3E}">
        <p14:creationId xmlns:p14="http://schemas.microsoft.com/office/powerpoint/2010/main" xmlns="" val="22517295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Mean and Variance of Binomial Distribution</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lnSpcReduction="10000"/>
              </a:bodyPr>
              <a:lstStyle/>
              <a:p>
                <a:r>
                  <a:rPr lang="en-US" dirty="0" smtClean="0"/>
                  <a:t>Mean and variance of binomial distribution are</a:t>
                </a:r>
              </a:p>
              <a:p>
                <a:pPr marL="0" indent="0">
                  <a:buNone/>
                </a:pPr>
                <a:r>
                  <a:rPr lang="en-US" dirty="0"/>
                  <a:t/>
                </a:r>
                <a:r>
                  <a:rPr lang="en-US" dirty="0" smtClean="0"/>
                  <a:t>	U=</a:t>
                </a:r>
                <a:r>
                  <a:rPr lang="en-US" dirty="0" err="1" smtClean="0"/>
                  <a:t>np</a:t>
                </a:r>
                <a:endParaRPr lang="en-US" dirty="0" smtClean="0"/>
              </a:p>
              <a:p>
                <a:pPr marL="0" indent="0">
                  <a:buNone/>
                </a:pPr>
                <a:r>
                  <a:rPr lang="en-US" dirty="0"/>
                  <a:t/>
                </a:r>
                <a:r>
                  <a:rPr lang="en-US" dirty="0" smtClean="0"/>
                  <a:t/>
                </a:r>
                <a14:m>
                  <m:oMath xmlns:m="http://schemas.openxmlformats.org/officeDocument/2006/math">
                    <m:r>
                      <a:rPr lang="en-US" i="1" smtClean="0">
                        <a:latin typeface="Cambria Math"/>
                        <a:ea typeface="Cambria Math"/>
                      </a:rPr>
                      <m:t>𝜎</m:t>
                    </m:r>
                    <m:r>
                      <a:rPr lang="en-US" b="0" i="1" smtClean="0">
                        <a:latin typeface="Cambria Math"/>
                        <a:ea typeface="Cambria Math"/>
                      </a:rPr>
                      <m:t>2=</m:t>
                    </m:r>
                    <m:r>
                      <a:rPr lang="en-US" b="0" i="1" smtClean="0">
                        <a:latin typeface="Cambria Math"/>
                        <a:ea typeface="Cambria Math"/>
                      </a:rPr>
                      <m:t>𝑛𝑝𝑞</m:t>
                    </m:r>
                  </m:oMath>
                </a14:m>
                <a:endParaRPr lang="en-US" b="0" dirty="0" smtClean="0">
                  <a:ea typeface="Cambria Math"/>
                </a:endParaRPr>
              </a:p>
              <a:p>
                <a:pPr marL="0" indent="0">
                  <a:buNone/>
                </a:pPr>
                <a:r>
                  <a:rPr lang="en-US" dirty="0" smtClean="0"/>
                  <a:t>Example: </a:t>
                </a:r>
              </a:p>
              <a:p>
                <a:pPr marL="0" indent="0">
                  <a:buNone/>
                </a:pPr>
                <a:r>
                  <a:rPr lang="en-US" dirty="0" smtClean="0"/>
                  <a:t>Probability that a patient recovers from a rare blood disease is 0.4. if 15 people are known to have contracted this disease, find mean and variance of survivors.</a:t>
                </a:r>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852" t="-2830" b="-2291"/>
                </a:stretch>
              </a:blipFill>
            </p:spPr>
            <p:txBody>
              <a:bodyPr/>
              <a:lstStyle/>
              <a:p>
                <a:r>
                  <a:rPr lang="en-US">
                    <a:noFill/>
                  </a:rPr>
                  <a:t> </a:t>
                </a:r>
              </a:p>
            </p:txBody>
          </p:sp>
        </mc:Fallback>
      </mc:AlternateContent>
    </p:spTree>
    <p:extLst>
      <p:ext uri="{BB962C8B-B14F-4D97-AF65-F5344CB8AC3E}">
        <p14:creationId xmlns:p14="http://schemas.microsoft.com/office/powerpoint/2010/main" xmlns="" val="36253198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en-US" dirty="0" smtClean="0"/>
                  <a:t>Solution:</a:t>
                </a:r>
              </a:p>
              <a:p>
                <a:pPr marL="0" indent="0">
                  <a:buNone/>
                </a:pPr>
                <a:r>
                  <a:rPr lang="en-US" dirty="0" smtClean="0"/>
                  <a:t>N=15      p=0.4    q=1-p=0.6</a:t>
                </a:r>
              </a:p>
              <a:p>
                <a:pPr marL="0" indent="0">
                  <a:buNone/>
                </a:pPr>
                <a:endParaRPr lang="en-US" dirty="0"/>
              </a:p>
              <a:p>
                <a:pPr marL="0" indent="0">
                  <a:buNone/>
                </a:pPr>
                <a:r>
                  <a:rPr lang="en-US" dirty="0" smtClean="0"/>
                  <a:t>U=</a:t>
                </a:r>
                <a:r>
                  <a:rPr lang="en-US" dirty="0" err="1" smtClean="0"/>
                  <a:t>np</a:t>
                </a:r>
                <a:r>
                  <a:rPr lang="en-US" dirty="0" smtClean="0"/>
                  <a:t>=15x0.4=6</a:t>
                </a:r>
              </a:p>
              <a:p>
                <a:pPr marL="0" indent="0">
                  <a:buNone/>
                </a:pPr>
                <a14:m>
                  <m:oMathPara xmlns:m="http://schemas.openxmlformats.org/officeDocument/2006/math">
                    <m:oMathParaPr>
                      <m:jc m:val="centerGroup"/>
                    </m:oMathParaPr>
                    <m:oMath xmlns:m="http://schemas.openxmlformats.org/officeDocument/2006/math">
                      <m:r>
                        <a:rPr lang="en-US" i="1" smtClean="0">
                          <a:latin typeface="Cambria Math"/>
                          <a:ea typeface="Cambria Math"/>
                        </a:rPr>
                        <m:t>𝜎</m:t>
                      </m:r>
                      <m:r>
                        <a:rPr lang="en-US" b="0" i="1" smtClean="0">
                          <a:latin typeface="Cambria Math"/>
                          <a:ea typeface="Cambria Math"/>
                        </a:rPr>
                        <m:t>2=</m:t>
                      </m:r>
                      <m:r>
                        <a:rPr lang="en-US" b="0" i="1" smtClean="0">
                          <a:latin typeface="Cambria Math"/>
                          <a:ea typeface="Cambria Math"/>
                        </a:rPr>
                        <m:t>𝑛𝑝𝑞</m:t>
                      </m:r>
                      <m:r>
                        <a:rPr lang="en-US" b="0" i="1" smtClean="0">
                          <a:latin typeface="Cambria Math"/>
                          <a:ea typeface="Cambria Math"/>
                        </a:rPr>
                        <m:t>=15</m:t>
                      </m:r>
                      <m:r>
                        <a:rPr lang="en-US" b="0" i="1" smtClean="0">
                          <a:latin typeface="Cambria Math"/>
                          <a:ea typeface="Cambria Math"/>
                        </a:rPr>
                        <m:t>𝑥</m:t>
                      </m:r>
                      <m:r>
                        <a:rPr lang="en-US" b="0" i="1" smtClean="0">
                          <a:latin typeface="Cambria Math"/>
                          <a:ea typeface="Cambria Math"/>
                        </a:rPr>
                        <m:t>0.4</m:t>
                      </m:r>
                      <m:r>
                        <a:rPr lang="en-US" b="0" i="1" smtClean="0">
                          <a:latin typeface="Cambria Math"/>
                          <a:ea typeface="Cambria Math"/>
                        </a:rPr>
                        <m:t>𝑥</m:t>
                      </m:r>
                      <m:r>
                        <a:rPr lang="en-US" b="0" i="1" smtClean="0">
                          <a:latin typeface="Cambria Math"/>
                          <a:ea typeface="Cambria Math"/>
                        </a:rPr>
                        <m:t>0.6=3.6</m:t>
                      </m:r>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852" t="-1752"/>
                </a:stretch>
              </a:blipFill>
            </p:spPr>
            <p:txBody>
              <a:bodyPr/>
              <a:lstStyle/>
              <a:p>
                <a:r>
                  <a:rPr lang="en-US">
                    <a:noFill/>
                  </a:rPr>
                  <a:t> </a:t>
                </a:r>
              </a:p>
            </p:txBody>
          </p:sp>
        </mc:Fallback>
      </mc:AlternateContent>
    </p:spTree>
    <p:extLst>
      <p:ext uri="{BB962C8B-B14F-4D97-AF65-F5344CB8AC3E}">
        <p14:creationId xmlns:p14="http://schemas.microsoft.com/office/powerpoint/2010/main" xmlns="" val="25319549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Variance and its calculation in frequency distribution</a:t>
            </a:r>
          </a:p>
          <a:p>
            <a:r>
              <a:rPr lang="en-US" dirty="0" smtClean="0"/>
              <a:t>Uniform discrete distribution</a:t>
            </a:r>
          </a:p>
          <a:p>
            <a:r>
              <a:rPr lang="en-US" dirty="0" smtClean="0"/>
              <a:t>Binomial distribution with examples</a:t>
            </a:r>
            <a:endParaRPr lang="en-US" dirty="0"/>
          </a:p>
        </p:txBody>
      </p:sp>
    </p:spTree>
    <p:extLst>
      <p:ext uri="{BB962C8B-B14F-4D97-AF65-F5344CB8AC3E}">
        <p14:creationId xmlns:p14="http://schemas.microsoft.com/office/powerpoint/2010/main" xmlns="" val="5195572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Preamble of next lecture</a:t>
            </a:r>
            <a:endParaRPr lang="en-US" dirty="0"/>
          </a:p>
        </p:txBody>
      </p:sp>
      <p:sp>
        <p:nvSpPr>
          <p:cNvPr id="3" name="Content Placeholder 2"/>
          <p:cNvSpPr>
            <a:spLocks noGrp="1"/>
          </p:cNvSpPr>
          <p:nvPr>
            <p:ph idx="1"/>
          </p:nvPr>
        </p:nvSpPr>
        <p:spPr/>
        <p:txBody>
          <a:bodyPr/>
          <a:lstStyle/>
          <a:p>
            <a:r>
              <a:rPr lang="en-US" dirty="0" smtClean="0"/>
              <a:t>Normal distribution</a:t>
            </a:r>
          </a:p>
          <a:p>
            <a:r>
              <a:rPr lang="en-US" dirty="0" smtClean="0"/>
              <a:t>Examples</a:t>
            </a:r>
          </a:p>
          <a:p>
            <a:r>
              <a:rPr lang="en-US" dirty="0" smtClean="0"/>
              <a:t>Properties</a:t>
            </a:r>
          </a:p>
          <a:p>
            <a:pPr marL="0" indent="0">
              <a:buNone/>
            </a:pPr>
            <a:endParaRPr lang="en-US" dirty="0"/>
          </a:p>
        </p:txBody>
      </p:sp>
    </p:spTree>
    <p:extLst>
      <p:ext uri="{BB962C8B-B14F-4D97-AF65-F5344CB8AC3E}">
        <p14:creationId xmlns:p14="http://schemas.microsoft.com/office/powerpoint/2010/main" xmlns="" val="25982819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TotalTime>
  <Words>577</Words>
  <Application>Microsoft Office PowerPoint</Application>
  <PresentationFormat>On-screen Show (4:3)</PresentationFormat>
  <Paragraphs>107</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Lecture 5 Random Variables (Continued)</vt:lpstr>
      <vt:lpstr>Summary of last lecture</vt:lpstr>
      <vt:lpstr>Learning Objectives</vt:lpstr>
      <vt:lpstr> Variance for frequency distribution</vt:lpstr>
      <vt:lpstr>Variance calculation</vt:lpstr>
      <vt:lpstr>Properties of Mean and Variance</vt:lpstr>
      <vt:lpstr>Corollaries to properrties</vt:lpstr>
      <vt:lpstr>Uniform Distribution</vt:lpstr>
      <vt:lpstr>Uniform distribution</vt:lpstr>
      <vt:lpstr>Slide 10</vt:lpstr>
      <vt:lpstr>Binomial and Multinomial distributions</vt:lpstr>
      <vt:lpstr>Binomial Distribution</vt:lpstr>
      <vt:lpstr>Binomial Distribution</vt:lpstr>
      <vt:lpstr>Binomial Distribution</vt:lpstr>
      <vt:lpstr>Binomial Distribution</vt:lpstr>
      <vt:lpstr>Slide 16</vt:lpstr>
      <vt:lpstr>Binomial Distribution</vt:lpstr>
      <vt:lpstr>Mean and Variance of Binomial Distribution</vt:lpstr>
      <vt:lpstr>Slide 19</vt:lpstr>
      <vt:lpstr>Summary</vt:lpstr>
      <vt:lpstr>Preamble of next lecture</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 Random Variables (Continued)</dc:title>
  <dc:creator>MyUserName</dc:creator>
  <cp:lastModifiedBy>vcomsats</cp:lastModifiedBy>
  <cp:revision>35</cp:revision>
  <dcterms:created xsi:type="dcterms:W3CDTF">2012-12-06T05:09:44Z</dcterms:created>
  <dcterms:modified xsi:type="dcterms:W3CDTF">2012-12-06T11:13:42Z</dcterms:modified>
</cp:coreProperties>
</file>