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2" r:id="rId8"/>
    <p:sldId id="261" r:id="rId9"/>
    <p:sldId id="264" r:id="rId10"/>
    <p:sldId id="265" r:id="rId11"/>
    <p:sldId id="267" r:id="rId12"/>
    <p:sldId id="266"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C27CE0-4C13-403E-A4BE-1339942B37F4}"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384984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27CE0-4C13-403E-A4BE-1339942B37F4}"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650672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C27CE0-4C13-403E-A4BE-1339942B37F4}"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4071917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C27CE0-4C13-403E-A4BE-1339942B37F4}"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179014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C27CE0-4C13-403E-A4BE-1339942B37F4}" type="datetimeFigureOut">
              <a:rPr lang="en-US" smtClean="0"/>
              <a:pPr/>
              <a:t>12/5/2012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991060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C27CE0-4C13-403E-A4BE-1339942B37F4}" type="datetimeFigureOut">
              <a:rPr lang="en-US" smtClean="0"/>
              <a:pPr/>
              <a:t>12/5/2012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3008404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27CE0-4C13-403E-A4BE-1339942B37F4}" type="datetimeFigureOut">
              <a:rPr lang="en-US" smtClean="0"/>
              <a:pPr/>
              <a:t>12/5/2012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151210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C27CE0-4C13-403E-A4BE-1339942B37F4}"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1476866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C27CE0-4C13-403E-A4BE-1339942B37F4}" type="datetimeFigureOut">
              <a:rPr lang="en-US" smtClean="0"/>
              <a:pPr/>
              <a:t>12/5/2012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1365063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27CE0-4C13-403E-A4BE-1339942B37F4}"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319145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27CE0-4C13-403E-A4BE-1339942B37F4}" type="datetimeFigureOut">
              <a:rPr lang="en-US" smtClean="0"/>
              <a:pPr/>
              <a:t>12/5/2012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2731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27CE0-4C13-403E-A4BE-1339942B37F4}" type="datetimeFigureOut">
              <a:rPr lang="en-US" smtClean="0"/>
              <a:pPr/>
              <a:t>12/5/2012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694752-867E-4C97-BAD0-21E42BAD2B4E}" type="slidenum">
              <a:rPr lang="en-US" smtClean="0"/>
              <a:pPr/>
              <a:t>‹#›</a:t>
            </a:fld>
            <a:endParaRPr lang="en-US"/>
          </a:p>
        </p:txBody>
      </p:sp>
    </p:spTree>
    <p:extLst>
      <p:ext uri="{BB962C8B-B14F-4D97-AF65-F5344CB8AC3E}">
        <p14:creationId xmlns:p14="http://schemas.microsoft.com/office/powerpoint/2010/main" xmlns="" val="2944438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4</a:t>
            </a:r>
            <a:br>
              <a:rPr lang="en-US" dirty="0" smtClean="0"/>
            </a:br>
            <a:r>
              <a:rPr lang="en-US" dirty="0" smtClean="0"/>
              <a:t>Random Variables</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2079107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Probability</a:t>
            </a:r>
          </a:p>
          <a:p>
            <a:r>
              <a:rPr lang="en-US" dirty="0" smtClean="0"/>
              <a:t>Laws of Probability</a:t>
            </a:r>
          </a:p>
          <a:p>
            <a:r>
              <a:rPr lang="en-US" dirty="0" smtClean="0"/>
              <a:t>Conditional Probability</a:t>
            </a:r>
          </a:p>
          <a:p>
            <a:r>
              <a:rPr lang="en-US" dirty="0" smtClean="0"/>
              <a:t>Mutually exclusive and independent events</a:t>
            </a:r>
          </a:p>
          <a:p>
            <a:r>
              <a:rPr lang="en-US" dirty="0" smtClean="0"/>
              <a:t>Joint Probability</a:t>
            </a:r>
            <a:endParaRPr lang="en-US" dirty="0"/>
          </a:p>
        </p:txBody>
      </p:sp>
    </p:spTree>
    <p:extLst>
      <p:ext uri="{BB962C8B-B14F-4D97-AF65-F5344CB8AC3E}">
        <p14:creationId xmlns:p14="http://schemas.microsoft.com/office/powerpoint/2010/main" xmlns="" val="2276128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Concept of Random Variable</a:t>
            </a:r>
          </a:p>
          <a:p>
            <a:r>
              <a:rPr lang="en-US" dirty="0" smtClean="0"/>
              <a:t>Discrete Random Variable</a:t>
            </a:r>
          </a:p>
          <a:p>
            <a:r>
              <a:rPr lang="en-US" dirty="0" smtClean="0"/>
              <a:t>Continuous Random Variable</a:t>
            </a:r>
          </a:p>
          <a:p>
            <a:r>
              <a:rPr lang="en-US" dirty="0" smtClean="0"/>
              <a:t>Discrete and continuous probability distribution</a:t>
            </a:r>
          </a:p>
          <a:p>
            <a:r>
              <a:rPr lang="en-US" dirty="0" smtClean="0"/>
              <a:t>Mean of random variables</a:t>
            </a:r>
          </a:p>
          <a:p>
            <a:r>
              <a:rPr lang="en-US" dirty="0" smtClean="0"/>
              <a:t>Variance of random variables</a:t>
            </a:r>
          </a:p>
          <a:p>
            <a:r>
              <a:rPr lang="en-US" dirty="0" smtClean="0"/>
              <a:t>Properties of Mean and Variance</a:t>
            </a:r>
            <a:endParaRPr lang="en-US" dirty="0"/>
          </a:p>
        </p:txBody>
      </p:sp>
    </p:spTree>
    <p:extLst>
      <p:ext uri="{BB962C8B-B14F-4D97-AF65-F5344CB8AC3E}">
        <p14:creationId xmlns:p14="http://schemas.microsoft.com/office/powerpoint/2010/main" xmlns="" val="2743558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Variables(Introduction)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Statistical inference is based on generalizations which </a:t>
            </a:r>
            <a:r>
              <a:rPr lang="en-US" dirty="0"/>
              <a:t>a</a:t>
            </a:r>
            <a:r>
              <a:rPr lang="en-US" dirty="0" smtClean="0"/>
              <a:t>re based on uncertainties</a:t>
            </a:r>
          </a:p>
          <a:p>
            <a:r>
              <a:rPr lang="en-US" dirty="0" smtClean="0"/>
              <a:t>We deal with problems which provide partial information obtained from the subset of data of interest</a:t>
            </a:r>
          </a:p>
          <a:p>
            <a:r>
              <a:rPr lang="en-US" dirty="0" smtClean="0"/>
              <a:t>Probability theory is essential in providing a mathematical model that theoretically describes the behavior of population associated with statistical experiment.</a:t>
            </a:r>
          </a:p>
          <a:p>
            <a:r>
              <a:rPr lang="en-US" dirty="0" smtClean="0"/>
              <a:t>These models are similar to relative frequency distributions called probability distribution</a:t>
            </a:r>
          </a:p>
          <a:p>
            <a:endParaRPr lang="en-US" dirty="0"/>
          </a:p>
        </p:txBody>
      </p:sp>
    </p:spTree>
    <p:extLst>
      <p:ext uri="{BB962C8B-B14F-4D97-AF65-F5344CB8AC3E}">
        <p14:creationId xmlns:p14="http://schemas.microsoft.com/office/powerpoint/2010/main" xmlns="" val="1705911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Variables (Definition)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term statistical experiment is used to describe any </a:t>
            </a:r>
            <a:r>
              <a:rPr lang="en-US" dirty="0" err="1" smtClean="0"/>
              <a:t>processby</a:t>
            </a:r>
            <a:r>
              <a:rPr lang="en-US" dirty="0" smtClean="0"/>
              <a:t> which one or more chance measurements are obtained, might be we are not interested in all outcomes of the experiment but few….consider an example</a:t>
            </a:r>
          </a:p>
          <a:p>
            <a:pPr marL="0" indent="0">
              <a:buNone/>
            </a:pPr>
            <a:r>
              <a:rPr lang="en-US" i="1" dirty="0" smtClean="0"/>
              <a:t>S={HHH, HHT, HTH, THH, HTT, THT, TTH, TTT}</a:t>
            </a:r>
          </a:p>
          <a:p>
            <a:pPr marL="0" indent="0">
              <a:buNone/>
            </a:pPr>
            <a:r>
              <a:rPr lang="en-US" i="1" dirty="0" smtClean="0"/>
              <a:t>If one is concerned only with number of heads appear in each trail then he will assign it values ranging from 0 to 3, which are the possible outcomes in sample space</a:t>
            </a:r>
          </a:p>
          <a:p>
            <a:pPr marL="0" indent="0">
              <a:buNone/>
            </a:pPr>
            <a:r>
              <a:rPr lang="en-US" i="1" dirty="0" smtClean="0"/>
              <a:t>0,1,2,3 are random quantities determined by outcome of an experiment </a:t>
            </a:r>
          </a:p>
          <a:p>
            <a:r>
              <a:rPr lang="en-US" dirty="0" smtClean="0"/>
              <a:t>A random variable is defined as a numerical description of the outcome of an experiment, which is either conducted in</a:t>
            </a:r>
          </a:p>
          <a:p>
            <a:pPr lvl="1"/>
            <a:r>
              <a:rPr lang="en-US" dirty="0" smtClean="0"/>
              <a:t>Laboratory</a:t>
            </a:r>
          </a:p>
          <a:p>
            <a:pPr lvl="1"/>
            <a:r>
              <a:rPr lang="en-US" dirty="0" smtClean="0"/>
              <a:t>Observation</a:t>
            </a:r>
          </a:p>
          <a:p>
            <a:pPr lvl="1"/>
            <a:r>
              <a:rPr lang="en-US" dirty="0" smtClean="0"/>
              <a:t>Clinical trials</a:t>
            </a:r>
            <a:endParaRPr lang="en-US" dirty="0"/>
          </a:p>
          <a:p>
            <a:endParaRPr lang="en-US" dirty="0" smtClean="0"/>
          </a:p>
        </p:txBody>
      </p:sp>
    </p:spTree>
    <p:extLst>
      <p:ext uri="{BB962C8B-B14F-4D97-AF65-F5344CB8AC3E}">
        <p14:creationId xmlns:p14="http://schemas.microsoft.com/office/powerpoint/2010/main" xmlns="" val="2899128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Variables (Definition)</a:t>
            </a:r>
            <a:endParaRPr lang="en-US" dirty="0"/>
          </a:p>
        </p:txBody>
      </p:sp>
      <p:sp>
        <p:nvSpPr>
          <p:cNvPr id="3" name="Content Placeholder 2"/>
          <p:cNvSpPr>
            <a:spLocks noGrp="1"/>
          </p:cNvSpPr>
          <p:nvPr>
            <p:ph idx="1"/>
          </p:nvPr>
        </p:nvSpPr>
        <p:spPr/>
        <p:txBody>
          <a:bodyPr/>
          <a:lstStyle/>
          <a:p>
            <a:pPr marL="0" indent="0">
              <a:buNone/>
            </a:pPr>
            <a:r>
              <a:rPr lang="en-US" dirty="0" smtClean="0"/>
              <a:t>In other words a function whose value is a real number determined by each element in sample space is called a random variable</a:t>
            </a:r>
          </a:p>
          <a:p>
            <a:pPr marL="0" indent="0">
              <a:buNone/>
            </a:pPr>
            <a:r>
              <a:rPr lang="en-US" dirty="0" smtClean="0"/>
              <a:t>Example: 2 balls are drawn from an urn containing 4 red and 3 black balls, without replacement, if y is the number of red balls, then the outcome is random variable lies as…</a:t>
            </a:r>
          </a:p>
          <a:p>
            <a:pPr marL="0" indent="0">
              <a:buNone/>
            </a:pPr>
            <a:r>
              <a:rPr lang="en-US" dirty="0"/>
              <a:t> </a:t>
            </a:r>
            <a:r>
              <a:rPr lang="en-US" dirty="0" smtClean="0"/>
              <a:t>    RR, RB, BR, BB…… 2, 1, 1, 0</a:t>
            </a:r>
            <a:endParaRPr lang="en-US" dirty="0"/>
          </a:p>
        </p:txBody>
      </p:sp>
    </p:spTree>
    <p:extLst>
      <p:ext uri="{BB962C8B-B14F-4D97-AF65-F5344CB8AC3E}">
        <p14:creationId xmlns:p14="http://schemas.microsoft.com/office/powerpoint/2010/main" xmlns="" val="2950850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Discrete and Continuous Random Variable</a:t>
            </a:r>
            <a:endParaRPr lang="en-US" dirty="0"/>
          </a:p>
        </p:txBody>
      </p:sp>
      <p:sp>
        <p:nvSpPr>
          <p:cNvPr id="3" name="Content Placeholder 2"/>
          <p:cNvSpPr>
            <a:spLocks noGrp="1"/>
          </p:cNvSpPr>
          <p:nvPr>
            <p:ph idx="1"/>
          </p:nvPr>
        </p:nvSpPr>
        <p:spPr/>
        <p:txBody>
          <a:bodyPr/>
          <a:lstStyle/>
          <a:p>
            <a:r>
              <a:rPr lang="en-US" dirty="0" smtClean="0"/>
              <a:t>Examples of discrete random variable:</a:t>
            </a:r>
          </a:p>
          <a:p>
            <a:pPr marL="514350" indent="-514350">
              <a:buFont typeface="+mj-lt"/>
              <a:buAutoNum type="arabicPeriod"/>
            </a:pPr>
            <a:r>
              <a:rPr lang="en-US" dirty="0" smtClean="0"/>
              <a:t>Number of students registered in the course of QBA are0,1,2,3,…..n</a:t>
            </a:r>
          </a:p>
          <a:p>
            <a:pPr marL="514350" indent="-514350">
              <a:buFont typeface="+mj-lt"/>
              <a:buAutoNum type="arabicPeriod"/>
            </a:pPr>
            <a:r>
              <a:rPr lang="en-US" dirty="0" smtClean="0"/>
              <a:t>Number of patients visiting </a:t>
            </a:r>
            <a:r>
              <a:rPr lang="en-US" dirty="0" err="1" smtClean="0"/>
              <a:t>shifa</a:t>
            </a:r>
            <a:r>
              <a:rPr lang="en-US" dirty="0" smtClean="0"/>
              <a:t> hospital 0,1,2,3,4…..n</a:t>
            </a:r>
          </a:p>
          <a:p>
            <a:pPr marL="514350" indent="-514350">
              <a:buFont typeface="+mj-lt"/>
              <a:buAutoNum type="arabicPeriod"/>
            </a:pPr>
            <a:r>
              <a:rPr lang="en-US" dirty="0" smtClean="0"/>
              <a:t>Number of motorcycles parking at CIIT Parking lot 0,1.2.3…..n</a:t>
            </a:r>
          </a:p>
          <a:p>
            <a:endParaRPr lang="en-US" dirty="0"/>
          </a:p>
        </p:txBody>
      </p:sp>
    </p:spTree>
    <p:extLst>
      <p:ext uri="{BB962C8B-B14F-4D97-AF65-F5344CB8AC3E}">
        <p14:creationId xmlns:p14="http://schemas.microsoft.com/office/powerpoint/2010/main" xmlns="" val="32159988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Random Variables (Definition)</a:t>
            </a:r>
            <a:endParaRPr lang="en-US" dirty="0"/>
          </a:p>
        </p:txBody>
      </p:sp>
      <p:sp>
        <p:nvSpPr>
          <p:cNvPr id="3" name="Content Placeholder 2"/>
          <p:cNvSpPr>
            <a:spLocks noGrp="1"/>
          </p:cNvSpPr>
          <p:nvPr>
            <p:ph idx="1"/>
          </p:nvPr>
        </p:nvSpPr>
        <p:spPr/>
        <p:txBody>
          <a:bodyPr/>
          <a:lstStyle/>
          <a:p>
            <a:r>
              <a:rPr lang="en-US" dirty="0" smtClean="0"/>
              <a:t>Examples of Continuous random variable</a:t>
            </a:r>
          </a:p>
          <a:p>
            <a:pPr marL="514350" indent="-514350">
              <a:buFont typeface="+mj-lt"/>
              <a:buAutoNum type="arabicPeriod"/>
            </a:pPr>
            <a:r>
              <a:rPr lang="en-US" dirty="0" smtClean="0"/>
              <a:t>Temperature inside classroom at6 o clock in evening, 15◦C≤X≥20◦C</a:t>
            </a:r>
          </a:p>
          <a:p>
            <a:pPr marL="514350" indent="-514350">
              <a:buFont typeface="+mj-lt"/>
              <a:buAutoNum type="arabicPeriod"/>
            </a:pPr>
            <a:r>
              <a:rPr lang="en-US" dirty="0" smtClean="0"/>
              <a:t>Weight of newly born children in PIMS hospital 1.85kg ≤X≥ 4.3Kg</a:t>
            </a:r>
          </a:p>
          <a:p>
            <a:pPr marL="514350" indent="-514350">
              <a:buFont typeface="+mj-lt"/>
              <a:buAutoNum type="arabicPeriod"/>
            </a:pPr>
            <a:r>
              <a:rPr lang="en-US" dirty="0" smtClean="0"/>
              <a:t>Height of students at kindergarten level,                 </a:t>
            </a:r>
          </a:p>
          <a:p>
            <a:pPr marL="0" indent="0">
              <a:buNone/>
            </a:pPr>
            <a:r>
              <a:rPr lang="en-US" dirty="0" smtClean="0"/>
              <a:t>      3ft ≤X≥ 5ft</a:t>
            </a:r>
            <a:endParaRPr lang="en-US" dirty="0"/>
          </a:p>
        </p:txBody>
      </p:sp>
    </p:spTree>
    <p:extLst>
      <p:ext uri="{BB962C8B-B14F-4D97-AF65-F5344CB8AC3E}">
        <p14:creationId xmlns:p14="http://schemas.microsoft.com/office/powerpoint/2010/main" xmlns="" val="781183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Probability Distribution</a:t>
            </a:r>
            <a:endParaRPr lang="en-US" dirty="0"/>
          </a:p>
        </p:txBody>
      </p:sp>
      <p:sp>
        <p:nvSpPr>
          <p:cNvPr id="3" name="Content Placeholder 2"/>
          <p:cNvSpPr>
            <a:spLocks noGrp="1"/>
          </p:cNvSpPr>
          <p:nvPr>
            <p:ph idx="1"/>
          </p:nvPr>
        </p:nvSpPr>
        <p:spPr/>
        <p:txBody>
          <a:bodyPr/>
          <a:lstStyle/>
          <a:p>
            <a:r>
              <a:rPr lang="en-US" dirty="0" smtClean="0"/>
              <a:t>A table or formula listing all possible values that a discrete random variable might take one along with associated probabilities, is called discrete probability distribution</a:t>
            </a:r>
          </a:p>
          <a:p>
            <a:r>
              <a:rPr lang="en-US" dirty="0" smtClean="0"/>
              <a:t>Example</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32110000"/>
              </p:ext>
            </p:extLst>
          </p:nvPr>
        </p:nvGraphicFramePr>
        <p:xfrm>
          <a:off x="1143000" y="4267200"/>
          <a:ext cx="6096000" cy="21234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t>No. of heads appearing in tossing 3 coins</a:t>
                      </a:r>
                      <a:endParaRPr lang="en-US" dirty="0"/>
                    </a:p>
                  </a:txBody>
                  <a:tcPr/>
                </a:tc>
                <a:tc>
                  <a:txBody>
                    <a:bodyPr/>
                    <a:lstStyle/>
                    <a:p>
                      <a:r>
                        <a:rPr lang="en-US" dirty="0" smtClean="0"/>
                        <a:t>P (M=m)</a:t>
                      </a:r>
                      <a:endParaRPr lang="en-US" dirty="0"/>
                    </a:p>
                  </a:txBody>
                  <a:tcPr/>
                </a:tc>
              </a:tr>
              <a:tr h="370840">
                <a:tc>
                  <a:txBody>
                    <a:bodyPr/>
                    <a:lstStyle/>
                    <a:p>
                      <a:r>
                        <a:rPr lang="en-US" dirty="0" smtClean="0"/>
                        <a:t>0</a:t>
                      </a:r>
                      <a:endParaRPr lang="en-US" dirty="0"/>
                    </a:p>
                  </a:txBody>
                  <a:tcPr/>
                </a:tc>
                <a:tc>
                  <a:txBody>
                    <a:bodyPr/>
                    <a:lstStyle/>
                    <a:p>
                      <a:r>
                        <a:rPr lang="en-US" dirty="0" smtClean="0"/>
                        <a:t>1/8</a:t>
                      </a:r>
                      <a:endParaRPr lang="en-US" dirty="0"/>
                    </a:p>
                  </a:txBody>
                  <a:tcPr/>
                </a:tc>
              </a:tr>
              <a:tr h="370840">
                <a:tc>
                  <a:txBody>
                    <a:bodyPr/>
                    <a:lstStyle/>
                    <a:p>
                      <a:r>
                        <a:rPr lang="en-US" dirty="0" smtClean="0"/>
                        <a:t>1</a:t>
                      </a:r>
                      <a:endParaRPr lang="en-US" dirty="0"/>
                    </a:p>
                  </a:txBody>
                  <a:tcPr/>
                </a:tc>
                <a:tc>
                  <a:txBody>
                    <a:bodyPr/>
                    <a:lstStyle/>
                    <a:p>
                      <a:r>
                        <a:rPr lang="en-US" dirty="0" smtClean="0"/>
                        <a:t>3/8</a:t>
                      </a:r>
                      <a:endParaRPr lang="en-US" dirty="0"/>
                    </a:p>
                  </a:txBody>
                  <a:tcPr/>
                </a:tc>
              </a:tr>
              <a:tr h="370840">
                <a:tc>
                  <a:txBody>
                    <a:bodyPr/>
                    <a:lstStyle/>
                    <a:p>
                      <a:r>
                        <a:rPr lang="en-US" dirty="0" smtClean="0"/>
                        <a:t>2</a:t>
                      </a:r>
                      <a:endParaRPr lang="en-US" dirty="0"/>
                    </a:p>
                  </a:txBody>
                  <a:tcPr/>
                </a:tc>
                <a:tc>
                  <a:txBody>
                    <a:bodyPr/>
                    <a:lstStyle/>
                    <a:p>
                      <a:r>
                        <a:rPr lang="en-US" dirty="0" smtClean="0"/>
                        <a:t>3/8</a:t>
                      </a:r>
                      <a:endParaRPr lang="en-US" dirty="0"/>
                    </a:p>
                  </a:txBody>
                  <a:tcPr/>
                </a:tc>
              </a:tr>
              <a:tr h="370840">
                <a:tc>
                  <a:txBody>
                    <a:bodyPr/>
                    <a:lstStyle/>
                    <a:p>
                      <a:r>
                        <a:rPr lang="en-US" dirty="0" smtClean="0"/>
                        <a:t>3</a:t>
                      </a:r>
                      <a:endParaRPr lang="en-US" dirty="0"/>
                    </a:p>
                  </a:txBody>
                  <a:tcPr/>
                </a:tc>
                <a:tc>
                  <a:txBody>
                    <a:bodyPr/>
                    <a:lstStyle/>
                    <a:p>
                      <a:r>
                        <a:rPr lang="en-US" dirty="0" smtClean="0"/>
                        <a:t>1/8</a:t>
                      </a:r>
                      <a:endParaRPr lang="en-US" dirty="0"/>
                    </a:p>
                  </a:txBody>
                  <a:tcPr/>
                </a:tc>
              </a:tr>
            </a:tbl>
          </a:graphicData>
        </a:graphic>
      </p:graphicFrame>
    </p:spTree>
    <p:extLst>
      <p:ext uri="{BB962C8B-B14F-4D97-AF65-F5344CB8AC3E}">
        <p14:creationId xmlns:p14="http://schemas.microsoft.com/office/powerpoint/2010/main" xmlns="" val="2898791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Probability Distribution </a:t>
            </a:r>
            <a:endParaRPr lang="en-US" dirty="0"/>
          </a:p>
        </p:txBody>
      </p:sp>
      <p:sp>
        <p:nvSpPr>
          <p:cNvPr id="3" name="Content Placeholder 2"/>
          <p:cNvSpPr>
            <a:spLocks noGrp="1"/>
          </p:cNvSpPr>
          <p:nvPr>
            <p:ph idx="1"/>
          </p:nvPr>
        </p:nvSpPr>
        <p:spPr/>
        <p:txBody>
          <a:bodyPr>
            <a:normAutofit lnSpcReduction="10000"/>
          </a:bodyPr>
          <a:lstStyle/>
          <a:p>
            <a:r>
              <a:rPr lang="en-US" dirty="0" smtClean="0"/>
              <a:t>If in a given probability distribution, values of frequency can not be presented in tabular form, like heights and weights of people at 21 years of age, it becomes merely difficult to randomly select a person who is exactly 164cm of height, so we talk about a range of </a:t>
            </a:r>
            <a:r>
              <a:rPr lang="en-US" dirty="0" err="1" smtClean="0"/>
              <a:t>atleast</a:t>
            </a:r>
            <a:r>
              <a:rPr lang="en-US" dirty="0" smtClean="0"/>
              <a:t> and </a:t>
            </a:r>
            <a:r>
              <a:rPr lang="en-US" dirty="0" err="1" smtClean="0"/>
              <a:t>atmost</a:t>
            </a:r>
            <a:r>
              <a:rPr lang="en-US" dirty="0" smtClean="0"/>
              <a:t>, i.e. a person who is </a:t>
            </a:r>
            <a:r>
              <a:rPr lang="en-US" dirty="0" err="1" smtClean="0"/>
              <a:t>atleast</a:t>
            </a:r>
            <a:r>
              <a:rPr lang="en-US" dirty="0" smtClean="0"/>
              <a:t> 163cm and </a:t>
            </a:r>
            <a:r>
              <a:rPr lang="en-US" dirty="0" err="1" smtClean="0"/>
              <a:t>atmost</a:t>
            </a:r>
            <a:r>
              <a:rPr lang="en-US" dirty="0" smtClean="0"/>
              <a:t> 165cmof height…..presenting </a:t>
            </a:r>
            <a:r>
              <a:rPr lang="en-US" dirty="0" err="1" smtClean="0"/>
              <a:t>continous</a:t>
            </a:r>
            <a:r>
              <a:rPr lang="en-US" dirty="0" smtClean="0"/>
              <a:t> probability distribution.</a:t>
            </a:r>
            <a:endParaRPr lang="en-US" dirty="0"/>
          </a:p>
        </p:txBody>
      </p:sp>
    </p:spTree>
    <p:extLst>
      <p:ext uri="{BB962C8B-B14F-4D97-AF65-F5344CB8AC3E}">
        <p14:creationId xmlns:p14="http://schemas.microsoft.com/office/powerpoint/2010/main" xmlns="" val="20523000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Density Function</a:t>
            </a:r>
            <a:endParaRPr lang="en-US" dirty="0"/>
          </a:p>
        </p:txBody>
      </p:sp>
      <p:sp>
        <p:nvSpPr>
          <p:cNvPr id="3" name="Content Placeholder 2"/>
          <p:cNvSpPr>
            <a:spLocks noGrp="1"/>
          </p:cNvSpPr>
          <p:nvPr>
            <p:ph idx="1"/>
          </p:nvPr>
        </p:nvSpPr>
        <p:spPr/>
        <p:txBody>
          <a:bodyPr/>
          <a:lstStyle/>
          <a:p>
            <a:r>
              <a:rPr lang="en-US" dirty="0" smtClean="0"/>
              <a:t>A function with values f(x) is called a probability density function for the continuous random variable X if the total area under its curve and above the x axis is equal to 1 and if the area under the curve between any two ordinates x=a and x=b gives the probability that X lies between </a:t>
            </a:r>
            <a:r>
              <a:rPr lang="en-US" i="1" dirty="0" smtClean="0"/>
              <a:t>a</a:t>
            </a:r>
            <a:r>
              <a:rPr lang="en-US" dirty="0" smtClean="0"/>
              <a:t> and </a:t>
            </a:r>
            <a:r>
              <a:rPr lang="en-US" i="1" dirty="0" smtClean="0"/>
              <a:t>b</a:t>
            </a:r>
            <a:r>
              <a:rPr lang="en-US" dirty="0" smtClean="0"/>
              <a:t> </a:t>
            </a:r>
            <a:endParaRPr lang="en-US" dirty="0"/>
          </a:p>
        </p:txBody>
      </p:sp>
    </p:spTree>
    <p:extLst>
      <p:ext uri="{BB962C8B-B14F-4D97-AF65-F5344CB8AC3E}">
        <p14:creationId xmlns:p14="http://schemas.microsoft.com/office/powerpoint/2010/main" xmlns="" val="937808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Possible graphical representations of  Probability Density Function</a:t>
            </a:r>
            <a:endParaRPr lang="en-US" dirty="0"/>
          </a:p>
        </p:txBody>
      </p:sp>
      <p:sp>
        <p:nvSpPr>
          <p:cNvPr id="3" name="Content Placeholder 2"/>
          <p:cNvSpPr>
            <a:spLocks noGrp="1"/>
          </p:cNvSpPr>
          <p:nvPr>
            <p:ph idx="1"/>
          </p:nvPr>
        </p:nvSpPr>
        <p:spPr/>
        <p:txBody>
          <a:bodyPr/>
          <a:lstStyle/>
          <a:p>
            <a:endParaRPr lang="en-US" dirty="0"/>
          </a:p>
        </p:txBody>
      </p:sp>
      <p:cxnSp>
        <p:nvCxnSpPr>
          <p:cNvPr id="5" name="Straight Connector 4"/>
          <p:cNvCxnSpPr/>
          <p:nvPr/>
        </p:nvCxnSpPr>
        <p:spPr>
          <a:xfrm>
            <a:off x="1143000" y="1752600"/>
            <a:ext cx="0" cy="1676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143000" y="3429000"/>
            <a:ext cx="2057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410200" y="1752600"/>
            <a:ext cx="0" cy="1676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410200" y="3429000"/>
            <a:ext cx="1981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429000" y="3962400"/>
            <a:ext cx="0" cy="1676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29000" y="5638800"/>
            <a:ext cx="19812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Arc 19"/>
          <p:cNvSpPr/>
          <p:nvPr/>
        </p:nvSpPr>
        <p:spPr>
          <a:xfrm>
            <a:off x="1143000" y="2590800"/>
            <a:ext cx="1676400" cy="1371600"/>
          </a:xfrm>
          <a:prstGeom prst="arc">
            <a:avLst>
              <a:gd name="adj1" fmla="val 11531018"/>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a:off x="5430982" y="2258291"/>
            <a:ext cx="2022763" cy="886879"/>
          </a:xfrm>
          <a:custGeom>
            <a:avLst/>
            <a:gdLst>
              <a:gd name="connsiteX0" fmla="*/ 0 w 2022763"/>
              <a:gd name="connsiteY0" fmla="*/ 0 h 886879"/>
              <a:gd name="connsiteX1" fmla="*/ 457200 w 2022763"/>
              <a:gd name="connsiteY1" fmla="*/ 609600 h 886879"/>
              <a:gd name="connsiteX2" fmla="*/ 457200 w 2022763"/>
              <a:gd name="connsiteY2" fmla="*/ 609600 h 886879"/>
              <a:gd name="connsiteX3" fmla="*/ 845127 w 2022763"/>
              <a:gd name="connsiteY3" fmla="*/ 290945 h 886879"/>
              <a:gd name="connsiteX4" fmla="*/ 1149927 w 2022763"/>
              <a:gd name="connsiteY4" fmla="*/ 886691 h 886879"/>
              <a:gd name="connsiteX5" fmla="*/ 1496291 w 2022763"/>
              <a:gd name="connsiteY5" fmla="*/ 360218 h 886879"/>
              <a:gd name="connsiteX6" fmla="*/ 2022763 w 2022763"/>
              <a:gd name="connsiteY6" fmla="*/ 789709 h 886879"/>
              <a:gd name="connsiteX7" fmla="*/ 2022763 w 2022763"/>
              <a:gd name="connsiteY7" fmla="*/ 789709 h 886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22763" h="886879">
                <a:moveTo>
                  <a:pt x="0" y="0"/>
                </a:moveTo>
                <a:lnTo>
                  <a:pt x="457200" y="609600"/>
                </a:lnTo>
                <a:lnTo>
                  <a:pt x="457200" y="609600"/>
                </a:lnTo>
                <a:cubicBezTo>
                  <a:pt x="521855" y="556491"/>
                  <a:pt x="729673" y="244763"/>
                  <a:pt x="845127" y="290945"/>
                </a:cubicBezTo>
                <a:cubicBezTo>
                  <a:pt x="960581" y="337127"/>
                  <a:pt x="1041400" y="875146"/>
                  <a:pt x="1149927" y="886691"/>
                </a:cubicBezTo>
                <a:cubicBezTo>
                  <a:pt x="1258454" y="898237"/>
                  <a:pt x="1350818" y="376382"/>
                  <a:pt x="1496291" y="360218"/>
                </a:cubicBezTo>
                <a:cubicBezTo>
                  <a:pt x="1641764" y="344054"/>
                  <a:pt x="2022763" y="789709"/>
                  <a:pt x="2022763" y="789709"/>
                </a:cubicBezTo>
                <a:lnTo>
                  <a:pt x="2022763" y="78970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Freeform 23"/>
          <p:cNvSpPr/>
          <p:nvPr/>
        </p:nvSpPr>
        <p:spPr>
          <a:xfrm>
            <a:off x="3422073" y="4128655"/>
            <a:ext cx="2377436" cy="1510145"/>
          </a:xfrm>
          <a:custGeom>
            <a:avLst/>
            <a:gdLst>
              <a:gd name="connsiteX0" fmla="*/ 0 w 2377436"/>
              <a:gd name="connsiteY0" fmla="*/ 1510145 h 1510145"/>
              <a:gd name="connsiteX1" fmla="*/ 886691 w 2377436"/>
              <a:gd name="connsiteY1" fmla="*/ 0 h 1510145"/>
              <a:gd name="connsiteX2" fmla="*/ 886691 w 2377436"/>
              <a:gd name="connsiteY2" fmla="*/ 0 h 1510145"/>
              <a:gd name="connsiteX3" fmla="*/ 1648691 w 2377436"/>
              <a:gd name="connsiteY3" fmla="*/ 1385454 h 1510145"/>
              <a:gd name="connsiteX4" fmla="*/ 2341418 w 2377436"/>
              <a:gd name="connsiteY4" fmla="*/ 193963 h 1510145"/>
              <a:gd name="connsiteX5" fmla="*/ 2216727 w 2377436"/>
              <a:gd name="connsiteY5" fmla="*/ 471054 h 151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7436" h="1510145">
                <a:moveTo>
                  <a:pt x="0" y="1510145"/>
                </a:moveTo>
                <a:lnTo>
                  <a:pt x="886691" y="0"/>
                </a:lnTo>
                <a:lnTo>
                  <a:pt x="886691" y="0"/>
                </a:lnTo>
                <a:cubicBezTo>
                  <a:pt x="1013691" y="230909"/>
                  <a:pt x="1406237" y="1353127"/>
                  <a:pt x="1648691" y="1385454"/>
                </a:cubicBezTo>
                <a:cubicBezTo>
                  <a:pt x="1891145" y="1417781"/>
                  <a:pt x="2246745" y="346363"/>
                  <a:pt x="2341418" y="193963"/>
                </a:cubicBezTo>
                <a:cubicBezTo>
                  <a:pt x="2436091" y="41563"/>
                  <a:pt x="2326409" y="256308"/>
                  <a:pt x="2216727" y="47105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xmlns="" val="4294221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of Random Variables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Let X be a discrete random variable with the probability distribution</a:t>
            </a:r>
          </a:p>
          <a:p>
            <a:pPr marL="0" indent="0">
              <a:buNone/>
            </a:pPr>
            <a:r>
              <a:rPr lang="en-US" dirty="0"/>
              <a:t> </a:t>
            </a:r>
            <a:r>
              <a:rPr lang="en-US" dirty="0" smtClean="0"/>
              <a:t>     x     x1   x2   …. </a:t>
            </a:r>
            <a:r>
              <a:rPr lang="en-US" dirty="0" err="1" smtClean="0"/>
              <a:t>Xn</a:t>
            </a:r>
            <a:endParaRPr lang="en-US" dirty="0" smtClean="0"/>
          </a:p>
          <a:p>
            <a:pPr marL="0" indent="0">
              <a:buNone/>
            </a:pPr>
            <a:r>
              <a:rPr lang="en-US" dirty="0" smtClean="0"/>
              <a:t>P(X=x)  f(x)  f(x2) ….. f(</a:t>
            </a:r>
            <a:r>
              <a:rPr lang="en-US" dirty="0" err="1" smtClean="0"/>
              <a:t>xn</a:t>
            </a:r>
            <a:r>
              <a:rPr lang="en-US" dirty="0" smtClean="0"/>
              <a:t>)</a:t>
            </a:r>
          </a:p>
          <a:p>
            <a:pPr marL="0" indent="0">
              <a:buNone/>
            </a:pPr>
            <a:endParaRPr lang="en-US" dirty="0"/>
          </a:p>
          <a:p>
            <a:pPr marL="0" indent="0">
              <a:buNone/>
            </a:pPr>
            <a:r>
              <a:rPr lang="en-US" dirty="0" smtClean="0"/>
              <a:t>Mean or expected value of X is</a:t>
            </a:r>
          </a:p>
          <a:p>
            <a:pPr marL="0" indent="0">
              <a:buNone/>
            </a:pPr>
            <a:r>
              <a:rPr lang="en-US" dirty="0" smtClean="0"/>
              <a:t>U=E(X)= ∑</a:t>
            </a:r>
            <a:r>
              <a:rPr lang="en-US" dirty="0" err="1" smtClean="0"/>
              <a:t>xf</a:t>
            </a:r>
            <a:r>
              <a:rPr lang="en-US" dirty="0" smtClean="0"/>
              <a:t>(x)</a:t>
            </a:r>
          </a:p>
          <a:p>
            <a:pPr marL="0" indent="0">
              <a:buNone/>
            </a:pPr>
            <a:r>
              <a:rPr lang="en-US" dirty="0" smtClean="0"/>
              <a:t>Example: Find the expected value of X, where X represents the outcome when a die is tossed</a:t>
            </a:r>
          </a:p>
          <a:p>
            <a:pPr marL="0" indent="0">
              <a:buNone/>
            </a:pPr>
            <a:endParaRPr lang="en-US" dirty="0" smtClean="0"/>
          </a:p>
          <a:p>
            <a:pPr marL="0" indent="0">
              <a:buNone/>
            </a:pPr>
            <a:r>
              <a:rPr lang="en-US" dirty="0" smtClean="0"/>
              <a:t>Solution: Each of numbers 1,2,3,4,5,6 occurs with the probability 1/6. therefore</a:t>
            </a:r>
          </a:p>
          <a:p>
            <a:pPr marL="0" indent="0">
              <a:buNone/>
            </a:pPr>
            <a:r>
              <a:rPr lang="en-US" dirty="0" smtClean="0"/>
              <a:t>U=E(X)=1(1/6)+2(1/6)…..6(1/6)=3.5, this means on an average a person will roll 3.5dice.</a:t>
            </a:r>
          </a:p>
          <a:p>
            <a:pPr marL="0" indent="0">
              <a:buNone/>
            </a:pPr>
            <a:endParaRPr lang="en-US" dirty="0"/>
          </a:p>
        </p:txBody>
      </p:sp>
    </p:spTree>
    <p:extLst>
      <p:ext uri="{BB962C8B-B14F-4D97-AF65-F5344CB8AC3E}">
        <p14:creationId xmlns:p14="http://schemas.microsoft.com/office/powerpoint/2010/main" xmlns="" val="3583876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Variance of </a:t>
            </a:r>
            <a:r>
              <a:rPr lang="en-US" smtClean="0"/>
              <a:t>Random Variable</a:t>
            </a:r>
            <a:endParaRPr lang="en-US"/>
          </a:p>
        </p:txBody>
      </p:sp>
      <p:sp>
        <p:nvSpPr>
          <p:cNvPr id="3" name="Content Placeholder 2"/>
          <p:cNvSpPr>
            <a:spLocks noGrp="1"/>
          </p:cNvSpPr>
          <p:nvPr>
            <p:ph idx="1"/>
          </p:nvPr>
        </p:nvSpPr>
        <p:spPr/>
        <p:txBody>
          <a:bodyPr/>
          <a:lstStyle/>
          <a:p>
            <a:r>
              <a:rPr lang="en-US" dirty="0" smtClean="0"/>
              <a:t>A population whose observations are the values assumed by a random variable X, when an experiment is repeated over and over again indefinitely, not only has a mean U but also variance we write </a:t>
            </a:r>
            <a:r>
              <a:rPr lang="en-US" dirty="0"/>
              <a:t>as </a:t>
            </a:r>
            <a:r>
              <a:rPr lang="en-US" dirty="0" smtClean="0"/>
              <a:t>∂^2x or simply ∂^2.</a:t>
            </a:r>
          </a:p>
          <a:p>
            <a:r>
              <a:rPr lang="en-US" dirty="0" smtClean="0"/>
              <a:t>We refer to this population variance as variance of random variable</a:t>
            </a:r>
          </a:p>
          <a:p>
            <a:r>
              <a:rPr lang="en-US" dirty="0" smtClean="0"/>
              <a:t>∂^2=E[(X-U)]^2=∑(x-U)^2f(x)</a:t>
            </a:r>
            <a:endParaRPr lang="en-US" dirty="0"/>
          </a:p>
        </p:txBody>
      </p:sp>
    </p:spTree>
    <p:extLst>
      <p:ext uri="{BB962C8B-B14F-4D97-AF65-F5344CB8AC3E}">
        <p14:creationId xmlns:p14="http://schemas.microsoft.com/office/powerpoint/2010/main" xmlns="" val="38419234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Random variables</a:t>
            </a:r>
          </a:p>
          <a:p>
            <a:r>
              <a:rPr lang="en-US" dirty="0" smtClean="0"/>
              <a:t>Discrete and </a:t>
            </a:r>
            <a:r>
              <a:rPr lang="en-US" dirty="0" err="1" smtClean="0"/>
              <a:t>continous</a:t>
            </a:r>
            <a:endParaRPr lang="en-US" dirty="0" smtClean="0"/>
          </a:p>
          <a:p>
            <a:r>
              <a:rPr lang="en-US" dirty="0" smtClean="0"/>
              <a:t>Probability distribution discrete and </a:t>
            </a:r>
            <a:r>
              <a:rPr lang="en-US" dirty="0" err="1" smtClean="0"/>
              <a:t>continous</a:t>
            </a:r>
            <a:endParaRPr lang="en-US" dirty="0" smtClean="0"/>
          </a:p>
          <a:p>
            <a:r>
              <a:rPr lang="en-US" dirty="0" smtClean="0"/>
              <a:t>Mean </a:t>
            </a:r>
            <a:r>
              <a:rPr lang="en-US" smtClean="0"/>
              <a:t>and variance</a:t>
            </a:r>
            <a:endParaRPr lang="en-US"/>
          </a:p>
        </p:txBody>
      </p:sp>
    </p:spTree>
    <p:extLst>
      <p:ext uri="{BB962C8B-B14F-4D97-AF65-F5344CB8AC3E}">
        <p14:creationId xmlns:p14="http://schemas.microsoft.com/office/powerpoint/2010/main" xmlns="" val="1820309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802</Words>
  <Application>Microsoft Office PowerPoint</Application>
  <PresentationFormat>On-screen Show (4:3)</PresentationFormat>
  <Paragraphs>84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Lecture 4 Random Variables</vt:lpstr>
      <vt:lpstr>Summary of last lecture</vt:lpstr>
      <vt:lpstr>Learning Objectives</vt:lpstr>
      <vt:lpstr>Random Variables(Introduction)</vt:lpstr>
      <vt:lpstr>Random Variables (Definition)</vt:lpstr>
      <vt:lpstr>Random Variables (Definition)</vt:lpstr>
      <vt:lpstr>Discrete and Continuous Random Variable</vt:lpstr>
      <vt:lpstr>Random Variables (Definition)</vt:lpstr>
      <vt:lpstr>Discrete Probability Distribution</vt:lpstr>
      <vt:lpstr>Continuous Probability Distribution </vt:lpstr>
      <vt:lpstr>Probability Density Function</vt:lpstr>
      <vt:lpstr>Possible graphical representations of  Probability Density Function</vt:lpstr>
      <vt:lpstr>Mean of Random Variables</vt:lpstr>
      <vt:lpstr>Variance of Random Variable</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Random Variables</dc:title>
  <dc:creator>MyUserName</dc:creator>
  <cp:lastModifiedBy>NTS</cp:lastModifiedBy>
  <cp:revision>43</cp:revision>
  <dcterms:created xsi:type="dcterms:W3CDTF">2012-12-04T19:15:53Z</dcterms:created>
  <dcterms:modified xsi:type="dcterms:W3CDTF">2012-12-05T07:57:44Z</dcterms:modified>
</cp:coreProperties>
</file>